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charts/chart1.xml" ContentType="application/vnd.openxmlformats-officedocument.drawingml.chart+xml"/>
  <Override PartName="/ppt/notesSlides/notesSlide2.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drawings/drawing1.xml" ContentType="application/vnd.openxmlformats-officedocument.drawingml.chartshapes+xml"/>
  <Override PartName="/ppt/notesSlides/notesSlide3.xml" ContentType="application/vnd.openxmlformats-officedocument.presentationml.notesSlide+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48" r:id="rId1"/>
  </p:sldMasterIdLst>
  <p:notesMasterIdLst>
    <p:notesMasterId r:id="rId42"/>
  </p:notesMasterIdLst>
  <p:sldIdLst>
    <p:sldId id="256" r:id="rId2"/>
    <p:sldId id="345" r:id="rId3"/>
    <p:sldId id="363" r:id="rId4"/>
    <p:sldId id="346" r:id="rId5"/>
    <p:sldId id="347" r:id="rId6"/>
    <p:sldId id="348" r:id="rId7"/>
    <p:sldId id="349" r:id="rId8"/>
    <p:sldId id="350" r:id="rId9"/>
    <p:sldId id="351" r:id="rId10"/>
    <p:sldId id="364" r:id="rId11"/>
    <p:sldId id="365" r:id="rId12"/>
    <p:sldId id="370" r:id="rId13"/>
    <p:sldId id="371" r:id="rId14"/>
    <p:sldId id="372" r:id="rId15"/>
    <p:sldId id="373" r:id="rId16"/>
    <p:sldId id="374" r:id="rId17"/>
    <p:sldId id="375" r:id="rId18"/>
    <p:sldId id="376" r:id="rId19"/>
    <p:sldId id="377" r:id="rId20"/>
    <p:sldId id="298" r:id="rId21"/>
    <p:sldId id="299" r:id="rId22"/>
    <p:sldId id="300" r:id="rId23"/>
    <p:sldId id="301" r:id="rId24"/>
    <p:sldId id="313" r:id="rId25"/>
    <p:sldId id="326" r:id="rId26"/>
    <p:sldId id="320" r:id="rId27"/>
    <p:sldId id="366" r:id="rId28"/>
    <p:sldId id="319" r:id="rId29"/>
    <p:sldId id="318" r:id="rId30"/>
    <p:sldId id="316" r:id="rId31"/>
    <p:sldId id="368" r:id="rId32"/>
    <p:sldId id="369" r:id="rId33"/>
    <p:sldId id="336" r:id="rId34"/>
    <p:sldId id="362" r:id="rId35"/>
    <p:sldId id="338" r:id="rId36"/>
    <p:sldId id="339" r:id="rId37"/>
    <p:sldId id="341" r:id="rId38"/>
    <p:sldId id="342" r:id="rId39"/>
    <p:sldId id="278" r:id="rId40"/>
    <p:sldId id="279" r:id="rId41"/>
  </p:sldIdLst>
  <p:sldSz cx="9144000" cy="6858000" type="screen4x3"/>
  <p:notesSz cx="6797675" cy="99266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8EDEAC"/>
    <a:srgbClr val="339933"/>
    <a:srgbClr val="0E682A"/>
    <a:srgbClr val="990000"/>
    <a:srgbClr val="FF0066"/>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Средний стиль 1 - акцент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00A15C55-8517-42AA-B614-E9B94910E393}" styleName="Средний стиль 2 - акцент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E171933-4619-4E11-9A3F-F7608DF75F80}" styleName="Средний стиль 1 - акцент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D27102A9-8310-4765-A935-A1911B00CA55}" styleName="Светлый стиль 1 - акцент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E269D01E-BC32-4049-B463-5C60D7B0CCD2}" styleName="Стиль из темы 2 - акцент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7292A2E-F333-43FB-9621-5CBBE7FDCDCB}" styleName="Светлый стиль 2 - акцент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6" d="100"/>
          <a:sy n="66" d="100"/>
        </p:scale>
        <p:origin x="-2934" y="-10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view3D>
      <c:rotX val="30"/>
      <c:rotY val="0"/>
      <c:rAngAx val="0"/>
      <c:perspective val="30"/>
    </c:view3D>
    <c:floor>
      <c:thickness val="0"/>
    </c:floor>
    <c:sideWall>
      <c:thickness val="0"/>
    </c:sideWall>
    <c:backWall>
      <c:thickness val="0"/>
    </c:backWall>
    <c:plotArea>
      <c:layout/>
      <c:pie3DChart>
        <c:varyColors val="1"/>
        <c:ser>
          <c:idx val="0"/>
          <c:order val="0"/>
          <c:tx>
            <c:strRef>
              <c:f>Лист1!$B$1</c:f>
              <c:strCache>
                <c:ptCount val="1"/>
                <c:pt idx="0">
                  <c:v>Продажи</c:v>
                </c:pt>
              </c:strCache>
            </c:strRef>
          </c:tx>
          <c:explosion val="25"/>
          <c:dPt>
            <c:idx val="0"/>
            <c:bubble3D val="0"/>
          </c:dPt>
          <c:dPt>
            <c:idx val="1"/>
            <c:bubble3D val="0"/>
          </c:dPt>
          <c:dPt>
            <c:idx val="2"/>
            <c:bubble3D val="0"/>
          </c:dPt>
          <c:dPt>
            <c:idx val="3"/>
            <c:bubble3D val="0"/>
          </c:dPt>
          <c:dPt>
            <c:idx val="4"/>
            <c:bubble3D val="0"/>
          </c:dPt>
          <c:dPt>
            <c:idx val="5"/>
            <c:bubble3D val="0"/>
          </c:dPt>
          <c:dPt>
            <c:idx val="6"/>
            <c:bubble3D val="0"/>
          </c:dPt>
          <c:dLbls>
            <c:dLbl>
              <c:idx val="0"/>
              <c:layout>
                <c:manualLayout>
                  <c:x val="4.6143329967225685E-2"/>
                  <c:y val="4.9058957329108033E-2"/>
                </c:manualLayout>
              </c:layout>
              <c:showLegendKey val="0"/>
              <c:showVal val="1"/>
              <c:showCatName val="1"/>
              <c:showSerName val="0"/>
              <c:showPercent val="0"/>
              <c:showBubbleSize val="0"/>
            </c:dLbl>
            <c:dLbl>
              <c:idx val="1"/>
              <c:layout>
                <c:manualLayout>
                  <c:x val="1.3251426681584453E-3"/>
                  <c:y val="0.16175642428258111"/>
                </c:manualLayout>
              </c:layout>
              <c:showLegendKey val="0"/>
              <c:showVal val="1"/>
              <c:showCatName val="1"/>
              <c:showSerName val="0"/>
              <c:showPercent val="0"/>
              <c:showBubbleSize val="0"/>
            </c:dLbl>
            <c:dLbl>
              <c:idx val="2"/>
              <c:layout>
                <c:manualLayout>
                  <c:x val="0"/>
                  <c:y val="-5.6655564717173999E-2"/>
                </c:manualLayout>
              </c:layout>
              <c:showLegendKey val="0"/>
              <c:showVal val="1"/>
              <c:showCatName val="1"/>
              <c:showSerName val="0"/>
              <c:showPercent val="0"/>
              <c:showBubbleSize val="0"/>
            </c:dLbl>
            <c:dLbl>
              <c:idx val="3"/>
              <c:layout>
                <c:manualLayout>
                  <c:x val="-5.9430171764722456E-2"/>
                  <c:y val="-9.7184769712005195E-2"/>
                </c:manualLayout>
              </c:layout>
              <c:tx>
                <c:rich>
                  <a:bodyPr/>
                  <a:lstStyle/>
                  <a:p>
                    <a:r>
                      <a:rPr lang="ru-RU" sz="1200" b="1" baseline="0" dirty="0" smtClean="0">
                        <a:solidFill>
                          <a:schemeClr val="tx1"/>
                        </a:solidFill>
                        <a:latin typeface="Times New Roman" pitchFamily="18" charset="0"/>
                      </a:rPr>
                      <a:t>Арендная плата за землю;    </a:t>
                    </a:r>
                  </a:p>
                  <a:p>
                    <a:r>
                      <a:rPr lang="ru-RU" sz="1200" b="1" baseline="0" dirty="0" smtClean="0">
                        <a:solidFill>
                          <a:schemeClr val="tx1"/>
                        </a:solidFill>
                        <a:latin typeface="Times New Roman" pitchFamily="18" charset="0"/>
                      </a:rPr>
                      <a:t> 14,2 %</a:t>
                    </a:r>
                    <a:endParaRPr lang="ru-RU" dirty="0">
                      <a:solidFill>
                        <a:schemeClr val="bg2">
                          <a:lumMod val="25000"/>
                        </a:schemeClr>
                      </a:solidFill>
                    </a:endParaRPr>
                  </a:p>
                </c:rich>
              </c:tx>
              <c:showLegendKey val="0"/>
              <c:showVal val="1"/>
              <c:showCatName val="1"/>
              <c:showSerName val="0"/>
              <c:showPercent val="0"/>
              <c:showBubbleSize val="0"/>
            </c:dLbl>
            <c:dLbl>
              <c:idx val="4"/>
              <c:layout>
                <c:manualLayout>
                  <c:x val="9.8735842424583081E-2"/>
                  <c:y val="-7.8667331348010391E-2"/>
                </c:manualLayout>
              </c:layout>
              <c:dLblPos val="bestFit"/>
              <c:showLegendKey val="0"/>
              <c:showVal val="1"/>
              <c:showCatName val="1"/>
              <c:showSerName val="0"/>
              <c:showPercent val="0"/>
              <c:showBubbleSize val="0"/>
            </c:dLbl>
            <c:dLbl>
              <c:idx val="5"/>
              <c:layout>
                <c:manualLayout>
                  <c:x val="0.31070533879045731"/>
                  <c:y val="-3.1021392099536367E-2"/>
                </c:manualLayout>
              </c:layout>
              <c:tx>
                <c:rich>
                  <a:bodyPr/>
                  <a:lstStyle/>
                  <a:p>
                    <a:r>
                      <a:rPr lang="ru-RU" sz="1200" b="1" dirty="0">
                        <a:solidFill>
                          <a:schemeClr val="tx1"/>
                        </a:solidFill>
                      </a:rPr>
                      <a:t>Прочие доходы </a:t>
                    </a:r>
                    <a:r>
                      <a:rPr lang="ru-RU" sz="1200" b="1" dirty="0" smtClean="0">
                        <a:solidFill>
                          <a:schemeClr val="tx1"/>
                        </a:solidFill>
                      </a:rPr>
                      <a:t> </a:t>
                    </a:r>
                    <a:r>
                      <a:rPr lang="ru-RU" sz="1200" b="1" dirty="0">
                        <a:solidFill>
                          <a:schemeClr val="tx1"/>
                        </a:solidFill>
                      </a:rPr>
                      <a:t>8,7%</a:t>
                    </a:r>
                    <a:endParaRPr lang="ru-RU" dirty="0">
                      <a:solidFill>
                        <a:schemeClr val="bg2">
                          <a:lumMod val="25000"/>
                        </a:schemeClr>
                      </a:solidFill>
                    </a:endParaRPr>
                  </a:p>
                </c:rich>
              </c:tx>
              <c:showLegendKey val="0"/>
              <c:showVal val="1"/>
              <c:showCatName val="1"/>
              <c:showSerName val="0"/>
              <c:showPercent val="0"/>
              <c:showBubbleSize val="0"/>
            </c:dLbl>
            <c:dLbl>
              <c:idx val="6"/>
              <c:layout>
                <c:manualLayout>
                  <c:x val="0.1878475749972762"/>
                  <c:y val="-9.399498510404028E-2"/>
                </c:manualLayout>
              </c:layout>
              <c:showLegendKey val="0"/>
              <c:showVal val="1"/>
              <c:showCatName val="1"/>
              <c:showSerName val="0"/>
              <c:showPercent val="0"/>
              <c:showBubbleSize val="0"/>
            </c:dLbl>
            <c:txPr>
              <a:bodyPr/>
              <a:lstStyle/>
              <a:p>
                <a:pPr>
                  <a:defRPr sz="1200" b="1" baseline="0">
                    <a:solidFill>
                      <a:schemeClr val="tx1"/>
                    </a:solidFill>
                    <a:latin typeface="Times New Roman" pitchFamily="18" charset="0"/>
                  </a:defRPr>
                </a:pPr>
                <a:endParaRPr lang="ru-RU"/>
              </a:p>
            </c:txPr>
            <c:showLegendKey val="0"/>
            <c:showVal val="1"/>
            <c:showCatName val="1"/>
            <c:showSerName val="0"/>
            <c:showPercent val="0"/>
            <c:showBubbleSize val="0"/>
            <c:showLeaderLines val="1"/>
          </c:dLbls>
          <c:cat>
            <c:strRef>
              <c:f>Лист1!$A$2:$A$9</c:f>
              <c:strCache>
                <c:ptCount val="8"/>
                <c:pt idx="0">
                  <c:v>Налог, взимаемый в связи с применением УСН</c:v>
                </c:pt>
                <c:pt idx="1">
                  <c:v>Налог на доходы физических лиц</c:v>
                </c:pt>
                <c:pt idx="2">
                  <c:v>Патент</c:v>
                </c:pt>
                <c:pt idx="3">
                  <c:v>Арендная плата за землю</c:v>
                </c:pt>
                <c:pt idx="4">
                  <c:v>Продажа материальных и нематериальных активов</c:v>
                </c:pt>
                <c:pt idx="5">
                  <c:v>Прочие доходы </c:v>
                </c:pt>
                <c:pt idx="6">
                  <c:v>Единый сельскохозяйственный налог</c:v>
                </c:pt>
                <c:pt idx="7">
                  <c:v>Налог на прибыль</c:v>
                </c:pt>
              </c:strCache>
            </c:strRef>
          </c:cat>
          <c:val>
            <c:numRef>
              <c:f>Лист1!$B$2:$B$9</c:f>
              <c:numCache>
                <c:formatCode>0.0%</c:formatCode>
                <c:ptCount val="8"/>
                <c:pt idx="0">
                  <c:v>0.17799999999999999</c:v>
                </c:pt>
                <c:pt idx="1">
                  <c:v>0.60299999999999998</c:v>
                </c:pt>
                <c:pt idx="2">
                  <c:v>1.2999999999999999E-2</c:v>
                </c:pt>
                <c:pt idx="3">
                  <c:v>9.7000000000000003E-2</c:v>
                </c:pt>
                <c:pt idx="4">
                  <c:v>0.03</c:v>
                </c:pt>
                <c:pt idx="5">
                  <c:v>3.5000000000000003E-2</c:v>
                </c:pt>
                <c:pt idx="6">
                  <c:v>2.1000000000000001E-2</c:v>
                </c:pt>
                <c:pt idx="7">
                  <c:v>2.3E-2</c:v>
                </c:pt>
              </c:numCache>
            </c:numRef>
          </c:val>
        </c:ser>
        <c:dLbls>
          <c:showLegendKey val="0"/>
          <c:showVal val="0"/>
          <c:showCatName val="0"/>
          <c:showSerName val="0"/>
          <c:showPercent val="0"/>
          <c:showBubbleSize val="0"/>
          <c:showLeaderLines val="1"/>
        </c:dLbls>
      </c:pie3DChart>
    </c:plotArea>
    <c:plotVisOnly val="1"/>
    <c:dispBlanksAs val="zero"/>
    <c:showDLblsOverMax val="0"/>
  </c:chart>
  <c:txPr>
    <a:bodyPr/>
    <a:lstStyle/>
    <a:p>
      <a:pPr>
        <a:defRPr sz="1800"/>
      </a:pPr>
      <a:endParaRPr lang="ru-RU"/>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30"/>
    </mc:Choice>
    <mc:Fallback>
      <c:style val="30"/>
    </mc:Fallback>
  </mc:AlternateContent>
  <c:chart>
    <c:autoTitleDeleted val="1"/>
    <c:view3D>
      <c:rotX val="15"/>
      <c:rotY val="20"/>
      <c:rAngAx val="1"/>
    </c:view3D>
    <c:floor>
      <c:thickness val="0"/>
    </c:floor>
    <c:sideWall>
      <c:thickness val="0"/>
    </c:sideWall>
    <c:backWall>
      <c:thickness val="0"/>
    </c:backWall>
    <c:plotArea>
      <c:layout/>
      <c:bar3DChart>
        <c:barDir val="col"/>
        <c:grouping val="stacked"/>
        <c:varyColors val="0"/>
        <c:ser>
          <c:idx val="0"/>
          <c:order val="0"/>
          <c:tx>
            <c:strRef>
              <c:f>Лист1!$B$1</c:f>
              <c:strCache>
                <c:ptCount val="1"/>
                <c:pt idx="0">
                  <c:v>Ряд 1</c:v>
                </c:pt>
              </c:strCache>
            </c:strRef>
          </c:tx>
          <c:spPr>
            <a:gradFill rotWithShape="1">
              <a:gsLst>
                <a:gs pos="28000">
                  <a:schemeClr val="accent2">
                    <a:tint val="18000"/>
                    <a:satMod val="120000"/>
                    <a:lumMod val="88000"/>
                  </a:schemeClr>
                </a:gs>
                <a:gs pos="100000">
                  <a:schemeClr val="accent2">
                    <a:tint val="40000"/>
                    <a:satMod val="100000"/>
                    <a:lumMod val="78000"/>
                  </a:schemeClr>
                </a:gs>
              </a:gsLst>
              <a:lin ang="5400000" scaled="0"/>
            </a:gradFill>
            <a:ln w="9525" cap="flat" cmpd="sng" algn="ctr">
              <a:solidFill>
                <a:schemeClr val="accent2"/>
              </a:solidFill>
              <a:prstDash val="solid"/>
            </a:ln>
            <a:effectLst>
              <a:outerShdw blurRad="63500" dist="50800" dir="5400000" sx="98000" sy="98000" rotWithShape="0">
                <a:srgbClr val="000000">
                  <a:alpha val="20000"/>
                </a:srgbClr>
              </a:outerShdw>
            </a:effectLst>
          </c:spPr>
          <c:invertIfNegative val="0"/>
          <c:dPt>
            <c:idx val="0"/>
            <c:invertIfNegative val="0"/>
            <c:bubble3D val="0"/>
            <c:spPr>
              <a:solidFill>
                <a:schemeClr val="accent3">
                  <a:lumMod val="40000"/>
                  <a:lumOff val="60000"/>
                </a:schemeClr>
              </a:solidFill>
              <a:ln w="9525" cap="flat" cmpd="sng" algn="ctr">
                <a:solidFill>
                  <a:schemeClr val="accent2"/>
                </a:solidFill>
                <a:prstDash val="solid"/>
              </a:ln>
              <a:effectLst>
                <a:outerShdw blurRad="63500" dist="50800" dir="5400000" sx="98000" sy="98000" rotWithShape="0">
                  <a:srgbClr val="000000">
                    <a:alpha val="20000"/>
                  </a:srgbClr>
                </a:outerShdw>
              </a:effectLst>
            </c:spPr>
          </c:dPt>
          <c:dPt>
            <c:idx val="1"/>
            <c:invertIfNegative val="0"/>
            <c:bubble3D val="0"/>
            <c:spPr>
              <a:solidFill>
                <a:schemeClr val="accent3">
                  <a:lumMod val="40000"/>
                  <a:lumOff val="60000"/>
                </a:schemeClr>
              </a:solidFill>
              <a:ln w="9525" cap="flat" cmpd="sng" algn="ctr">
                <a:solidFill>
                  <a:schemeClr val="accent2"/>
                </a:solidFill>
                <a:prstDash val="solid"/>
              </a:ln>
              <a:effectLst>
                <a:outerShdw blurRad="63500" dist="50800" dir="5400000" sx="98000" sy="98000" rotWithShape="0">
                  <a:srgbClr val="000000">
                    <a:alpha val="20000"/>
                  </a:srgbClr>
                </a:outerShdw>
              </a:effectLst>
            </c:spPr>
          </c:dPt>
          <c:cat>
            <c:strRef>
              <c:f>Лист1!$A$2:$A$3</c:f>
              <c:strCache>
                <c:ptCount val="2"/>
                <c:pt idx="0">
                  <c:v>На 01.01.2022</c:v>
                </c:pt>
                <c:pt idx="1">
                  <c:v>На 01.01.2023</c:v>
                </c:pt>
              </c:strCache>
            </c:strRef>
          </c:cat>
          <c:val>
            <c:numRef>
              <c:f>Лист1!$B$2:$B$3</c:f>
              <c:numCache>
                <c:formatCode>General</c:formatCode>
                <c:ptCount val="2"/>
                <c:pt idx="0">
                  <c:v>148</c:v>
                </c:pt>
                <c:pt idx="1">
                  <c:v>148</c:v>
                </c:pt>
              </c:numCache>
            </c:numRef>
          </c:val>
        </c:ser>
        <c:dLbls>
          <c:showLegendKey val="0"/>
          <c:showVal val="0"/>
          <c:showCatName val="0"/>
          <c:showSerName val="0"/>
          <c:showPercent val="0"/>
          <c:showBubbleSize val="0"/>
        </c:dLbls>
        <c:gapWidth val="150"/>
        <c:shape val="cylinder"/>
        <c:axId val="195455616"/>
        <c:axId val="195576192"/>
        <c:axId val="0"/>
      </c:bar3DChart>
      <c:catAx>
        <c:axId val="195455616"/>
        <c:scaling>
          <c:orientation val="minMax"/>
        </c:scaling>
        <c:delete val="0"/>
        <c:axPos val="b"/>
        <c:majorTickMark val="out"/>
        <c:minorTickMark val="none"/>
        <c:tickLblPos val="nextTo"/>
        <c:txPr>
          <a:bodyPr/>
          <a:lstStyle/>
          <a:p>
            <a:pPr>
              <a:defRPr b="1">
                <a:solidFill>
                  <a:schemeClr val="accent1">
                    <a:lumMod val="75000"/>
                  </a:schemeClr>
                </a:solidFill>
                <a:latin typeface="Times New Roman" pitchFamily="18" charset="0"/>
                <a:cs typeface="Times New Roman" pitchFamily="18" charset="0"/>
              </a:defRPr>
            </a:pPr>
            <a:endParaRPr lang="ru-RU"/>
          </a:p>
        </c:txPr>
        <c:crossAx val="195576192"/>
        <c:crosses val="autoZero"/>
        <c:auto val="1"/>
        <c:lblAlgn val="ctr"/>
        <c:lblOffset val="100"/>
        <c:noMultiLvlLbl val="0"/>
      </c:catAx>
      <c:valAx>
        <c:axId val="195576192"/>
        <c:scaling>
          <c:orientation val="minMax"/>
        </c:scaling>
        <c:delete val="0"/>
        <c:axPos val="l"/>
        <c:majorGridlines/>
        <c:numFmt formatCode="General" sourceLinked="1"/>
        <c:majorTickMark val="out"/>
        <c:minorTickMark val="none"/>
        <c:tickLblPos val="nextTo"/>
        <c:crossAx val="195455616"/>
        <c:crosses val="autoZero"/>
        <c:crossBetween val="between"/>
      </c:valAx>
    </c:plotArea>
    <c:plotVisOnly val="1"/>
    <c:dispBlanksAs val="gap"/>
    <c:showDLblsOverMax val="0"/>
  </c:chart>
  <c:txPr>
    <a:bodyPr/>
    <a:lstStyle/>
    <a:p>
      <a:pPr>
        <a:defRPr sz="1800"/>
      </a:pPr>
      <a:endParaRPr lang="ru-RU"/>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view3D>
      <c:rotX val="15"/>
      <c:rotY val="20"/>
      <c:rAngAx val="1"/>
    </c:view3D>
    <c:floor>
      <c:thickness val="0"/>
    </c:floor>
    <c:sideWall>
      <c:thickness val="0"/>
    </c:sideWall>
    <c:backWall>
      <c:thickness val="0"/>
    </c:backWall>
    <c:plotArea>
      <c:layout/>
      <c:bar3DChart>
        <c:barDir val="col"/>
        <c:grouping val="stacked"/>
        <c:varyColors val="0"/>
        <c:ser>
          <c:idx val="0"/>
          <c:order val="0"/>
          <c:tx>
            <c:strRef>
              <c:f>Лист1!$B$1</c:f>
              <c:strCache>
                <c:ptCount val="1"/>
                <c:pt idx="0">
                  <c:v>Ряд 1</c:v>
                </c:pt>
              </c:strCache>
            </c:strRef>
          </c:tx>
          <c:spPr>
            <a:gradFill rotWithShape="1">
              <a:gsLst>
                <a:gs pos="28000">
                  <a:schemeClr val="accent3">
                    <a:tint val="18000"/>
                    <a:satMod val="120000"/>
                    <a:lumMod val="88000"/>
                  </a:schemeClr>
                </a:gs>
                <a:gs pos="100000">
                  <a:schemeClr val="accent3">
                    <a:tint val="40000"/>
                    <a:satMod val="100000"/>
                    <a:lumMod val="78000"/>
                  </a:schemeClr>
                </a:gs>
              </a:gsLst>
              <a:lin ang="5400000" scaled="0"/>
            </a:gradFill>
            <a:ln w="9525" cap="flat" cmpd="sng" algn="ctr">
              <a:solidFill>
                <a:schemeClr val="accent3"/>
              </a:solidFill>
              <a:prstDash val="solid"/>
            </a:ln>
            <a:effectLst>
              <a:outerShdw blurRad="63500" dist="50800" dir="5400000" sx="98000" sy="98000" rotWithShape="0">
                <a:srgbClr val="000000">
                  <a:alpha val="20000"/>
                </a:srgbClr>
              </a:outerShdw>
            </a:effectLst>
          </c:spPr>
          <c:invertIfNegative val="0"/>
          <c:dPt>
            <c:idx val="1"/>
            <c:invertIfNegative val="0"/>
            <c:bubble3D val="0"/>
            <c:spPr>
              <a:solidFill>
                <a:schemeClr val="accent4">
                  <a:lumMod val="50000"/>
                </a:schemeClr>
              </a:solidFill>
              <a:ln w="9525" cap="flat" cmpd="sng" algn="ctr">
                <a:solidFill>
                  <a:schemeClr val="accent3"/>
                </a:solidFill>
                <a:prstDash val="solid"/>
              </a:ln>
              <a:effectLst>
                <a:outerShdw blurRad="63500" dist="50800" dir="5400000" sx="98000" sy="98000" rotWithShape="0">
                  <a:srgbClr val="000000">
                    <a:alpha val="20000"/>
                  </a:srgbClr>
                </a:outerShdw>
              </a:effectLst>
            </c:spPr>
          </c:dPt>
          <c:cat>
            <c:strRef>
              <c:f>Лист1!$A$2:$A$3</c:f>
              <c:strCache>
                <c:ptCount val="2"/>
                <c:pt idx="0">
                  <c:v>2022 год</c:v>
                </c:pt>
                <c:pt idx="1">
                  <c:v>2023 год</c:v>
                </c:pt>
              </c:strCache>
            </c:strRef>
          </c:cat>
          <c:val>
            <c:numRef>
              <c:f>Лист1!$B$2:$B$3</c:f>
              <c:numCache>
                <c:formatCode>General</c:formatCode>
                <c:ptCount val="2"/>
                <c:pt idx="0">
                  <c:v>4657.1000000000004</c:v>
                </c:pt>
                <c:pt idx="1">
                  <c:v>0.9</c:v>
                </c:pt>
              </c:numCache>
            </c:numRef>
          </c:val>
        </c:ser>
        <c:dLbls>
          <c:showLegendKey val="0"/>
          <c:showVal val="0"/>
          <c:showCatName val="0"/>
          <c:showSerName val="0"/>
          <c:showPercent val="0"/>
          <c:showBubbleSize val="0"/>
        </c:dLbls>
        <c:gapWidth val="150"/>
        <c:shape val="cylinder"/>
        <c:axId val="195609344"/>
        <c:axId val="195610880"/>
        <c:axId val="0"/>
      </c:bar3DChart>
      <c:catAx>
        <c:axId val="195609344"/>
        <c:scaling>
          <c:orientation val="minMax"/>
        </c:scaling>
        <c:delete val="0"/>
        <c:axPos val="b"/>
        <c:numFmt formatCode="General" sourceLinked="1"/>
        <c:majorTickMark val="out"/>
        <c:minorTickMark val="none"/>
        <c:tickLblPos val="nextTo"/>
        <c:txPr>
          <a:bodyPr/>
          <a:lstStyle/>
          <a:p>
            <a:pPr>
              <a:defRPr sz="1600" b="1">
                <a:solidFill>
                  <a:schemeClr val="tx1">
                    <a:lumMod val="95000"/>
                    <a:lumOff val="5000"/>
                  </a:schemeClr>
                </a:solidFill>
                <a:latin typeface="Times New Roman" pitchFamily="18" charset="0"/>
                <a:cs typeface="Times New Roman" pitchFamily="18" charset="0"/>
              </a:defRPr>
            </a:pPr>
            <a:endParaRPr lang="ru-RU"/>
          </a:p>
        </c:txPr>
        <c:crossAx val="195610880"/>
        <c:crosses val="autoZero"/>
        <c:auto val="1"/>
        <c:lblAlgn val="ctr"/>
        <c:lblOffset val="100"/>
        <c:noMultiLvlLbl val="0"/>
      </c:catAx>
      <c:valAx>
        <c:axId val="195610880"/>
        <c:scaling>
          <c:orientation val="minMax"/>
        </c:scaling>
        <c:delete val="0"/>
        <c:axPos val="l"/>
        <c:majorGridlines/>
        <c:numFmt formatCode="General" sourceLinked="1"/>
        <c:majorTickMark val="out"/>
        <c:minorTickMark val="none"/>
        <c:tickLblPos val="nextTo"/>
        <c:crossAx val="195609344"/>
        <c:crosses val="autoZero"/>
        <c:crossBetween val="between"/>
      </c:valAx>
    </c:plotArea>
    <c:plotVisOnly val="1"/>
    <c:dispBlanksAs val="gap"/>
    <c:showDLblsOverMax val="0"/>
  </c:chart>
  <c:txPr>
    <a:bodyPr/>
    <a:lstStyle/>
    <a:p>
      <a:pPr>
        <a:defRPr sz="1800"/>
      </a:pPr>
      <a:endParaRPr lang="ru-RU"/>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0"/>
      <c:perspective val="30"/>
    </c:view3D>
    <c:floor>
      <c:thickness val="0"/>
    </c:floor>
    <c:sideWall>
      <c:thickness val="0"/>
      <c:spPr>
        <a:noFill/>
        <a:ln w="25400">
          <a:noFill/>
        </a:ln>
      </c:spPr>
    </c:sideWall>
    <c:backWall>
      <c:thickness val="0"/>
      <c:spPr>
        <a:noFill/>
        <a:ln w="25400">
          <a:noFill/>
        </a:ln>
      </c:spPr>
    </c:backWall>
    <c:plotArea>
      <c:layout/>
      <c:bar3DChart>
        <c:barDir val="col"/>
        <c:grouping val="clustered"/>
        <c:varyColors val="0"/>
        <c:dLbls>
          <c:showLegendKey val="0"/>
          <c:showVal val="0"/>
          <c:showCatName val="0"/>
          <c:showSerName val="0"/>
          <c:showPercent val="0"/>
          <c:showBubbleSize val="0"/>
        </c:dLbls>
        <c:gapWidth val="150"/>
        <c:shape val="cylinder"/>
        <c:axId val="62778368"/>
        <c:axId val="172696320"/>
        <c:axId val="0"/>
      </c:bar3DChart>
      <c:catAx>
        <c:axId val="62778368"/>
        <c:scaling>
          <c:orientation val="minMax"/>
        </c:scaling>
        <c:delete val="0"/>
        <c:axPos val="b"/>
        <c:numFmt formatCode="General" sourceLinked="1"/>
        <c:majorTickMark val="out"/>
        <c:minorTickMark val="none"/>
        <c:tickLblPos val="nextTo"/>
        <c:txPr>
          <a:bodyPr/>
          <a:lstStyle/>
          <a:p>
            <a:pPr>
              <a:defRPr sz="1400" b="1"/>
            </a:pPr>
            <a:endParaRPr lang="ru-RU"/>
          </a:p>
        </c:txPr>
        <c:crossAx val="172696320"/>
        <c:crosses val="autoZero"/>
        <c:auto val="1"/>
        <c:lblAlgn val="ctr"/>
        <c:lblOffset val="100"/>
        <c:noMultiLvlLbl val="0"/>
      </c:catAx>
      <c:valAx>
        <c:axId val="172696320"/>
        <c:scaling>
          <c:orientation val="minMax"/>
        </c:scaling>
        <c:delete val="0"/>
        <c:axPos val="l"/>
        <c:numFmt formatCode="0.0%" sourceLinked="1"/>
        <c:majorTickMark val="out"/>
        <c:minorTickMark val="none"/>
        <c:tickLblPos val="nextTo"/>
        <c:txPr>
          <a:bodyPr/>
          <a:lstStyle/>
          <a:p>
            <a:pPr>
              <a:defRPr>
                <a:solidFill>
                  <a:schemeClr val="accent4">
                    <a:lumMod val="50000"/>
                  </a:schemeClr>
                </a:solidFill>
              </a:defRPr>
            </a:pPr>
            <a:endParaRPr lang="ru-RU"/>
          </a:p>
        </c:txPr>
        <c:crossAx val="62778368"/>
        <c:crosses val="autoZero"/>
        <c:crossBetween val="between"/>
      </c:valAx>
    </c:plotArea>
    <c:legend>
      <c:legendPos val="b"/>
      <c:layout/>
      <c:overlay val="0"/>
      <c:txPr>
        <a:bodyPr/>
        <a:lstStyle/>
        <a:p>
          <a:pPr>
            <a:defRPr sz="1400" b="1">
              <a:solidFill>
                <a:schemeClr val="tx1"/>
              </a:solidFill>
              <a:latin typeface="Times New Roman" pitchFamily="18" charset="0"/>
              <a:cs typeface="Times New Roman" pitchFamily="18" charset="0"/>
            </a:defRPr>
          </a:pPr>
          <a:endParaRPr lang="ru-RU"/>
        </a:p>
      </c:txPr>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0"/>
      <c:perspective val="30"/>
    </c:view3D>
    <c:floor>
      <c:thickness val="0"/>
    </c:floor>
    <c:sideWall>
      <c:thickness val="0"/>
    </c:sideWall>
    <c:backWall>
      <c:thickness val="0"/>
    </c:backWall>
    <c:plotArea>
      <c:layout/>
      <c:bar3DChart>
        <c:barDir val="col"/>
        <c:grouping val="stacked"/>
        <c:varyColors val="0"/>
        <c:ser>
          <c:idx val="0"/>
          <c:order val="0"/>
          <c:tx>
            <c:strRef>
              <c:f>Лист1!$B$1</c:f>
              <c:strCache>
                <c:ptCount val="1"/>
                <c:pt idx="0">
                  <c:v>Прочие налоговые и не налоговое доходы</c:v>
                </c:pt>
              </c:strCache>
            </c:strRef>
          </c:tx>
          <c:invertIfNegative val="0"/>
          <c:cat>
            <c:numRef>
              <c:f>Лист1!$A$2:$A$5</c:f>
              <c:numCache>
                <c:formatCode>General</c:formatCode>
                <c:ptCount val="4"/>
                <c:pt idx="0">
                  <c:v>2022</c:v>
                </c:pt>
                <c:pt idx="1">
                  <c:v>2023</c:v>
                </c:pt>
              </c:numCache>
            </c:numRef>
          </c:cat>
          <c:val>
            <c:numRef>
              <c:f>Лист1!$B$2:$B$5</c:f>
              <c:numCache>
                <c:formatCode>General</c:formatCode>
                <c:ptCount val="4"/>
                <c:pt idx="0">
                  <c:v>43.4</c:v>
                </c:pt>
                <c:pt idx="1">
                  <c:v>293.39999999999998</c:v>
                </c:pt>
              </c:numCache>
            </c:numRef>
          </c:val>
        </c:ser>
        <c:ser>
          <c:idx val="1"/>
          <c:order val="1"/>
          <c:tx>
            <c:strRef>
              <c:f>Лист1!$C$1</c:f>
              <c:strCache>
                <c:ptCount val="1"/>
                <c:pt idx="0">
                  <c:v>Единый с\х налог</c:v>
                </c:pt>
              </c:strCache>
            </c:strRef>
          </c:tx>
          <c:invertIfNegative val="0"/>
          <c:cat>
            <c:numRef>
              <c:f>Лист1!$A$2:$A$5</c:f>
              <c:numCache>
                <c:formatCode>General</c:formatCode>
                <c:ptCount val="4"/>
                <c:pt idx="0">
                  <c:v>2022</c:v>
                </c:pt>
                <c:pt idx="1">
                  <c:v>2023</c:v>
                </c:pt>
              </c:numCache>
            </c:numRef>
          </c:cat>
          <c:val>
            <c:numRef>
              <c:f>Лист1!$C$2:$C$5</c:f>
              <c:numCache>
                <c:formatCode>General</c:formatCode>
                <c:ptCount val="4"/>
                <c:pt idx="0">
                  <c:v>23690.1</c:v>
                </c:pt>
                <c:pt idx="1">
                  <c:v>29350</c:v>
                </c:pt>
              </c:numCache>
            </c:numRef>
          </c:val>
        </c:ser>
        <c:ser>
          <c:idx val="2"/>
          <c:order val="2"/>
          <c:tx>
            <c:strRef>
              <c:f>Лист1!$D$1</c:f>
              <c:strCache>
                <c:ptCount val="1"/>
                <c:pt idx="0">
                  <c:v>Госпошлина</c:v>
                </c:pt>
              </c:strCache>
            </c:strRef>
          </c:tx>
          <c:invertIfNegative val="0"/>
          <c:cat>
            <c:numRef>
              <c:f>Лист1!$A$2:$A$5</c:f>
              <c:numCache>
                <c:formatCode>General</c:formatCode>
                <c:ptCount val="4"/>
                <c:pt idx="0">
                  <c:v>2022</c:v>
                </c:pt>
                <c:pt idx="1">
                  <c:v>2023</c:v>
                </c:pt>
              </c:numCache>
            </c:numRef>
          </c:cat>
          <c:val>
            <c:numRef>
              <c:f>Лист1!$D$2:$D$5</c:f>
              <c:numCache>
                <c:formatCode>0.0</c:formatCode>
                <c:ptCount val="4"/>
                <c:pt idx="0" formatCode="General">
                  <c:v>13790.9</c:v>
                </c:pt>
                <c:pt idx="1">
                  <c:v>11977.3</c:v>
                </c:pt>
              </c:numCache>
            </c:numRef>
          </c:val>
        </c:ser>
        <c:ser>
          <c:idx val="3"/>
          <c:order val="3"/>
          <c:tx>
            <c:strRef>
              <c:f>Лист1!$E$1</c:f>
              <c:strCache>
                <c:ptCount val="1"/>
                <c:pt idx="0">
                  <c:v>Доходы от реализации имущества</c:v>
                </c:pt>
              </c:strCache>
            </c:strRef>
          </c:tx>
          <c:invertIfNegative val="0"/>
          <c:cat>
            <c:numRef>
              <c:f>Лист1!$A$2:$A$5</c:f>
              <c:numCache>
                <c:formatCode>General</c:formatCode>
                <c:ptCount val="4"/>
                <c:pt idx="0">
                  <c:v>2022</c:v>
                </c:pt>
                <c:pt idx="1">
                  <c:v>2023</c:v>
                </c:pt>
              </c:numCache>
            </c:numRef>
          </c:cat>
          <c:val>
            <c:numRef>
              <c:f>Лист1!$E$2:$E$5</c:f>
              <c:numCache>
                <c:formatCode>0.0</c:formatCode>
                <c:ptCount val="4"/>
                <c:pt idx="0" formatCode="General">
                  <c:v>36100</c:v>
                </c:pt>
                <c:pt idx="1">
                  <c:v>42560</c:v>
                </c:pt>
              </c:numCache>
            </c:numRef>
          </c:val>
        </c:ser>
        <c:ser>
          <c:idx val="4"/>
          <c:order val="4"/>
          <c:tx>
            <c:strRef>
              <c:f>Лист1!$F$1</c:f>
              <c:strCache>
                <c:ptCount val="1"/>
                <c:pt idx="0">
                  <c:v>Штрафы</c:v>
                </c:pt>
              </c:strCache>
            </c:strRef>
          </c:tx>
          <c:spPr>
            <a:gradFill rotWithShape="1">
              <a:gsLst>
                <a:gs pos="0">
                  <a:schemeClr val="accent6">
                    <a:lumMod val="95000"/>
                  </a:schemeClr>
                </a:gs>
                <a:gs pos="100000">
                  <a:schemeClr val="accent6">
                    <a:shade val="82000"/>
                    <a:satMod val="125000"/>
                    <a:lumMod val="74000"/>
                  </a:schemeClr>
                </a:gs>
              </a:gsLst>
              <a:lin ang="5400000" scaled="0"/>
            </a:gradFill>
            <a:ln>
              <a:noFill/>
            </a:ln>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accent6">
                  <a:shade val="30000"/>
                  <a:satMod val="120000"/>
                </a:schemeClr>
              </a:contourClr>
            </a:sp3d>
          </c:spPr>
          <c:invertIfNegative val="0"/>
          <c:cat>
            <c:numRef>
              <c:f>Лист1!$A$2:$A$5</c:f>
              <c:numCache>
                <c:formatCode>General</c:formatCode>
                <c:ptCount val="4"/>
                <c:pt idx="0">
                  <c:v>2022</c:v>
                </c:pt>
                <c:pt idx="1">
                  <c:v>2023</c:v>
                </c:pt>
              </c:numCache>
            </c:numRef>
          </c:cat>
          <c:val>
            <c:numRef>
              <c:f>Лист1!$F$2:$F$5</c:f>
              <c:numCache>
                <c:formatCode>0.0</c:formatCode>
                <c:ptCount val="4"/>
                <c:pt idx="0" formatCode="General">
                  <c:v>5064</c:v>
                </c:pt>
                <c:pt idx="1">
                  <c:v>6049.1</c:v>
                </c:pt>
              </c:numCache>
            </c:numRef>
          </c:val>
        </c:ser>
        <c:ser>
          <c:idx val="5"/>
          <c:order val="5"/>
          <c:tx>
            <c:strRef>
              <c:f>Лист1!$G$1</c:f>
              <c:strCache>
                <c:ptCount val="1"/>
                <c:pt idx="0">
                  <c:v>Налог на прибыль</c:v>
                </c:pt>
              </c:strCache>
            </c:strRef>
          </c:tx>
          <c:invertIfNegative val="0"/>
          <c:cat>
            <c:numRef>
              <c:f>Лист1!$A$2:$A$5</c:f>
              <c:numCache>
                <c:formatCode>General</c:formatCode>
                <c:ptCount val="4"/>
                <c:pt idx="0">
                  <c:v>2022</c:v>
                </c:pt>
                <c:pt idx="1">
                  <c:v>2023</c:v>
                </c:pt>
              </c:numCache>
            </c:numRef>
          </c:cat>
          <c:val>
            <c:numRef>
              <c:f>Лист1!$G$2:$G$5</c:f>
              <c:numCache>
                <c:formatCode>0.0</c:formatCode>
                <c:ptCount val="4"/>
                <c:pt idx="0" formatCode="General">
                  <c:v>27220.3</c:v>
                </c:pt>
                <c:pt idx="1">
                  <c:v>31800</c:v>
                </c:pt>
              </c:numCache>
            </c:numRef>
          </c:val>
        </c:ser>
        <c:ser>
          <c:idx val="6"/>
          <c:order val="6"/>
          <c:tx>
            <c:strRef>
              <c:f>Лист1!$H$1</c:f>
              <c:strCache>
                <c:ptCount val="1"/>
                <c:pt idx="0">
                  <c:v>Негативное воздействие на окружающую среду</c:v>
                </c:pt>
              </c:strCache>
            </c:strRef>
          </c:tx>
          <c:spPr>
            <a:gradFill rotWithShape="1">
              <a:gsLst>
                <a:gs pos="0">
                  <a:schemeClr val="accent5">
                    <a:lumMod val="95000"/>
                  </a:schemeClr>
                </a:gs>
                <a:gs pos="100000">
                  <a:schemeClr val="accent5">
                    <a:shade val="82000"/>
                    <a:satMod val="125000"/>
                    <a:lumMod val="74000"/>
                  </a:schemeClr>
                </a:gs>
              </a:gsLst>
              <a:lin ang="5400000" scaled="0"/>
            </a:gradFill>
            <a:ln w="9525" cap="flat" cmpd="sng" algn="ctr">
              <a:solidFill>
                <a:schemeClr val="accent5"/>
              </a:solidFill>
              <a:prstDash val="solid"/>
            </a:ln>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c:spPr>
          <c:invertIfNegative val="0"/>
          <c:cat>
            <c:numRef>
              <c:f>Лист1!$A$2:$A$5</c:f>
              <c:numCache>
                <c:formatCode>General</c:formatCode>
                <c:ptCount val="4"/>
                <c:pt idx="0">
                  <c:v>2022</c:v>
                </c:pt>
                <c:pt idx="1">
                  <c:v>2023</c:v>
                </c:pt>
              </c:numCache>
            </c:numRef>
          </c:cat>
          <c:val>
            <c:numRef>
              <c:f>Лист1!$H$2:$H$5</c:f>
              <c:numCache>
                <c:formatCode>0.0</c:formatCode>
                <c:ptCount val="4"/>
                <c:pt idx="0" formatCode="General">
                  <c:v>1803.9</c:v>
                </c:pt>
                <c:pt idx="1">
                  <c:v>2135.9</c:v>
                </c:pt>
              </c:numCache>
            </c:numRef>
          </c:val>
        </c:ser>
        <c:ser>
          <c:idx val="7"/>
          <c:order val="7"/>
          <c:tx>
            <c:strRef>
              <c:f>Лист1!$I$1</c:f>
              <c:strCache>
                <c:ptCount val="1"/>
                <c:pt idx="0">
                  <c:v>Арендные платежи за землю</c:v>
                </c:pt>
              </c:strCache>
            </c:strRef>
          </c:tx>
          <c:spPr>
            <a:gradFill rotWithShape="1">
              <a:gsLst>
                <a:gs pos="0">
                  <a:schemeClr val="accent1">
                    <a:lumMod val="95000"/>
                  </a:schemeClr>
                </a:gs>
                <a:gs pos="100000">
                  <a:schemeClr val="accent1">
                    <a:shade val="82000"/>
                    <a:satMod val="125000"/>
                    <a:lumMod val="74000"/>
                  </a:schemeClr>
                </a:gs>
              </a:gsLst>
              <a:lin ang="5400000" scaled="0"/>
            </a:gradFill>
            <a:ln>
              <a:noFill/>
            </a:ln>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accent1">
                  <a:shade val="30000"/>
                  <a:satMod val="120000"/>
                </a:schemeClr>
              </a:contourClr>
            </a:sp3d>
          </c:spPr>
          <c:invertIfNegative val="0"/>
          <c:cat>
            <c:numRef>
              <c:f>Лист1!$A$2:$A$5</c:f>
              <c:numCache>
                <c:formatCode>General</c:formatCode>
                <c:ptCount val="4"/>
                <c:pt idx="0">
                  <c:v>2022</c:v>
                </c:pt>
                <c:pt idx="1">
                  <c:v>2023</c:v>
                </c:pt>
              </c:numCache>
            </c:numRef>
          </c:cat>
          <c:val>
            <c:numRef>
              <c:f>Лист1!$I$2:$I$5</c:f>
              <c:numCache>
                <c:formatCode>0.0</c:formatCode>
                <c:ptCount val="4"/>
                <c:pt idx="0" formatCode="General">
                  <c:v>106983.2</c:v>
                </c:pt>
                <c:pt idx="1">
                  <c:v>129964.6</c:v>
                </c:pt>
              </c:numCache>
            </c:numRef>
          </c:val>
        </c:ser>
        <c:ser>
          <c:idx val="8"/>
          <c:order val="8"/>
          <c:tx>
            <c:strRef>
              <c:f>Лист1!$J$1</c:f>
              <c:strCache>
                <c:ptCount val="1"/>
                <c:pt idx="0">
                  <c:v>Налог на доходы физических лиц</c:v>
                </c:pt>
              </c:strCache>
            </c:strRef>
          </c:tx>
          <c:spPr>
            <a:gradFill rotWithShape="1">
              <a:gsLst>
                <a:gs pos="0">
                  <a:schemeClr val="accent3">
                    <a:lumMod val="95000"/>
                  </a:schemeClr>
                </a:gs>
                <a:gs pos="100000">
                  <a:schemeClr val="accent3">
                    <a:shade val="82000"/>
                    <a:satMod val="125000"/>
                    <a:lumMod val="74000"/>
                  </a:schemeClr>
                </a:gs>
              </a:gsLst>
              <a:lin ang="5400000" scaled="0"/>
            </a:gradFill>
            <a:ln>
              <a:noFill/>
            </a:ln>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accent3">
                  <a:shade val="30000"/>
                  <a:satMod val="120000"/>
                </a:schemeClr>
              </a:contourClr>
            </a:sp3d>
          </c:spPr>
          <c:invertIfNegative val="0"/>
          <c:cat>
            <c:numRef>
              <c:f>Лист1!$A$2:$A$5</c:f>
              <c:numCache>
                <c:formatCode>General</c:formatCode>
                <c:ptCount val="4"/>
                <c:pt idx="0">
                  <c:v>2022</c:v>
                </c:pt>
                <c:pt idx="1">
                  <c:v>2023</c:v>
                </c:pt>
              </c:numCache>
            </c:numRef>
          </c:cat>
          <c:val>
            <c:numRef>
              <c:f>Лист1!$J$2:$J$5</c:f>
              <c:numCache>
                <c:formatCode>0.0</c:formatCode>
                <c:ptCount val="4"/>
                <c:pt idx="0" formatCode="General">
                  <c:v>663020</c:v>
                </c:pt>
                <c:pt idx="1">
                  <c:v>837386.5</c:v>
                </c:pt>
              </c:numCache>
            </c:numRef>
          </c:val>
        </c:ser>
        <c:dLbls>
          <c:showLegendKey val="0"/>
          <c:showVal val="0"/>
          <c:showCatName val="0"/>
          <c:showSerName val="0"/>
          <c:showPercent val="0"/>
          <c:showBubbleSize val="0"/>
        </c:dLbls>
        <c:gapWidth val="150"/>
        <c:shape val="cylinder"/>
        <c:axId val="183520256"/>
        <c:axId val="183522048"/>
        <c:axId val="0"/>
      </c:bar3DChart>
      <c:catAx>
        <c:axId val="183520256"/>
        <c:scaling>
          <c:orientation val="minMax"/>
        </c:scaling>
        <c:delete val="0"/>
        <c:axPos val="b"/>
        <c:numFmt formatCode="General" sourceLinked="1"/>
        <c:majorTickMark val="out"/>
        <c:minorTickMark val="none"/>
        <c:tickLblPos val="nextTo"/>
        <c:crossAx val="183522048"/>
        <c:crosses val="autoZero"/>
        <c:auto val="1"/>
        <c:lblAlgn val="ctr"/>
        <c:lblOffset val="100"/>
        <c:noMultiLvlLbl val="0"/>
      </c:catAx>
      <c:valAx>
        <c:axId val="183522048"/>
        <c:scaling>
          <c:orientation val="minMax"/>
        </c:scaling>
        <c:delete val="0"/>
        <c:axPos val="l"/>
        <c:majorGridlines/>
        <c:numFmt formatCode="General" sourceLinked="1"/>
        <c:majorTickMark val="out"/>
        <c:minorTickMark val="none"/>
        <c:tickLblPos val="nextTo"/>
        <c:txPr>
          <a:bodyPr/>
          <a:lstStyle/>
          <a:p>
            <a:pPr>
              <a:defRPr sz="1200">
                <a:latin typeface="Times New Roman" pitchFamily="18" charset="0"/>
                <a:cs typeface="Times New Roman" pitchFamily="18" charset="0"/>
              </a:defRPr>
            </a:pPr>
            <a:endParaRPr lang="ru-RU"/>
          </a:p>
        </c:txPr>
        <c:crossAx val="183520256"/>
        <c:crosses val="autoZero"/>
        <c:crossBetween val="between"/>
      </c:valAx>
    </c:plotArea>
    <c:legend>
      <c:legendPos val="r"/>
      <c:layout/>
      <c:overlay val="0"/>
      <c:txPr>
        <a:bodyPr/>
        <a:lstStyle/>
        <a:p>
          <a:pPr>
            <a:defRPr sz="1400" b="1">
              <a:solidFill>
                <a:schemeClr val="bg1"/>
              </a:solidFill>
              <a:latin typeface="Times New Roman" pitchFamily="18" charset="0"/>
              <a:cs typeface="Times New Roman" pitchFamily="18" charset="0"/>
            </a:defRPr>
          </a:pPr>
          <a:endParaRPr lang="ru-RU"/>
        </a:p>
      </c:txPr>
    </c:legend>
    <c:plotVisOnly val="1"/>
    <c:dispBlanksAs val="gap"/>
    <c:showDLblsOverMax val="0"/>
  </c:chart>
  <c:txPr>
    <a:bodyPr/>
    <a:lstStyle/>
    <a:p>
      <a:pPr>
        <a:defRPr sz="1800"/>
      </a:pPr>
      <a:endParaRPr lang="ru-RU"/>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0"/>
      <c:perspective val="30"/>
    </c:view3D>
    <c:floor>
      <c:thickness val="0"/>
    </c:floor>
    <c:sideWall>
      <c:thickness val="0"/>
    </c:sideWall>
    <c:backWall>
      <c:thickness val="0"/>
    </c:backWall>
    <c:plotArea>
      <c:layout/>
      <c:bar3DChart>
        <c:barDir val="col"/>
        <c:grouping val="clustered"/>
        <c:varyColors val="0"/>
        <c:ser>
          <c:idx val="0"/>
          <c:order val="0"/>
          <c:tx>
            <c:strRef>
              <c:f>Лист1!$B$1</c:f>
              <c:strCache>
                <c:ptCount val="1"/>
                <c:pt idx="0">
                  <c:v>налоговые доходы</c:v>
                </c:pt>
              </c:strCache>
            </c:strRef>
          </c:tx>
          <c:spPr>
            <a:solidFill>
              <a:schemeClr val="accent4">
                <a:lumMod val="60000"/>
                <a:lumOff val="40000"/>
              </a:schemeClr>
            </a:solidFill>
            <a:ln>
              <a:noFill/>
            </a:ln>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accent1">
                  <a:shade val="30000"/>
                  <a:satMod val="120000"/>
                </a:schemeClr>
              </a:contourClr>
            </a:sp3d>
          </c:spPr>
          <c:invertIfNegative val="0"/>
          <c:dLbls>
            <c:dLbl>
              <c:idx val="0"/>
              <c:layout>
                <c:manualLayout>
                  <c:x val="0"/>
                  <c:y val="-5.1121534000247972E-2"/>
                </c:manualLayout>
              </c:layout>
              <c:showLegendKey val="0"/>
              <c:showVal val="1"/>
              <c:showCatName val="0"/>
              <c:showSerName val="0"/>
              <c:showPercent val="0"/>
              <c:showBubbleSize val="0"/>
            </c:dLbl>
            <c:dLbl>
              <c:idx val="1"/>
              <c:layout>
                <c:manualLayout>
                  <c:x val="1.7636929230085554E-2"/>
                  <c:y val="-4.0897227200198408E-2"/>
                </c:manualLayout>
              </c:layout>
              <c:showLegendKey val="0"/>
              <c:showVal val="1"/>
              <c:showCatName val="0"/>
              <c:showSerName val="0"/>
              <c:showPercent val="0"/>
              <c:showBubbleSize val="0"/>
            </c:dLbl>
            <c:txPr>
              <a:bodyPr/>
              <a:lstStyle/>
              <a:p>
                <a:pPr>
                  <a:defRPr sz="1200" b="1">
                    <a:solidFill>
                      <a:schemeClr val="bg1"/>
                    </a:solidFill>
                    <a:latin typeface="Times New Roman" pitchFamily="18" charset="0"/>
                    <a:cs typeface="Times New Roman" pitchFamily="18" charset="0"/>
                  </a:defRPr>
                </a:pPr>
                <a:endParaRPr lang="ru-RU"/>
              </a:p>
            </c:txPr>
            <c:showLegendKey val="0"/>
            <c:showVal val="1"/>
            <c:showCatName val="0"/>
            <c:showSerName val="0"/>
            <c:showPercent val="0"/>
            <c:showBubbleSize val="0"/>
            <c:showLeaderLines val="0"/>
          </c:dLbls>
          <c:cat>
            <c:numRef>
              <c:f>Лист1!$A$2:$A$3</c:f>
              <c:numCache>
                <c:formatCode>General</c:formatCode>
                <c:ptCount val="2"/>
                <c:pt idx="0">
                  <c:v>2022</c:v>
                </c:pt>
                <c:pt idx="1">
                  <c:v>2023</c:v>
                </c:pt>
              </c:numCache>
            </c:numRef>
          </c:cat>
          <c:val>
            <c:numRef>
              <c:f>Лист1!$B$2:$B$3</c:f>
              <c:numCache>
                <c:formatCode>0.0%</c:formatCode>
                <c:ptCount val="2"/>
                <c:pt idx="0">
                  <c:v>0.316</c:v>
                </c:pt>
                <c:pt idx="1">
                  <c:v>0.30499999999999999</c:v>
                </c:pt>
              </c:numCache>
            </c:numRef>
          </c:val>
        </c:ser>
        <c:ser>
          <c:idx val="1"/>
          <c:order val="1"/>
          <c:tx>
            <c:strRef>
              <c:f>Лист1!$C$1</c:f>
              <c:strCache>
                <c:ptCount val="1"/>
                <c:pt idx="0">
                  <c:v>неналоговые доходы</c:v>
                </c:pt>
              </c:strCache>
            </c:strRef>
          </c:tx>
          <c:spPr>
            <a:solidFill>
              <a:schemeClr val="accent4">
                <a:lumMod val="75000"/>
              </a:schemeClr>
            </a:solidFill>
            <a:ln>
              <a:noFill/>
            </a:ln>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accent4">
                  <a:shade val="30000"/>
                  <a:satMod val="120000"/>
                </a:schemeClr>
              </a:contourClr>
            </a:sp3d>
          </c:spPr>
          <c:invertIfNegative val="0"/>
          <c:dLbls>
            <c:dLbl>
              <c:idx val="0"/>
              <c:layout>
                <c:manualLayout>
                  <c:x val="1.910667333259268E-2"/>
                  <c:y val="-4.6009380600223165E-2"/>
                </c:manualLayout>
              </c:layout>
              <c:showLegendKey val="0"/>
              <c:showVal val="1"/>
              <c:showCatName val="0"/>
              <c:showSerName val="0"/>
              <c:showPercent val="0"/>
              <c:showBubbleSize val="0"/>
            </c:dLbl>
            <c:dLbl>
              <c:idx val="1"/>
              <c:layout>
                <c:manualLayout>
                  <c:x val="1.6167185127578424E-2"/>
                  <c:y val="-5.3677610700260357E-2"/>
                </c:manualLayout>
              </c:layout>
              <c:showLegendKey val="0"/>
              <c:showVal val="1"/>
              <c:showCatName val="0"/>
              <c:showSerName val="0"/>
              <c:showPercent val="0"/>
              <c:showBubbleSize val="0"/>
            </c:dLbl>
            <c:txPr>
              <a:bodyPr/>
              <a:lstStyle/>
              <a:p>
                <a:pPr>
                  <a:defRPr sz="1200" b="1">
                    <a:solidFill>
                      <a:schemeClr val="bg1"/>
                    </a:solidFill>
                    <a:latin typeface="Times New Roman" pitchFamily="18" charset="0"/>
                    <a:cs typeface="Times New Roman" pitchFamily="18" charset="0"/>
                  </a:defRPr>
                </a:pPr>
                <a:endParaRPr lang="ru-RU"/>
              </a:p>
            </c:txPr>
            <c:showLegendKey val="0"/>
            <c:showVal val="1"/>
            <c:showCatName val="0"/>
            <c:showSerName val="0"/>
            <c:showPercent val="0"/>
            <c:showBubbleSize val="0"/>
            <c:showLeaderLines val="0"/>
          </c:dLbls>
          <c:cat>
            <c:numRef>
              <c:f>Лист1!$A$2:$A$3</c:f>
              <c:numCache>
                <c:formatCode>General</c:formatCode>
                <c:ptCount val="2"/>
                <c:pt idx="0">
                  <c:v>2022</c:v>
                </c:pt>
                <c:pt idx="1">
                  <c:v>2023</c:v>
                </c:pt>
              </c:numCache>
            </c:numRef>
          </c:cat>
          <c:val>
            <c:numRef>
              <c:f>Лист1!$C$2:$C$3</c:f>
              <c:numCache>
                <c:formatCode>0.0%</c:formatCode>
                <c:ptCount val="2"/>
                <c:pt idx="0">
                  <c:v>3.2000000000000001E-2</c:v>
                </c:pt>
                <c:pt idx="1">
                  <c:v>4.9000000000000002E-2</c:v>
                </c:pt>
              </c:numCache>
            </c:numRef>
          </c:val>
        </c:ser>
        <c:ser>
          <c:idx val="2"/>
          <c:order val="2"/>
          <c:tx>
            <c:strRef>
              <c:f>Лист1!$D$1</c:f>
              <c:strCache>
                <c:ptCount val="1"/>
                <c:pt idx="0">
                  <c:v>безвозмездные поступления</c:v>
                </c:pt>
              </c:strCache>
            </c:strRef>
          </c:tx>
          <c:spPr>
            <a:solidFill>
              <a:schemeClr val="accent4">
                <a:lumMod val="20000"/>
                <a:lumOff val="80000"/>
              </a:schemeClr>
            </a:solidFill>
            <a:ln>
              <a:noFill/>
            </a:ln>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accent2">
                  <a:shade val="30000"/>
                  <a:satMod val="120000"/>
                </a:schemeClr>
              </a:contourClr>
            </a:sp3d>
          </c:spPr>
          <c:invertIfNegative val="0"/>
          <c:dLbls>
            <c:dLbl>
              <c:idx val="0"/>
              <c:layout>
                <c:manualLayout>
                  <c:x val="1.3227696922564158E-2"/>
                  <c:y val="-3.8341150500185966E-2"/>
                </c:manualLayout>
              </c:layout>
              <c:showLegendKey val="0"/>
              <c:showVal val="1"/>
              <c:showCatName val="0"/>
              <c:showSerName val="0"/>
              <c:showPercent val="0"/>
              <c:showBubbleSize val="0"/>
            </c:dLbl>
            <c:dLbl>
              <c:idx val="1"/>
              <c:layout>
                <c:manualLayout>
                  <c:x val="7.3487205125356472E-3"/>
                  <c:y val="-3.0672920400148785E-2"/>
                </c:manualLayout>
              </c:layout>
              <c:showLegendKey val="0"/>
              <c:showVal val="1"/>
              <c:showCatName val="0"/>
              <c:showSerName val="0"/>
              <c:showPercent val="0"/>
              <c:showBubbleSize val="0"/>
            </c:dLbl>
            <c:txPr>
              <a:bodyPr/>
              <a:lstStyle/>
              <a:p>
                <a:pPr>
                  <a:defRPr sz="1200" b="1">
                    <a:solidFill>
                      <a:schemeClr val="bg1"/>
                    </a:solidFill>
                    <a:latin typeface="Times New Roman" pitchFamily="18" charset="0"/>
                    <a:cs typeface="Times New Roman" pitchFamily="18" charset="0"/>
                  </a:defRPr>
                </a:pPr>
                <a:endParaRPr lang="ru-RU"/>
              </a:p>
            </c:txPr>
            <c:showLegendKey val="0"/>
            <c:showVal val="1"/>
            <c:showCatName val="0"/>
            <c:showSerName val="0"/>
            <c:showPercent val="0"/>
            <c:showBubbleSize val="0"/>
            <c:showLeaderLines val="0"/>
          </c:dLbls>
          <c:cat>
            <c:numRef>
              <c:f>Лист1!$A$2:$A$3</c:f>
              <c:numCache>
                <c:formatCode>General</c:formatCode>
                <c:ptCount val="2"/>
                <c:pt idx="0">
                  <c:v>2022</c:v>
                </c:pt>
                <c:pt idx="1">
                  <c:v>2023</c:v>
                </c:pt>
              </c:numCache>
            </c:numRef>
          </c:cat>
          <c:val>
            <c:numRef>
              <c:f>Лист1!$D$2:$D$3</c:f>
              <c:numCache>
                <c:formatCode>0.0%</c:formatCode>
                <c:ptCount val="2"/>
                <c:pt idx="0">
                  <c:v>0.65200000000000002</c:v>
                </c:pt>
                <c:pt idx="1">
                  <c:v>0.64400000000000002</c:v>
                </c:pt>
              </c:numCache>
            </c:numRef>
          </c:val>
        </c:ser>
        <c:dLbls>
          <c:showLegendKey val="0"/>
          <c:showVal val="0"/>
          <c:showCatName val="0"/>
          <c:showSerName val="0"/>
          <c:showPercent val="0"/>
          <c:showBubbleSize val="0"/>
        </c:dLbls>
        <c:gapWidth val="150"/>
        <c:shape val="cylinder"/>
        <c:axId val="183408128"/>
        <c:axId val="183409664"/>
        <c:axId val="0"/>
      </c:bar3DChart>
      <c:catAx>
        <c:axId val="183408128"/>
        <c:scaling>
          <c:orientation val="minMax"/>
        </c:scaling>
        <c:delete val="0"/>
        <c:axPos val="b"/>
        <c:numFmt formatCode="General" sourceLinked="1"/>
        <c:majorTickMark val="out"/>
        <c:minorTickMark val="none"/>
        <c:tickLblPos val="nextTo"/>
        <c:txPr>
          <a:bodyPr/>
          <a:lstStyle/>
          <a:p>
            <a:pPr>
              <a:defRPr sz="1400" b="1"/>
            </a:pPr>
            <a:endParaRPr lang="ru-RU"/>
          </a:p>
        </c:txPr>
        <c:crossAx val="183409664"/>
        <c:crosses val="autoZero"/>
        <c:auto val="1"/>
        <c:lblAlgn val="ctr"/>
        <c:lblOffset val="100"/>
        <c:noMultiLvlLbl val="0"/>
      </c:catAx>
      <c:valAx>
        <c:axId val="183409664"/>
        <c:scaling>
          <c:orientation val="minMax"/>
        </c:scaling>
        <c:delete val="0"/>
        <c:axPos val="l"/>
        <c:majorGridlines/>
        <c:numFmt formatCode="0.0%" sourceLinked="1"/>
        <c:majorTickMark val="out"/>
        <c:minorTickMark val="none"/>
        <c:tickLblPos val="nextTo"/>
        <c:txPr>
          <a:bodyPr/>
          <a:lstStyle/>
          <a:p>
            <a:pPr>
              <a:defRPr>
                <a:solidFill>
                  <a:schemeClr val="accent4">
                    <a:lumMod val="50000"/>
                  </a:schemeClr>
                </a:solidFill>
              </a:defRPr>
            </a:pPr>
            <a:endParaRPr lang="ru-RU"/>
          </a:p>
        </c:txPr>
        <c:crossAx val="183408128"/>
        <c:crosses val="autoZero"/>
        <c:crossBetween val="between"/>
      </c:valAx>
    </c:plotArea>
    <c:legend>
      <c:legendPos val="b"/>
      <c:layout/>
      <c:overlay val="0"/>
      <c:txPr>
        <a:bodyPr/>
        <a:lstStyle/>
        <a:p>
          <a:pPr>
            <a:defRPr sz="1400" b="1">
              <a:solidFill>
                <a:schemeClr val="tx1"/>
              </a:solidFill>
              <a:latin typeface="Times New Roman" pitchFamily="18" charset="0"/>
              <a:cs typeface="Times New Roman" pitchFamily="18" charset="0"/>
            </a:defRPr>
          </a:pPr>
          <a:endParaRPr lang="ru-RU"/>
        </a:p>
      </c:txPr>
    </c:legend>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view3D>
      <c:rotX val="30"/>
      <c:rotY val="169"/>
      <c:rAngAx val="0"/>
      <c:perspective val="30"/>
    </c:view3D>
    <c:floor>
      <c:thickness val="0"/>
    </c:floor>
    <c:sideWall>
      <c:thickness val="0"/>
    </c:sideWall>
    <c:backWall>
      <c:thickness val="0"/>
    </c:backWall>
    <c:plotArea>
      <c:layout>
        <c:manualLayout>
          <c:layoutTarget val="inner"/>
          <c:xMode val="edge"/>
          <c:yMode val="edge"/>
          <c:x val="3.4777043552281374E-2"/>
          <c:y val="9.0148223348512094E-2"/>
          <c:w val="0.94535036013212903"/>
          <c:h val="0.87172261873973089"/>
        </c:manualLayout>
      </c:layout>
      <c:pie3DChart>
        <c:varyColors val="1"/>
        <c:dLbls>
          <c:showLegendKey val="0"/>
          <c:showVal val="0"/>
          <c:showCatName val="0"/>
          <c:showSerName val="0"/>
          <c:showPercent val="0"/>
          <c:showBubbleSize val="0"/>
          <c:showLeaderLines val="1"/>
        </c:dLbls>
      </c:pie3DChart>
    </c:plotArea>
    <c:plotVisOnly val="1"/>
    <c:dispBlanksAs val="zero"/>
    <c:showDLblsOverMax val="0"/>
  </c:chart>
  <c:txPr>
    <a:bodyPr/>
    <a:lstStyle/>
    <a:p>
      <a:pPr>
        <a:defRPr sz="1800"/>
      </a:pPr>
      <a:endParaRPr lang="ru-RU"/>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190"/>
      <c:rAngAx val="0"/>
      <c:perspective val="30"/>
    </c:view3D>
    <c:floor>
      <c:thickness val="0"/>
    </c:floor>
    <c:sideWall>
      <c:thickness val="0"/>
    </c:sideWall>
    <c:backWall>
      <c:thickness val="0"/>
    </c:backWall>
    <c:plotArea>
      <c:layout>
        <c:manualLayout>
          <c:layoutTarget val="inner"/>
          <c:xMode val="edge"/>
          <c:yMode val="edge"/>
          <c:x val="5.5782537923920794E-2"/>
          <c:y val="7.8127570916874223E-2"/>
          <c:w val="0.54148162946216982"/>
          <c:h val="0.82588467666743082"/>
        </c:manualLayout>
      </c:layout>
      <c:pie3DChart>
        <c:varyColors val="1"/>
        <c:ser>
          <c:idx val="0"/>
          <c:order val="0"/>
          <c:tx>
            <c:strRef>
              <c:f>Лист1!$B$1</c:f>
              <c:strCache>
                <c:ptCount val="1"/>
                <c:pt idx="0">
                  <c:v>Продажи</c:v>
                </c:pt>
              </c:strCache>
            </c:strRef>
          </c:tx>
          <c:explosion val="25"/>
          <c:dPt>
            <c:idx val="0"/>
            <c:bubble3D val="0"/>
            <c:spPr>
              <a:gradFill rotWithShape="1">
                <a:gsLst>
                  <a:gs pos="0">
                    <a:schemeClr val="accent1">
                      <a:lumMod val="95000"/>
                    </a:schemeClr>
                  </a:gs>
                  <a:gs pos="100000">
                    <a:schemeClr val="accent1">
                      <a:shade val="82000"/>
                      <a:satMod val="125000"/>
                      <a:lumMod val="74000"/>
                    </a:schemeClr>
                  </a:gs>
                </a:gsLst>
                <a:lin ang="5400000" scaled="0"/>
              </a:gradFill>
              <a:ln>
                <a:noFill/>
              </a:ln>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accent1">
                    <a:shade val="30000"/>
                    <a:satMod val="120000"/>
                  </a:schemeClr>
                </a:contourClr>
              </a:sp3d>
            </c:spPr>
          </c:dPt>
          <c:dPt>
            <c:idx val="4"/>
            <c:bubble3D val="0"/>
            <c:spPr>
              <a:gradFill rotWithShape="1">
                <a:gsLst>
                  <a:gs pos="0">
                    <a:schemeClr val="accent5">
                      <a:lumMod val="95000"/>
                    </a:schemeClr>
                  </a:gs>
                  <a:gs pos="100000">
                    <a:schemeClr val="accent5">
                      <a:shade val="82000"/>
                      <a:satMod val="125000"/>
                      <a:lumMod val="74000"/>
                    </a:schemeClr>
                  </a:gs>
                </a:gsLst>
                <a:lin ang="5400000" scaled="0"/>
              </a:gradFill>
              <a:ln>
                <a:noFill/>
              </a:ln>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accent5">
                    <a:shade val="30000"/>
                    <a:satMod val="120000"/>
                  </a:schemeClr>
                </a:contourClr>
              </a:sp3d>
            </c:spPr>
          </c:dPt>
          <c:dPt>
            <c:idx val="5"/>
            <c:bubble3D val="0"/>
            <c:spPr>
              <a:gradFill rotWithShape="1">
                <a:gsLst>
                  <a:gs pos="0">
                    <a:schemeClr val="accent6">
                      <a:lumMod val="95000"/>
                    </a:schemeClr>
                  </a:gs>
                  <a:gs pos="100000">
                    <a:schemeClr val="accent6">
                      <a:shade val="82000"/>
                      <a:satMod val="125000"/>
                      <a:lumMod val="74000"/>
                    </a:schemeClr>
                  </a:gs>
                </a:gsLst>
                <a:lin ang="5400000" scaled="0"/>
              </a:gradFill>
              <a:ln>
                <a:noFill/>
              </a:ln>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accent6">
                    <a:shade val="30000"/>
                    <a:satMod val="120000"/>
                  </a:schemeClr>
                </a:contourClr>
              </a:sp3d>
            </c:spPr>
          </c:dPt>
          <c:dLbls>
            <c:dLbl>
              <c:idx val="0"/>
              <c:layout>
                <c:manualLayout>
                  <c:x val="0.13672117471147446"/>
                  <c:y val="-3.0841861452806228E-2"/>
                </c:manualLayout>
              </c:layout>
              <c:tx>
                <c:rich>
                  <a:bodyPr/>
                  <a:lstStyle/>
                  <a:p>
                    <a:r>
                      <a:rPr lang="ru-RU" dirty="0" smtClean="0">
                        <a:solidFill>
                          <a:schemeClr val="tx1">
                            <a:lumMod val="95000"/>
                            <a:lumOff val="5000"/>
                          </a:schemeClr>
                        </a:solidFill>
                      </a:rPr>
                      <a:t>75,2</a:t>
                    </a:r>
                    <a:r>
                      <a:rPr lang="en-US" dirty="0" smtClean="0">
                        <a:solidFill>
                          <a:schemeClr val="tx1">
                            <a:lumMod val="95000"/>
                            <a:lumOff val="5000"/>
                          </a:schemeClr>
                        </a:solidFill>
                      </a:rPr>
                      <a:t>%</a:t>
                    </a:r>
                    <a:endParaRPr lang="en-US" dirty="0"/>
                  </a:p>
                </c:rich>
              </c:tx>
              <c:showLegendKey val="0"/>
              <c:showVal val="0"/>
              <c:showCatName val="0"/>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091A-4214-9BFA-99375E34E9FE}"/>
                </c:ext>
              </c:extLst>
            </c:dLbl>
            <c:dLbl>
              <c:idx val="1"/>
              <c:layout/>
              <c:tx>
                <c:rich>
                  <a:bodyPr/>
                  <a:lstStyle/>
                  <a:p>
                    <a:r>
                      <a:rPr lang="ru-RU" dirty="0" smtClean="0">
                        <a:solidFill>
                          <a:schemeClr val="tx1">
                            <a:lumMod val="95000"/>
                            <a:lumOff val="5000"/>
                          </a:schemeClr>
                        </a:solidFill>
                      </a:rPr>
                      <a:t>3,9</a:t>
                    </a:r>
                    <a:r>
                      <a:rPr lang="en-US" dirty="0" smtClean="0">
                        <a:solidFill>
                          <a:schemeClr val="tx1">
                            <a:lumMod val="95000"/>
                            <a:lumOff val="5000"/>
                          </a:schemeClr>
                        </a:solidFill>
                      </a:rPr>
                      <a:t>%</a:t>
                    </a:r>
                    <a:endParaRPr lang="en-US" dirty="0"/>
                  </a:p>
                </c:rich>
              </c:tx>
              <c:showLegendKey val="0"/>
              <c:showVal val="0"/>
              <c:showCatName val="0"/>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091A-4214-9BFA-99375E34E9FE}"/>
                </c:ext>
              </c:extLst>
            </c:dLbl>
            <c:dLbl>
              <c:idx val="2"/>
              <c:layout/>
              <c:tx>
                <c:rich>
                  <a:bodyPr/>
                  <a:lstStyle/>
                  <a:p>
                    <a:r>
                      <a:rPr lang="ru-RU" dirty="0" smtClean="0">
                        <a:solidFill>
                          <a:schemeClr val="tx1">
                            <a:lumMod val="95000"/>
                            <a:lumOff val="5000"/>
                          </a:schemeClr>
                        </a:solidFill>
                      </a:rPr>
                      <a:t>12,2</a:t>
                    </a:r>
                    <a:r>
                      <a:rPr lang="en-US" dirty="0" smtClean="0">
                        <a:solidFill>
                          <a:schemeClr val="tx1">
                            <a:lumMod val="95000"/>
                            <a:lumOff val="5000"/>
                          </a:schemeClr>
                        </a:solidFill>
                      </a:rPr>
                      <a:t>%</a:t>
                    </a:r>
                    <a:endParaRPr lang="en-US" dirty="0"/>
                  </a:p>
                </c:rich>
              </c:tx>
              <c:showLegendKey val="0"/>
              <c:showVal val="0"/>
              <c:showCatName val="0"/>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091A-4214-9BFA-99375E34E9FE}"/>
                </c:ext>
              </c:extLst>
            </c:dLbl>
            <c:dLbl>
              <c:idx val="3"/>
              <c:layout/>
              <c:tx>
                <c:rich>
                  <a:bodyPr/>
                  <a:lstStyle/>
                  <a:p>
                    <a:r>
                      <a:rPr lang="ru-RU" dirty="0" smtClean="0">
                        <a:solidFill>
                          <a:schemeClr val="tx1">
                            <a:lumMod val="95000"/>
                            <a:lumOff val="5000"/>
                          </a:schemeClr>
                        </a:solidFill>
                      </a:rPr>
                      <a:t>8,0</a:t>
                    </a:r>
                    <a:r>
                      <a:rPr lang="en-US" dirty="0" smtClean="0">
                        <a:solidFill>
                          <a:schemeClr val="tx1">
                            <a:lumMod val="95000"/>
                            <a:lumOff val="5000"/>
                          </a:schemeClr>
                        </a:solidFill>
                      </a:rPr>
                      <a:t>%</a:t>
                    </a:r>
                    <a:endParaRPr lang="en-US" dirty="0"/>
                  </a:p>
                </c:rich>
              </c:tx>
              <c:showLegendKey val="0"/>
              <c:showVal val="0"/>
              <c:showCatName val="0"/>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091A-4214-9BFA-99375E34E9FE}"/>
                </c:ext>
              </c:extLst>
            </c:dLbl>
            <c:dLbl>
              <c:idx val="4"/>
              <c:layout/>
              <c:tx>
                <c:rich>
                  <a:bodyPr/>
                  <a:lstStyle/>
                  <a:p>
                    <a:r>
                      <a:rPr lang="ru-RU" dirty="0" smtClean="0">
                        <a:solidFill>
                          <a:schemeClr val="tx1">
                            <a:lumMod val="95000"/>
                            <a:lumOff val="5000"/>
                          </a:schemeClr>
                        </a:solidFill>
                      </a:rPr>
                      <a:t>5,4</a:t>
                    </a:r>
                    <a:r>
                      <a:rPr lang="en-US" dirty="0" smtClean="0">
                        <a:solidFill>
                          <a:schemeClr val="tx1">
                            <a:lumMod val="95000"/>
                            <a:lumOff val="5000"/>
                          </a:schemeClr>
                        </a:solidFill>
                      </a:rPr>
                      <a:t>%</a:t>
                    </a:r>
                    <a:endParaRPr lang="en-US" dirty="0"/>
                  </a:p>
                </c:rich>
              </c:tx>
              <c:showLegendKey val="0"/>
              <c:showVal val="0"/>
              <c:showCatName val="0"/>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4-091A-4214-9BFA-99375E34E9FE}"/>
                </c:ext>
              </c:extLst>
            </c:dLbl>
            <c:dLbl>
              <c:idx val="5"/>
              <c:layout/>
              <c:tx>
                <c:rich>
                  <a:bodyPr/>
                  <a:lstStyle/>
                  <a:p>
                    <a:r>
                      <a:rPr lang="ru-RU" dirty="0" smtClean="0">
                        <a:solidFill>
                          <a:schemeClr val="tx1">
                            <a:lumMod val="95000"/>
                            <a:lumOff val="5000"/>
                          </a:schemeClr>
                        </a:solidFill>
                      </a:rPr>
                      <a:t>1,8</a:t>
                    </a:r>
                    <a:r>
                      <a:rPr lang="en-US" dirty="0" smtClean="0">
                        <a:solidFill>
                          <a:schemeClr val="tx1">
                            <a:lumMod val="95000"/>
                            <a:lumOff val="5000"/>
                          </a:schemeClr>
                        </a:solidFill>
                      </a:rPr>
                      <a:t>%</a:t>
                    </a:r>
                    <a:endParaRPr lang="en-US" dirty="0"/>
                  </a:p>
                </c:rich>
              </c:tx>
              <c:showLegendKey val="0"/>
              <c:showVal val="0"/>
              <c:showCatName val="0"/>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091A-4214-9BFA-99375E34E9FE}"/>
                </c:ext>
              </c:extLst>
            </c:dLbl>
            <c:dLbl>
              <c:idx val="6"/>
              <c:tx>
                <c:rich>
                  <a:bodyPr/>
                  <a:lstStyle/>
                  <a:p>
                    <a:r>
                      <a:rPr lang="ru-RU" smtClean="0">
                        <a:solidFill>
                          <a:schemeClr val="tx1">
                            <a:lumMod val="95000"/>
                            <a:lumOff val="5000"/>
                          </a:schemeClr>
                        </a:solidFill>
                      </a:rPr>
                      <a:t>2,1</a:t>
                    </a:r>
                    <a:r>
                      <a:rPr lang="en-US" smtClean="0">
                        <a:solidFill>
                          <a:schemeClr val="tx1">
                            <a:lumMod val="95000"/>
                            <a:lumOff val="5000"/>
                          </a:schemeClr>
                        </a:solidFill>
                      </a:rPr>
                      <a:t>%</a:t>
                    </a:r>
                    <a:endParaRPr lang="en-US" dirty="0"/>
                  </a:p>
                </c:rich>
              </c:tx>
              <c:showLegendKey val="0"/>
              <c:showVal val="0"/>
              <c:showCatName val="0"/>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6-091A-4214-9BFA-99375E34E9FE}"/>
                </c:ext>
              </c:extLst>
            </c:dLbl>
            <c:spPr>
              <a:noFill/>
              <a:ln>
                <a:noFill/>
              </a:ln>
              <a:effectLst/>
            </c:spPr>
            <c:txPr>
              <a:bodyPr/>
              <a:lstStyle/>
              <a:p>
                <a:pPr>
                  <a:defRPr>
                    <a:solidFill>
                      <a:schemeClr val="tx1">
                        <a:lumMod val="95000"/>
                        <a:lumOff val="5000"/>
                      </a:schemeClr>
                    </a:solidFill>
                  </a:defRPr>
                </a:pPr>
                <a:endParaRPr lang="ru-RU"/>
              </a:p>
            </c:txPr>
            <c:showLegendKey val="0"/>
            <c:showVal val="0"/>
            <c:showCatName val="0"/>
            <c:showSerName val="0"/>
            <c:showPercent val="1"/>
            <c:showBubbleSize val="0"/>
            <c:showLeaderLines val="1"/>
            <c:extLst xmlns:c16r2="http://schemas.microsoft.com/office/drawing/2015/06/chart">
              <c:ext xmlns:c15="http://schemas.microsoft.com/office/drawing/2012/chart" uri="{CE6537A1-D6FC-4f65-9D91-7224C49458BB}"/>
            </c:extLst>
          </c:dLbls>
          <c:cat>
            <c:strRef>
              <c:f>Лист1!$A$2:$A$7</c:f>
              <c:strCache>
                <c:ptCount val="6"/>
                <c:pt idx="0">
                  <c:v>Образование 2 935,5 млн.руб</c:v>
                </c:pt>
                <c:pt idx="1">
                  <c:v>Прочие расходы 152,6 млн.руб</c:v>
                </c:pt>
                <c:pt idx="2">
                  <c:v>Органы местного самоуправления 355,4 млн.руб</c:v>
                </c:pt>
                <c:pt idx="3">
                  <c:v>Социальная политика 233,1 млн.руб</c:v>
                </c:pt>
                <c:pt idx="4">
                  <c:v>Физическая культура и спорт 155,8 млн.руб</c:v>
                </c:pt>
                <c:pt idx="5">
                  <c:v>Культура и кинематография 71,5 млн.руб</c:v>
                </c:pt>
              </c:strCache>
            </c:strRef>
          </c:cat>
          <c:val>
            <c:numRef>
              <c:f>Лист1!$B$2:$B$7</c:f>
              <c:numCache>
                <c:formatCode>#,##0.0</c:formatCode>
                <c:ptCount val="6"/>
                <c:pt idx="0">
                  <c:v>2935.5</c:v>
                </c:pt>
                <c:pt idx="1">
                  <c:v>152.6</c:v>
                </c:pt>
                <c:pt idx="2">
                  <c:v>355.4</c:v>
                </c:pt>
                <c:pt idx="3">
                  <c:v>233.1</c:v>
                </c:pt>
                <c:pt idx="4">
                  <c:v>155.80000000000001</c:v>
                </c:pt>
                <c:pt idx="5">
                  <c:v>71.5</c:v>
                </c:pt>
              </c:numCache>
            </c:numRef>
          </c:val>
          <c:extLst xmlns:c16r2="http://schemas.microsoft.com/office/drawing/2015/06/chart">
            <c:ext xmlns:c16="http://schemas.microsoft.com/office/drawing/2014/chart" uri="{C3380CC4-5D6E-409C-BE32-E72D297353CC}">
              <c16:uniqueId val="{00000007-091A-4214-9BFA-99375E34E9FE}"/>
            </c:ext>
          </c:extLst>
        </c:ser>
        <c:dLbls>
          <c:showLegendKey val="0"/>
          <c:showVal val="0"/>
          <c:showCatName val="0"/>
          <c:showSerName val="0"/>
          <c:showPercent val="0"/>
          <c:showBubbleSize val="0"/>
          <c:showLeaderLines val="1"/>
        </c:dLbls>
      </c:pie3DChart>
    </c:plotArea>
    <c:legend>
      <c:legendPos val="r"/>
      <c:layout>
        <c:manualLayout>
          <c:xMode val="edge"/>
          <c:yMode val="edge"/>
          <c:x val="0.63841618194442717"/>
          <c:y val="5.3900055042768021E-2"/>
          <c:w val="0.32977996835551204"/>
          <c:h val="0.87528541663456261"/>
        </c:manualLayout>
      </c:layout>
      <c:overlay val="0"/>
      <c:txPr>
        <a:bodyPr/>
        <a:lstStyle/>
        <a:p>
          <a:pPr>
            <a:defRPr sz="1400">
              <a:solidFill>
                <a:schemeClr val="tx1">
                  <a:lumMod val="95000"/>
                  <a:lumOff val="5000"/>
                </a:schemeClr>
              </a:solidFill>
            </a:defRPr>
          </a:pPr>
          <a:endParaRPr lang="ru-RU"/>
        </a:p>
      </c:txPr>
    </c:legend>
    <c:plotVisOnly val="1"/>
    <c:dispBlanksAs val="zero"/>
    <c:showDLblsOverMax val="0"/>
  </c:chart>
  <c:txPr>
    <a:bodyPr/>
    <a:lstStyle/>
    <a:p>
      <a:pPr>
        <a:defRPr sz="1800"/>
      </a:pPr>
      <a:endParaRPr lang="ru-RU"/>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26"/>
    </mc:Choice>
    <mc:Fallback>
      <c:style val="26"/>
    </mc:Fallback>
  </mc:AlternateContent>
  <c:chart>
    <c:title>
      <c:tx>
        <c:rich>
          <a:bodyPr/>
          <a:lstStyle/>
          <a:p>
            <a:pPr>
              <a:defRPr>
                <a:solidFill>
                  <a:schemeClr val="bg1"/>
                </a:solidFill>
              </a:defRPr>
            </a:pPr>
            <a:r>
              <a:rPr lang="ru-RU" dirty="0">
                <a:solidFill>
                  <a:schemeClr val="bg1"/>
                </a:solidFill>
              </a:rPr>
              <a:t>Структура расходов на образование в </a:t>
            </a:r>
            <a:r>
              <a:rPr lang="ru-RU" dirty="0" smtClean="0">
                <a:solidFill>
                  <a:schemeClr val="bg1"/>
                </a:solidFill>
              </a:rPr>
              <a:t>202</a:t>
            </a:r>
            <a:r>
              <a:rPr lang="en-US" dirty="0" smtClean="0">
                <a:solidFill>
                  <a:schemeClr val="bg1"/>
                </a:solidFill>
              </a:rPr>
              <a:t>2</a:t>
            </a:r>
            <a:r>
              <a:rPr lang="ru-RU" dirty="0" smtClean="0">
                <a:solidFill>
                  <a:schemeClr val="bg1"/>
                </a:solidFill>
              </a:rPr>
              <a:t> </a:t>
            </a:r>
            <a:r>
              <a:rPr lang="ru-RU" dirty="0">
                <a:solidFill>
                  <a:schemeClr val="bg1"/>
                </a:solidFill>
              </a:rPr>
              <a:t>году</a:t>
            </a:r>
          </a:p>
        </c:rich>
      </c:tx>
      <c:layout/>
      <c:overlay val="0"/>
    </c:title>
    <c:autoTitleDeleted val="0"/>
    <c:view3D>
      <c:rotX val="30"/>
      <c:rotY val="169"/>
      <c:rAngAx val="0"/>
      <c:perspective val="30"/>
    </c:view3D>
    <c:floor>
      <c:thickness val="0"/>
    </c:floor>
    <c:sideWall>
      <c:thickness val="0"/>
    </c:sideWall>
    <c:backWall>
      <c:thickness val="0"/>
    </c:backWall>
    <c:plotArea>
      <c:layout>
        <c:manualLayout>
          <c:layoutTarget val="inner"/>
          <c:xMode val="edge"/>
          <c:yMode val="edge"/>
          <c:x val="3.4777043552281374E-2"/>
          <c:y val="9.0148223348512094E-2"/>
          <c:w val="0.94535036013212903"/>
          <c:h val="0.87172261873973089"/>
        </c:manualLayout>
      </c:layout>
      <c:pie3DChart>
        <c:varyColors val="1"/>
        <c:ser>
          <c:idx val="0"/>
          <c:order val="0"/>
          <c:tx>
            <c:strRef>
              <c:f>Лист1!$B$1</c:f>
              <c:strCache>
                <c:ptCount val="1"/>
                <c:pt idx="0">
                  <c:v>Продажи</c:v>
                </c:pt>
              </c:strCache>
            </c:strRef>
          </c:tx>
          <c:explosion val="10"/>
          <c:dPt>
            <c:idx val="0"/>
            <c:bubble3D val="0"/>
            <c:explosion val="37"/>
            <c:spPr>
              <a:solidFill>
                <a:schemeClr val="accent2">
                  <a:lumMod val="40000"/>
                  <a:lumOff val="60000"/>
                </a:schemeClr>
              </a:solidFill>
            </c:spPr>
          </c:dPt>
          <c:dPt>
            <c:idx val="1"/>
            <c:bubble3D val="0"/>
            <c:spPr>
              <a:solidFill>
                <a:schemeClr val="accent3">
                  <a:lumMod val="40000"/>
                  <a:lumOff val="60000"/>
                </a:schemeClr>
              </a:solidFill>
              <a:ln>
                <a:noFill/>
              </a:ln>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accent2">
                    <a:shade val="30000"/>
                    <a:satMod val="120000"/>
                  </a:schemeClr>
                </a:contourClr>
              </a:sp3d>
            </c:spPr>
          </c:dPt>
          <c:dPt>
            <c:idx val="2"/>
            <c:bubble3D val="0"/>
            <c:spPr>
              <a:gradFill rotWithShape="1">
                <a:gsLst>
                  <a:gs pos="0">
                    <a:schemeClr val="accent3">
                      <a:lumMod val="95000"/>
                    </a:schemeClr>
                  </a:gs>
                  <a:gs pos="100000">
                    <a:schemeClr val="accent3">
                      <a:shade val="82000"/>
                      <a:satMod val="125000"/>
                      <a:lumMod val="74000"/>
                    </a:schemeClr>
                  </a:gs>
                </a:gsLst>
                <a:lin ang="5400000" scaled="0"/>
              </a:gradFill>
              <a:ln w="9525" cap="flat" cmpd="sng" algn="ctr">
                <a:solidFill>
                  <a:schemeClr val="accent3"/>
                </a:solidFill>
                <a:prstDash val="solid"/>
              </a:ln>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c:spPr>
          </c:dPt>
          <c:dPt>
            <c:idx val="3"/>
            <c:bubble3D val="0"/>
            <c:explosion val="0"/>
          </c:dPt>
          <c:dPt>
            <c:idx val="4"/>
            <c:bubble3D val="0"/>
            <c:spPr>
              <a:solidFill>
                <a:schemeClr val="accent4">
                  <a:lumMod val="60000"/>
                  <a:lumOff val="40000"/>
                </a:schemeClr>
              </a:solidFill>
              <a:ln>
                <a:noFill/>
              </a:ln>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accent1">
                    <a:shade val="30000"/>
                    <a:satMod val="120000"/>
                  </a:schemeClr>
                </a:contourClr>
              </a:sp3d>
            </c:spPr>
          </c:dPt>
          <c:dLbls>
            <c:dLbl>
              <c:idx val="0"/>
              <c:layout>
                <c:manualLayout>
                  <c:x val="4.3068375814267895E-2"/>
                  <c:y val="8.9669357152691198E-2"/>
                </c:manualLayout>
              </c:layout>
              <c:showLegendKey val="0"/>
              <c:showVal val="1"/>
              <c:showCatName val="1"/>
              <c:showSerName val="0"/>
              <c:showPercent val="0"/>
              <c:showBubbleSize val="0"/>
            </c:dLbl>
            <c:dLbl>
              <c:idx val="1"/>
              <c:layout>
                <c:manualLayout>
                  <c:x val="-0.2463969183392769"/>
                  <c:y val="-1.4261334417591053E-2"/>
                </c:manualLayout>
              </c:layout>
              <c:showLegendKey val="0"/>
              <c:showVal val="1"/>
              <c:showCatName val="1"/>
              <c:showSerName val="0"/>
              <c:showPercent val="0"/>
              <c:showBubbleSize val="0"/>
            </c:dLbl>
            <c:dLbl>
              <c:idx val="2"/>
              <c:layout>
                <c:manualLayout>
                  <c:x val="1.6967989472218267E-2"/>
                  <c:y val="-0.16712365899236944"/>
                </c:manualLayout>
              </c:layout>
              <c:showLegendKey val="0"/>
              <c:showVal val="1"/>
              <c:showCatName val="1"/>
              <c:showSerName val="0"/>
              <c:showPercent val="0"/>
              <c:showBubbleSize val="0"/>
            </c:dLbl>
            <c:dLbl>
              <c:idx val="3"/>
              <c:layout>
                <c:manualLayout>
                  <c:x val="0.10349495595950997"/>
                  <c:y val="-1.0546636592239752E-2"/>
                </c:manualLayout>
              </c:layout>
              <c:showLegendKey val="0"/>
              <c:showVal val="1"/>
              <c:showCatName val="1"/>
              <c:showSerName val="0"/>
              <c:showPercent val="0"/>
              <c:showBubbleSize val="0"/>
            </c:dLbl>
            <c:dLbl>
              <c:idx val="4"/>
              <c:layout>
                <c:manualLayout>
                  <c:x val="-0.19447389257218681"/>
                  <c:y val="3.8135591402968586E-2"/>
                </c:manualLayout>
              </c:layout>
              <c:showLegendKey val="0"/>
              <c:showVal val="1"/>
              <c:showCatName val="1"/>
              <c:showSerName val="0"/>
              <c:showPercent val="0"/>
              <c:showBubbleSize val="0"/>
            </c:dLbl>
            <c:txPr>
              <a:bodyPr/>
              <a:lstStyle/>
              <a:p>
                <a:pPr>
                  <a:defRPr sz="1200" b="1">
                    <a:solidFill>
                      <a:schemeClr val="tx1">
                        <a:lumMod val="95000"/>
                        <a:lumOff val="5000"/>
                      </a:schemeClr>
                    </a:solidFill>
                    <a:latin typeface="Times New Roman" pitchFamily="18" charset="0"/>
                    <a:cs typeface="Times New Roman" pitchFamily="18" charset="0"/>
                  </a:defRPr>
                </a:pPr>
                <a:endParaRPr lang="ru-RU"/>
              </a:p>
            </c:txPr>
            <c:showLegendKey val="0"/>
            <c:showVal val="1"/>
            <c:showCatName val="1"/>
            <c:showSerName val="0"/>
            <c:showPercent val="0"/>
            <c:showBubbleSize val="0"/>
            <c:showLeaderLines val="1"/>
          </c:dLbls>
          <c:cat>
            <c:strRef>
              <c:f>Лист1!$A$2:$A$6</c:f>
              <c:strCache>
                <c:ptCount val="5"/>
                <c:pt idx="0">
                  <c:v>Дошкольное образование</c:v>
                </c:pt>
                <c:pt idx="1">
                  <c:v>Общее образование</c:v>
                </c:pt>
                <c:pt idx="2">
                  <c:v>Дополнительное образование</c:v>
                </c:pt>
                <c:pt idx="3">
                  <c:v>Молодежная политика и оздоровление детей</c:v>
                </c:pt>
                <c:pt idx="4">
                  <c:v>Другие расходы в области образования</c:v>
                </c:pt>
              </c:strCache>
            </c:strRef>
          </c:cat>
          <c:val>
            <c:numRef>
              <c:f>Лист1!$B$2:$B$6</c:f>
              <c:numCache>
                <c:formatCode>0.0%</c:formatCode>
                <c:ptCount val="5"/>
                <c:pt idx="0">
                  <c:v>0.311</c:v>
                </c:pt>
                <c:pt idx="1">
                  <c:v>0.54200000000000004</c:v>
                </c:pt>
                <c:pt idx="2">
                  <c:v>5.6000000000000001E-2</c:v>
                </c:pt>
                <c:pt idx="3">
                  <c:v>2E-3</c:v>
                </c:pt>
                <c:pt idx="4">
                  <c:v>8.8999999999999996E-2</c:v>
                </c:pt>
              </c:numCache>
            </c:numRef>
          </c:val>
        </c:ser>
        <c:dLbls>
          <c:showLegendKey val="0"/>
          <c:showVal val="0"/>
          <c:showCatName val="0"/>
          <c:showSerName val="0"/>
          <c:showPercent val="0"/>
          <c:showBubbleSize val="0"/>
          <c:showLeaderLines val="1"/>
        </c:dLbls>
      </c:pie3DChart>
    </c:plotArea>
    <c:plotVisOnly val="1"/>
    <c:dispBlanksAs val="zero"/>
    <c:showDLblsOverMax val="0"/>
  </c:chart>
  <c:txPr>
    <a:bodyPr/>
    <a:lstStyle/>
    <a:p>
      <a:pPr>
        <a:defRPr sz="1800"/>
      </a:pPr>
      <a:endParaRPr lang="ru-RU"/>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28"/>
    </mc:Choice>
    <mc:Fallback>
      <c:style val="28"/>
    </mc:Fallback>
  </mc:AlternateContent>
  <c:chart>
    <c:title>
      <c:tx>
        <c:rich>
          <a:bodyPr/>
          <a:lstStyle/>
          <a:p>
            <a:pPr>
              <a:defRPr sz="1400">
                <a:solidFill>
                  <a:schemeClr val="bg1"/>
                </a:solidFill>
                <a:latin typeface="Times New Roman" pitchFamily="18" charset="0"/>
                <a:cs typeface="Times New Roman" pitchFamily="18" charset="0"/>
              </a:defRPr>
            </a:pPr>
            <a:r>
              <a:rPr lang="ru-RU" sz="1400" dirty="0">
                <a:solidFill>
                  <a:schemeClr val="bg1"/>
                </a:solidFill>
                <a:latin typeface="Times New Roman" pitchFamily="18" charset="0"/>
                <a:cs typeface="Times New Roman" pitchFamily="18" charset="0"/>
              </a:rPr>
              <a:t>Структура расходов по отрасли «Культура и кинематография» в </a:t>
            </a:r>
            <a:r>
              <a:rPr lang="ru-RU" sz="1400" dirty="0" smtClean="0">
                <a:solidFill>
                  <a:schemeClr val="bg1"/>
                </a:solidFill>
                <a:latin typeface="Times New Roman" pitchFamily="18" charset="0"/>
                <a:cs typeface="Times New Roman" pitchFamily="18" charset="0"/>
              </a:rPr>
              <a:t>202</a:t>
            </a:r>
            <a:r>
              <a:rPr lang="en-US" sz="1400" dirty="0" smtClean="0">
                <a:solidFill>
                  <a:schemeClr val="bg1"/>
                </a:solidFill>
                <a:latin typeface="Times New Roman" pitchFamily="18" charset="0"/>
                <a:cs typeface="Times New Roman" pitchFamily="18" charset="0"/>
              </a:rPr>
              <a:t>2</a:t>
            </a:r>
            <a:r>
              <a:rPr lang="ru-RU" sz="1400" dirty="0" smtClean="0">
                <a:solidFill>
                  <a:schemeClr val="bg1"/>
                </a:solidFill>
                <a:latin typeface="Times New Roman" pitchFamily="18" charset="0"/>
                <a:cs typeface="Times New Roman" pitchFamily="18" charset="0"/>
              </a:rPr>
              <a:t> </a:t>
            </a:r>
            <a:r>
              <a:rPr lang="ru-RU" sz="1400" dirty="0">
                <a:solidFill>
                  <a:schemeClr val="bg1"/>
                </a:solidFill>
                <a:latin typeface="Times New Roman" pitchFamily="18" charset="0"/>
                <a:cs typeface="Times New Roman" pitchFamily="18" charset="0"/>
              </a:rPr>
              <a:t>году</a:t>
            </a:r>
          </a:p>
        </c:rich>
      </c:tx>
      <c:layout>
        <c:manualLayout>
          <c:xMode val="edge"/>
          <c:yMode val="edge"/>
          <c:x val="0.15311450131233595"/>
          <c:y val="0"/>
        </c:manualLayout>
      </c:layout>
      <c:overlay val="0"/>
    </c:title>
    <c:autoTitleDeleted val="0"/>
    <c:view3D>
      <c:rotX val="30"/>
      <c:rotY val="0"/>
      <c:rAngAx val="0"/>
      <c:perspective val="30"/>
    </c:view3D>
    <c:floor>
      <c:thickness val="0"/>
    </c:floor>
    <c:sideWall>
      <c:thickness val="0"/>
    </c:sideWall>
    <c:backWall>
      <c:thickness val="0"/>
    </c:backWall>
    <c:plotArea>
      <c:layout/>
      <c:pie3DChart>
        <c:varyColors val="1"/>
        <c:ser>
          <c:idx val="0"/>
          <c:order val="0"/>
          <c:tx>
            <c:strRef>
              <c:f>Лист1!$B$1</c:f>
              <c:strCache>
                <c:ptCount val="1"/>
                <c:pt idx="0">
                  <c:v>Продажи</c:v>
                </c:pt>
              </c:strCache>
            </c:strRef>
          </c:tx>
          <c:spPr>
            <a:gradFill rotWithShape="1">
              <a:gsLst>
                <a:gs pos="28000">
                  <a:schemeClr val="accent2">
                    <a:tint val="18000"/>
                    <a:satMod val="120000"/>
                    <a:lumMod val="88000"/>
                  </a:schemeClr>
                </a:gs>
                <a:gs pos="100000">
                  <a:schemeClr val="accent2">
                    <a:tint val="40000"/>
                    <a:satMod val="100000"/>
                    <a:lumMod val="78000"/>
                  </a:schemeClr>
                </a:gs>
              </a:gsLst>
              <a:lin ang="5400000" scaled="0"/>
            </a:gradFill>
            <a:ln w="9525" cap="flat" cmpd="sng" algn="ctr">
              <a:solidFill>
                <a:schemeClr val="accent2"/>
              </a:solidFill>
              <a:prstDash val="solid"/>
            </a:ln>
            <a:effectLst>
              <a:outerShdw blurRad="63500" dist="50800" dir="5400000" sx="98000" sy="98000" rotWithShape="0">
                <a:srgbClr val="000000">
                  <a:alpha val="20000"/>
                </a:srgbClr>
              </a:outerShdw>
            </a:effectLst>
          </c:spPr>
          <c:explosion val="25"/>
          <c:dPt>
            <c:idx val="0"/>
            <c:bubble3D val="0"/>
            <c:spPr>
              <a:solidFill>
                <a:schemeClr val="accent3">
                  <a:lumMod val="40000"/>
                  <a:lumOff val="60000"/>
                </a:schemeClr>
              </a:solidFill>
              <a:ln w="9525" cap="flat" cmpd="sng" algn="ctr">
                <a:solidFill>
                  <a:schemeClr val="accent2"/>
                </a:solidFill>
                <a:prstDash val="solid"/>
              </a:ln>
              <a:effectLst>
                <a:outerShdw blurRad="63500" dist="50800" dir="5400000" sx="98000" sy="98000" rotWithShape="0">
                  <a:srgbClr val="000000">
                    <a:alpha val="20000"/>
                  </a:srgbClr>
                </a:outerShdw>
              </a:effectLst>
            </c:spPr>
          </c:dPt>
          <c:dPt>
            <c:idx val="1"/>
            <c:bubble3D val="0"/>
            <c:spPr>
              <a:solidFill>
                <a:schemeClr val="accent3">
                  <a:lumMod val="75000"/>
                </a:schemeClr>
              </a:solidFill>
              <a:ln>
                <a:noFill/>
              </a:ln>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accent2">
                    <a:shade val="30000"/>
                    <a:satMod val="120000"/>
                  </a:schemeClr>
                </a:contourClr>
              </a:sp3d>
            </c:spPr>
          </c:dPt>
          <c:dLbls>
            <c:dLbl>
              <c:idx val="0"/>
              <c:layout>
                <c:manualLayout>
                  <c:x val="-1.4682250656168055E-2"/>
                  <c:y val="-0.39062499999999989"/>
                </c:manualLayout>
              </c:layout>
              <c:showLegendKey val="0"/>
              <c:showVal val="1"/>
              <c:showCatName val="1"/>
              <c:showSerName val="0"/>
              <c:showPercent val="0"/>
              <c:showBubbleSize val="0"/>
            </c:dLbl>
            <c:dLbl>
              <c:idx val="1"/>
              <c:layout>
                <c:manualLayout>
                  <c:x val="-0.11283858267716536"/>
                  <c:y val="0.17084251968503936"/>
                </c:manualLayout>
              </c:layout>
              <c:showLegendKey val="0"/>
              <c:showVal val="1"/>
              <c:showCatName val="1"/>
              <c:showSerName val="0"/>
              <c:showPercent val="0"/>
              <c:showBubbleSize val="0"/>
            </c:dLbl>
            <c:dLbl>
              <c:idx val="2"/>
              <c:layout>
                <c:manualLayout>
                  <c:x val="-5.1496801181102378E-2"/>
                  <c:y val="8.8281250000000006E-2"/>
                </c:manualLayout>
              </c:layout>
              <c:showLegendKey val="0"/>
              <c:showVal val="1"/>
              <c:showCatName val="1"/>
              <c:showSerName val="0"/>
              <c:showPercent val="0"/>
              <c:showBubbleSize val="0"/>
            </c:dLbl>
            <c:txPr>
              <a:bodyPr/>
              <a:lstStyle/>
              <a:p>
                <a:pPr>
                  <a:defRPr sz="1200" b="1">
                    <a:solidFill>
                      <a:schemeClr val="tx1">
                        <a:lumMod val="95000"/>
                        <a:lumOff val="5000"/>
                      </a:schemeClr>
                    </a:solidFill>
                    <a:latin typeface="Times New Roman" pitchFamily="18" charset="0"/>
                    <a:cs typeface="Times New Roman" pitchFamily="18" charset="0"/>
                  </a:defRPr>
                </a:pPr>
                <a:endParaRPr lang="ru-RU"/>
              </a:p>
            </c:txPr>
            <c:showLegendKey val="0"/>
            <c:showVal val="1"/>
            <c:showCatName val="1"/>
            <c:showSerName val="0"/>
            <c:showPercent val="0"/>
            <c:showBubbleSize val="0"/>
            <c:showLeaderLines val="1"/>
          </c:dLbls>
          <c:cat>
            <c:strRef>
              <c:f>Лист1!$A$2:$A$3</c:f>
              <c:strCache>
                <c:ptCount val="2"/>
                <c:pt idx="0">
                  <c:v>Культура</c:v>
                </c:pt>
                <c:pt idx="1">
                  <c:v>Другие вопросы в области культуры, кинематографии</c:v>
                </c:pt>
              </c:strCache>
            </c:strRef>
          </c:cat>
          <c:val>
            <c:numRef>
              <c:f>Лист1!$B$2:$B$3</c:f>
              <c:numCache>
                <c:formatCode>0.0%</c:formatCode>
                <c:ptCount val="2"/>
                <c:pt idx="0">
                  <c:v>0.88</c:v>
                </c:pt>
                <c:pt idx="1">
                  <c:v>0.12</c:v>
                </c:pt>
              </c:numCache>
            </c:numRef>
          </c:val>
        </c:ser>
        <c:dLbls>
          <c:showLegendKey val="0"/>
          <c:showVal val="0"/>
          <c:showCatName val="0"/>
          <c:showSerName val="0"/>
          <c:showPercent val="0"/>
          <c:showBubbleSize val="0"/>
          <c:showLeaderLines val="1"/>
        </c:dLbls>
      </c:pie3DChart>
    </c:plotArea>
    <c:plotVisOnly val="1"/>
    <c:dispBlanksAs val="zero"/>
    <c:showDLblsOverMax val="0"/>
  </c:chart>
  <c:txPr>
    <a:bodyPr/>
    <a:lstStyle/>
    <a:p>
      <a:pPr>
        <a:defRPr sz="1800"/>
      </a:pPr>
      <a:endParaRPr lang="ru-RU"/>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29"/>
    </mc:Choice>
    <mc:Fallback>
      <c:style val="29"/>
    </mc:Fallback>
  </mc:AlternateContent>
  <c:chart>
    <c:title>
      <c:tx>
        <c:rich>
          <a:bodyPr/>
          <a:lstStyle/>
          <a:p>
            <a:pPr>
              <a:defRPr>
                <a:solidFill>
                  <a:schemeClr val="bg1"/>
                </a:solidFill>
              </a:defRPr>
            </a:pPr>
            <a:r>
              <a:rPr lang="ru-RU" sz="1400" dirty="0">
                <a:solidFill>
                  <a:schemeClr val="bg1"/>
                </a:solidFill>
                <a:latin typeface="Times New Roman" pitchFamily="18" charset="0"/>
                <a:cs typeface="Times New Roman" pitchFamily="18" charset="0"/>
              </a:rPr>
              <a:t>Структура расходов на Физическую культуру и спорт в </a:t>
            </a:r>
            <a:r>
              <a:rPr lang="ru-RU" sz="1400" dirty="0" smtClean="0">
                <a:solidFill>
                  <a:schemeClr val="bg1"/>
                </a:solidFill>
                <a:latin typeface="Times New Roman" pitchFamily="18" charset="0"/>
                <a:cs typeface="Times New Roman" pitchFamily="18" charset="0"/>
              </a:rPr>
              <a:t>202</a:t>
            </a:r>
            <a:r>
              <a:rPr lang="en-US" sz="1400" dirty="0" smtClean="0">
                <a:solidFill>
                  <a:schemeClr val="bg1"/>
                </a:solidFill>
                <a:latin typeface="Times New Roman" pitchFamily="18" charset="0"/>
                <a:cs typeface="Times New Roman" pitchFamily="18" charset="0"/>
              </a:rPr>
              <a:t>2</a:t>
            </a:r>
            <a:r>
              <a:rPr lang="ru-RU" sz="1400" dirty="0" smtClean="0">
                <a:solidFill>
                  <a:schemeClr val="bg1"/>
                </a:solidFill>
                <a:latin typeface="Times New Roman" pitchFamily="18" charset="0"/>
                <a:cs typeface="Times New Roman" pitchFamily="18" charset="0"/>
              </a:rPr>
              <a:t> </a:t>
            </a:r>
            <a:r>
              <a:rPr lang="ru-RU" sz="1400" dirty="0">
                <a:solidFill>
                  <a:schemeClr val="bg1"/>
                </a:solidFill>
                <a:latin typeface="Times New Roman" pitchFamily="18" charset="0"/>
                <a:cs typeface="Times New Roman" pitchFamily="18" charset="0"/>
              </a:rPr>
              <a:t>году</a:t>
            </a:r>
          </a:p>
          <a:p>
            <a:pPr>
              <a:defRPr>
                <a:solidFill>
                  <a:schemeClr val="bg1"/>
                </a:solidFill>
              </a:defRPr>
            </a:pPr>
            <a:endParaRPr lang="ru-RU" dirty="0">
              <a:solidFill>
                <a:schemeClr val="bg1"/>
              </a:solidFill>
            </a:endParaRPr>
          </a:p>
        </c:rich>
      </c:tx>
      <c:layout>
        <c:manualLayout>
          <c:xMode val="edge"/>
          <c:yMode val="edge"/>
          <c:x val="0.15885701797760746"/>
          <c:y val="5.4514144892991688E-2"/>
        </c:manualLayout>
      </c:layout>
      <c:overlay val="0"/>
    </c:title>
    <c:autoTitleDeleted val="0"/>
    <c:view3D>
      <c:rotX val="30"/>
      <c:rotY val="0"/>
      <c:rAngAx val="0"/>
      <c:perspective val="30"/>
    </c:view3D>
    <c:floor>
      <c:thickness val="0"/>
    </c:floor>
    <c:sideWall>
      <c:thickness val="0"/>
    </c:sideWall>
    <c:backWall>
      <c:thickness val="0"/>
    </c:backWall>
    <c:plotArea>
      <c:layout>
        <c:manualLayout>
          <c:layoutTarget val="inner"/>
          <c:xMode val="edge"/>
          <c:yMode val="edge"/>
          <c:x val="8.1189883328035409E-2"/>
          <c:y val="0.4360419549343002"/>
          <c:w val="0.82360282084790259"/>
          <c:h val="0.49771439537021139"/>
        </c:manualLayout>
      </c:layout>
      <c:pie3DChart>
        <c:varyColors val="1"/>
        <c:ser>
          <c:idx val="0"/>
          <c:order val="0"/>
          <c:tx>
            <c:strRef>
              <c:f>Лист1!$B$1</c:f>
              <c:strCache>
                <c:ptCount val="1"/>
                <c:pt idx="0">
                  <c:v>Продажи</c:v>
                </c:pt>
              </c:strCache>
            </c:strRef>
          </c:tx>
          <c:spPr>
            <a:gradFill rotWithShape="1">
              <a:gsLst>
                <a:gs pos="0">
                  <a:schemeClr val="accent4">
                    <a:lumMod val="95000"/>
                  </a:schemeClr>
                </a:gs>
                <a:gs pos="100000">
                  <a:schemeClr val="accent4">
                    <a:shade val="82000"/>
                    <a:satMod val="125000"/>
                    <a:lumMod val="74000"/>
                  </a:schemeClr>
                </a:gs>
              </a:gsLst>
              <a:lin ang="5400000" scaled="0"/>
            </a:gradFill>
            <a:ln>
              <a:noFill/>
            </a:ln>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accent4">
                  <a:shade val="30000"/>
                  <a:satMod val="120000"/>
                </a:schemeClr>
              </a:contourClr>
            </a:sp3d>
          </c:spPr>
          <c:explosion val="25"/>
          <c:dPt>
            <c:idx val="0"/>
            <c:bubble3D val="0"/>
            <c:explosion val="17"/>
            <c:spPr>
              <a:solidFill>
                <a:schemeClr val="accent3">
                  <a:lumMod val="40000"/>
                  <a:lumOff val="60000"/>
                </a:schemeClr>
              </a:solidFill>
              <a:ln w="9525" cap="flat" cmpd="sng" algn="ctr">
                <a:solidFill>
                  <a:schemeClr val="accent1"/>
                </a:solidFill>
                <a:prstDash val="solid"/>
              </a:ln>
              <a:effectLst>
                <a:outerShdw blurRad="63500" dist="50800" dir="5400000" sx="98000" sy="98000" rotWithShape="0">
                  <a:srgbClr val="000000">
                    <a:alpha val="20000"/>
                  </a:srgbClr>
                </a:outerShdw>
              </a:effectLst>
            </c:spPr>
          </c:dPt>
          <c:dPt>
            <c:idx val="1"/>
            <c:bubble3D val="0"/>
            <c:explosion val="15"/>
            <c:spPr>
              <a:solidFill>
                <a:schemeClr val="accent3">
                  <a:lumMod val="60000"/>
                  <a:lumOff val="40000"/>
                </a:schemeClr>
              </a:solidFill>
              <a:ln w="9525" cap="flat" cmpd="sng" algn="ctr">
                <a:solidFill>
                  <a:schemeClr val="accent2"/>
                </a:solidFill>
                <a:prstDash val="solid"/>
              </a:ln>
              <a:effectLst>
                <a:outerShdw blurRad="63500" dist="50800" dir="5400000" sx="98000" sy="98000" rotWithShape="0">
                  <a:srgbClr val="000000">
                    <a:alpha val="20000"/>
                  </a:srgbClr>
                </a:outerShdw>
              </a:effectLst>
            </c:spPr>
          </c:dPt>
          <c:dPt>
            <c:idx val="2"/>
            <c:bubble3D val="0"/>
            <c:spPr>
              <a:solidFill>
                <a:schemeClr val="accent3">
                  <a:lumMod val="20000"/>
                  <a:lumOff val="80000"/>
                </a:schemeClr>
              </a:solidFill>
              <a:ln>
                <a:noFill/>
              </a:ln>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accent4">
                    <a:shade val="30000"/>
                    <a:satMod val="120000"/>
                  </a:schemeClr>
                </a:contourClr>
              </a:sp3d>
            </c:spPr>
          </c:dPt>
          <c:dLbls>
            <c:dLbl>
              <c:idx val="0"/>
              <c:layout>
                <c:manualLayout>
                  <c:x val="1.5947474069626436E-2"/>
                  <c:y val="-0.20393314884204786"/>
                </c:manualLayout>
              </c:layout>
              <c:showLegendKey val="0"/>
              <c:showVal val="1"/>
              <c:showCatName val="1"/>
              <c:showSerName val="0"/>
              <c:showPercent val="0"/>
              <c:showBubbleSize val="0"/>
            </c:dLbl>
            <c:dLbl>
              <c:idx val="1"/>
              <c:layout>
                <c:manualLayout>
                  <c:x val="0.32759520803164627"/>
                  <c:y val="-0.28539758208683885"/>
                </c:manualLayout>
              </c:layout>
              <c:showLegendKey val="0"/>
              <c:showVal val="1"/>
              <c:showCatName val="1"/>
              <c:showSerName val="0"/>
              <c:showPercent val="0"/>
              <c:showBubbleSize val="0"/>
            </c:dLbl>
            <c:dLbl>
              <c:idx val="2"/>
              <c:layout>
                <c:manualLayout>
                  <c:x val="-5.7613864802976297E-2"/>
                  <c:y val="-5.1894738968397469E-2"/>
                </c:manualLayout>
              </c:layout>
              <c:showLegendKey val="0"/>
              <c:showVal val="1"/>
              <c:showCatName val="1"/>
              <c:showSerName val="0"/>
              <c:showPercent val="0"/>
              <c:showBubbleSize val="0"/>
            </c:dLbl>
            <c:dLbl>
              <c:idx val="3"/>
              <c:layout>
                <c:manualLayout>
                  <c:x val="2.8498209008818047E-2"/>
                  <c:y val="-1.2148145155588775E-2"/>
                </c:manualLayout>
              </c:layout>
              <c:showLegendKey val="0"/>
              <c:showVal val="1"/>
              <c:showCatName val="1"/>
              <c:showSerName val="0"/>
              <c:showPercent val="0"/>
              <c:showBubbleSize val="0"/>
            </c:dLbl>
            <c:txPr>
              <a:bodyPr/>
              <a:lstStyle/>
              <a:p>
                <a:pPr>
                  <a:defRPr sz="1200" b="1">
                    <a:solidFill>
                      <a:schemeClr val="tx1">
                        <a:lumMod val="95000"/>
                        <a:lumOff val="5000"/>
                      </a:schemeClr>
                    </a:solidFill>
                    <a:latin typeface="Times New Roman" pitchFamily="18" charset="0"/>
                    <a:cs typeface="Times New Roman" pitchFamily="18" charset="0"/>
                  </a:defRPr>
                </a:pPr>
                <a:endParaRPr lang="ru-RU"/>
              </a:p>
            </c:txPr>
            <c:showLegendKey val="0"/>
            <c:showVal val="1"/>
            <c:showCatName val="1"/>
            <c:showSerName val="0"/>
            <c:showPercent val="0"/>
            <c:showBubbleSize val="0"/>
            <c:showLeaderLines val="1"/>
          </c:dLbls>
          <c:cat>
            <c:strRef>
              <c:f>Лист1!$A$2:$A$4</c:f>
              <c:strCache>
                <c:ptCount val="3"/>
                <c:pt idx="0">
                  <c:v>Физическая культура</c:v>
                </c:pt>
                <c:pt idx="1">
                  <c:v>Спорт высших достижений</c:v>
                </c:pt>
                <c:pt idx="2">
                  <c:v>Другие вопросы в области физической культуры и спорта</c:v>
                </c:pt>
              </c:strCache>
            </c:strRef>
          </c:cat>
          <c:val>
            <c:numRef>
              <c:f>Лист1!$B$2:$B$4</c:f>
              <c:numCache>
                <c:formatCode>0.0%</c:formatCode>
                <c:ptCount val="3"/>
                <c:pt idx="0">
                  <c:v>6.6000000000000003E-2</c:v>
                </c:pt>
                <c:pt idx="1">
                  <c:v>0.90200000000000002</c:v>
                </c:pt>
                <c:pt idx="2">
                  <c:v>3.2000000000000001E-2</c:v>
                </c:pt>
              </c:numCache>
            </c:numRef>
          </c:val>
        </c:ser>
        <c:dLbls>
          <c:showLegendKey val="0"/>
          <c:showVal val="0"/>
          <c:showCatName val="0"/>
          <c:showSerName val="0"/>
          <c:showPercent val="0"/>
          <c:showBubbleSize val="0"/>
          <c:showLeaderLines val="1"/>
        </c:dLbls>
      </c:pie3DChart>
    </c:plotArea>
    <c:plotVisOnly val="1"/>
    <c:dispBlanksAs val="zero"/>
    <c:showDLblsOverMax val="0"/>
  </c:chart>
  <c:txPr>
    <a:bodyPr/>
    <a:lstStyle/>
    <a:p>
      <a:pPr>
        <a:defRPr sz="1800"/>
      </a:pPr>
      <a:endParaRPr lang="ru-RU"/>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32D9B3C-69FB-46E5-93AE-048750096DCF}"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ru-RU"/>
        </a:p>
      </dgm:t>
    </dgm:pt>
    <dgm:pt modelId="{2B2C4AD2-4778-484B-ABC0-2FBB422BA921}">
      <dgm:prSet custT="1">
        <dgm:style>
          <a:lnRef idx="1">
            <a:schemeClr val="accent2"/>
          </a:lnRef>
          <a:fillRef idx="2">
            <a:schemeClr val="accent2"/>
          </a:fillRef>
          <a:effectRef idx="1">
            <a:schemeClr val="accent2"/>
          </a:effectRef>
          <a:fontRef idx="minor">
            <a:schemeClr val="dk1"/>
          </a:fontRef>
        </dgm:style>
      </dgm:prSet>
      <dgm:spPr>
        <a:solidFill>
          <a:schemeClr val="accent3">
            <a:lumMod val="75000"/>
          </a:schemeClr>
        </a:solidFill>
        <a:scene3d>
          <a:camera prst="orthographicFront"/>
          <a:lightRig rig="threePt" dir="t"/>
        </a:scene3d>
        <a:sp3d>
          <a:bevelT w="139700" h="139700" prst="divot"/>
        </a:sp3d>
      </dgm:spPr>
      <dgm:t>
        <a:bodyPr/>
        <a:lstStyle/>
        <a:p>
          <a:pPr rtl="0"/>
          <a:r>
            <a:rPr lang="ru-RU" sz="1400" b="1" dirty="0" smtClean="0">
              <a:solidFill>
                <a:schemeClr val="tx2">
                  <a:lumMod val="75000"/>
                </a:schemeClr>
              </a:solidFill>
              <a:latin typeface="Times New Roman" pitchFamily="18" charset="0"/>
              <a:cs typeface="Times New Roman" pitchFamily="18" charset="0"/>
            </a:rPr>
            <a:t>ОСНОВНЫЕ ПОНЯТИЯ</a:t>
          </a:r>
          <a:endParaRPr lang="ru-RU" sz="1400" dirty="0">
            <a:solidFill>
              <a:schemeClr val="tx2">
                <a:lumMod val="75000"/>
              </a:schemeClr>
            </a:solidFill>
            <a:latin typeface="Times New Roman" pitchFamily="18" charset="0"/>
            <a:cs typeface="Times New Roman" pitchFamily="18" charset="0"/>
          </a:endParaRPr>
        </a:p>
      </dgm:t>
    </dgm:pt>
    <dgm:pt modelId="{E1F66C77-ED53-4EF1-904A-4CD403E2B127}" type="parTrans" cxnId="{52C5F5C6-D065-4D55-8CBB-11B3E4289802}">
      <dgm:prSet/>
      <dgm:spPr/>
      <dgm:t>
        <a:bodyPr/>
        <a:lstStyle/>
        <a:p>
          <a:endParaRPr lang="ru-RU"/>
        </a:p>
      </dgm:t>
    </dgm:pt>
    <dgm:pt modelId="{EA260699-2392-4D53-AD48-BD646827E39B}" type="sibTrans" cxnId="{52C5F5C6-D065-4D55-8CBB-11B3E4289802}">
      <dgm:prSet/>
      <dgm:spPr/>
      <dgm:t>
        <a:bodyPr/>
        <a:lstStyle/>
        <a:p>
          <a:endParaRPr lang="ru-RU"/>
        </a:p>
      </dgm:t>
    </dgm:pt>
    <dgm:pt modelId="{45460109-4ABB-4C43-9E1C-57AC4C6047C9}">
      <dgm:prSet custT="1">
        <dgm:style>
          <a:lnRef idx="1">
            <a:schemeClr val="accent2"/>
          </a:lnRef>
          <a:fillRef idx="2">
            <a:schemeClr val="accent2"/>
          </a:fillRef>
          <a:effectRef idx="1">
            <a:schemeClr val="accent2"/>
          </a:effectRef>
          <a:fontRef idx="minor">
            <a:schemeClr val="dk1"/>
          </a:fontRef>
        </dgm:style>
      </dgm:prSet>
      <dgm:spPr>
        <a:solidFill>
          <a:schemeClr val="accent3">
            <a:lumMod val="75000"/>
          </a:schemeClr>
        </a:solidFill>
        <a:scene3d>
          <a:camera prst="orthographicFront"/>
          <a:lightRig rig="threePt" dir="t"/>
        </a:scene3d>
        <a:sp3d>
          <a:bevelT w="139700" h="139700" prst="divot"/>
        </a:sp3d>
      </dgm:spPr>
      <dgm:t>
        <a:bodyPr/>
        <a:lstStyle/>
        <a:p>
          <a:pPr rtl="0"/>
          <a:r>
            <a:rPr lang="ru-RU" sz="1400" b="1" u="sng" dirty="0" smtClean="0">
              <a:solidFill>
                <a:schemeClr val="tx2">
                  <a:lumMod val="75000"/>
                </a:schemeClr>
              </a:solidFill>
              <a:latin typeface="Times New Roman" panose="02020603050405020304" pitchFamily="18" charset="0"/>
              <a:cs typeface="Times New Roman" panose="02020603050405020304" pitchFamily="18" charset="0"/>
            </a:rPr>
            <a:t>Доходы бюджета </a:t>
          </a:r>
          <a:r>
            <a:rPr lang="ru-RU" sz="1400" b="1" dirty="0" smtClean="0">
              <a:solidFill>
                <a:schemeClr val="tx2">
                  <a:lumMod val="75000"/>
                </a:schemeClr>
              </a:solidFill>
              <a:latin typeface="Times New Roman" pitchFamily="18" charset="0"/>
              <a:cs typeface="Times New Roman" pitchFamily="18" charset="0"/>
            </a:rPr>
            <a:t>– поступающие в бюджет денежные средства </a:t>
          </a:r>
          <a:endParaRPr lang="ru-RU" sz="1400" dirty="0">
            <a:solidFill>
              <a:schemeClr val="tx2">
                <a:lumMod val="75000"/>
              </a:schemeClr>
            </a:solidFill>
            <a:latin typeface="Times New Roman" panose="02020603050405020304" pitchFamily="18" charset="0"/>
            <a:cs typeface="Times New Roman" panose="02020603050405020304" pitchFamily="18" charset="0"/>
          </a:endParaRPr>
        </a:p>
      </dgm:t>
    </dgm:pt>
    <dgm:pt modelId="{7CA4FB8A-3C56-4DE5-899C-CE7A140239BA}" type="parTrans" cxnId="{186AACCB-00C3-4297-B5AB-D1F2C8535783}">
      <dgm:prSet/>
      <dgm:spPr/>
      <dgm:t>
        <a:bodyPr/>
        <a:lstStyle/>
        <a:p>
          <a:endParaRPr lang="ru-RU"/>
        </a:p>
      </dgm:t>
    </dgm:pt>
    <dgm:pt modelId="{780D712D-ED36-4499-A601-F47B5D082D33}" type="sibTrans" cxnId="{186AACCB-00C3-4297-B5AB-D1F2C8535783}">
      <dgm:prSet/>
      <dgm:spPr/>
      <dgm:t>
        <a:bodyPr/>
        <a:lstStyle/>
        <a:p>
          <a:endParaRPr lang="ru-RU"/>
        </a:p>
      </dgm:t>
    </dgm:pt>
    <dgm:pt modelId="{264673CB-C206-4012-B9AB-A9143849A692}">
      <dgm:prSet custT="1">
        <dgm:style>
          <a:lnRef idx="1">
            <a:schemeClr val="accent2"/>
          </a:lnRef>
          <a:fillRef idx="2">
            <a:schemeClr val="accent2"/>
          </a:fillRef>
          <a:effectRef idx="1">
            <a:schemeClr val="accent2"/>
          </a:effectRef>
          <a:fontRef idx="minor">
            <a:schemeClr val="dk1"/>
          </a:fontRef>
        </dgm:style>
      </dgm:prSet>
      <dgm:spPr>
        <a:solidFill>
          <a:schemeClr val="accent3">
            <a:lumMod val="75000"/>
          </a:schemeClr>
        </a:solidFill>
        <a:scene3d>
          <a:camera prst="orthographicFront"/>
          <a:lightRig rig="threePt" dir="t"/>
        </a:scene3d>
        <a:sp3d>
          <a:bevelT w="139700" h="139700" prst="divot"/>
        </a:sp3d>
      </dgm:spPr>
      <dgm:t>
        <a:bodyPr/>
        <a:lstStyle/>
        <a:p>
          <a:pPr rtl="0"/>
          <a:r>
            <a:rPr lang="ru-RU" sz="1400" b="1" u="sng" dirty="0" smtClean="0">
              <a:solidFill>
                <a:schemeClr val="tx2">
                  <a:lumMod val="75000"/>
                </a:schemeClr>
              </a:solidFill>
              <a:latin typeface="Times New Roman" panose="02020603050405020304" pitchFamily="18" charset="0"/>
              <a:cs typeface="Times New Roman" panose="02020603050405020304" pitchFamily="18" charset="0"/>
            </a:rPr>
            <a:t>Расходы бюджета </a:t>
          </a:r>
          <a:r>
            <a:rPr lang="ru-RU" sz="1400" b="1" dirty="0" smtClean="0">
              <a:solidFill>
                <a:schemeClr val="tx2">
                  <a:lumMod val="75000"/>
                </a:schemeClr>
              </a:solidFill>
              <a:latin typeface="Times New Roman" panose="02020603050405020304" pitchFamily="18" charset="0"/>
              <a:cs typeface="Times New Roman" panose="02020603050405020304" pitchFamily="18" charset="0"/>
            </a:rPr>
            <a:t>– выплачиваемые из бюджета  денежные средства</a:t>
          </a:r>
          <a:endParaRPr lang="ru-RU" sz="1400" b="1" dirty="0">
            <a:solidFill>
              <a:schemeClr val="tx2">
                <a:lumMod val="75000"/>
              </a:schemeClr>
            </a:solidFill>
            <a:latin typeface="Times New Roman" panose="02020603050405020304" pitchFamily="18" charset="0"/>
            <a:cs typeface="Times New Roman" panose="02020603050405020304" pitchFamily="18" charset="0"/>
          </a:endParaRPr>
        </a:p>
      </dgm:t>
    </dgm:pt>
    <dgm:pt modelId="{0D0D0CBC-49A3-4AD3-A07F-430E5C2EAE35}" type="parTrans" cxnId="{8F498616-3DC7-4EA1-B494-F2E217D6FF87}">
      <dgm:prSet/>
      <dgm:spPr/>
      <dgm:t>
        <a:bodyPr/>
        <a:lstStyle/>
        <a:p>
          <a:endParaRPr lang="ru-RU"/>
        </a:p>
      </dgm:t>
    </dgm:pt>
    <dgm:pt modelId="{70C84CDB-1326-4199-90B6-AB5E5AD15C71}" type="sibTrans" cxnId="{8F498616-3DC7-4EA1-B494-F2E217D6FF87}">
      <dgm:prSet/>
      <dgm:spPr/>
      <dgm:t>
        <a:bodyPr/>
        <a:lstStyle/>
        <a:p>
          <a:endParaRPr lang="ru-RU"/>
        </a:p>
      </dgm:t>
    </dgm:pt>
    <dgm:pt modelId="{2CDABB83-18C2-4880-9C03-FD5E381FB1ED}">
      <dgm:prSet>
        <dgm:style>
          <a:lnRef idx="1">
            <a:schemeClr val="accent2"/>
          </a:lnRef>
          <a:fillRef idx="2">
            <a:schemeClr val="accent2"/>
          </a:fillRef>
          <a:effectRef idx="1">
            <a:schemeClr val="accent2"/>
          </a:effectRef>
          <a:fontRef idx="minor">
            <a:schemeClr val="dk1"/>
          </a:fontRef>
        </dgm:style>
      </dgm:prSet>
      <dgm:spPr>
        <a:solidFill>
          <a:schemeClr val="accent3">
            <a:lumMod val="75000"/>
          </a:schemeClr>
        </a:solidFill>
        <a:scene3d>
          <a:camera prst="orthographicFront"/>
          <a:lightRig rig="threePt" dir="t"/>
        </a:scene3d>
        <a:sp3d>
          <a:bevelT w="139700" h="139700" prst="divot"/>
        </a:sp3d>
      </dgm:spPr>
      <dgm:t>
        <a:bodyPr/>
        <a:lstStyle/>
        <a:p>
          <a:pPr rtl="0"/>
          <a:r>
            <a:rPr lang="ru-RU" b="1" u="sng" dirty="0" smtClean="0">
              <a:solidFill>
                <a:schemeClr val="tx2">
                  <a:lumMod val="75000"/>
                </a:schemeClr>
              </a:solidFill>
              <a:latin typeface="Times New Roman" panose="02020603050405020304" pitchFamily="18" charset="0"/>
              <a:cs typeface="Times New Roman" panose="02020603050405020304" pitchFamily="18" charset="0"/>
            </a:rPr>
            <a:t>Дефицит бюджета </a:t>
          </a:r>
          <a:r>
            <a:rPr lang="ru-RU" b="1" dirty="0" smtClean="0">
              <a:solidFill>
                <a:schemeClr val="tx2">
                  <a:lumMod val="75000"/>
                </a:schemeClr>
              </a:solidFill>
              <a:latin typeface="Times New Roman" pitchFamily="18" charset="0"/>
              <a:cs typeface="Times New Roman" pitchFamily="18" charset="0"/>
            </a:rPr>
            <a:t>– превышение расходов бюджета над  его доходами</a:t>
          </a:r>
          <a:endParaRPr lang="ru-RU" b="1" dirty="0">
            <a:solidFill>
              <a:schemeClr val="tx2">
                <a:lumMod val="75000"/>
              </a:schemeClr>
            </a:solidFill>
            <a:latin typeface="Times New Roman" panose="02020603050405020304" pitchFamily="18" charset="0"/>
            <a:cs typeface="Times New Roman" panose="02020603050405020304" pitchFamily="18" charset="0"/>
          </a:endParaRPr>
        </a:p>
      </dgm:t>
    </dgm:pt>
    <dgm:pt modelId="{903DCE3D-7C39-41E3-9770-DBF8CCD0E86E}" type="parTrans" cxnId="{ED0DD16E-6CE9-447B-AAC8-0859F170B867}">
      <dgm:prSet/>
      <dgm:spPr/>
      <dgm:t>
        <a:bodyPr/>
        <a:lstStyle/>
        <a:p>
          <a:endParaRPr lang="ru-RU"/>
        </a:p>
      </dgm:t>
    </dgm:pt>
    <dgm:pt modelId="{A7FE7756-07CB-433C-8907-7C8CAB465FCF}" type="sibTrans" cxnId="{ED0DD16E-6CE9-447B-AAC8-0859F170B867}">
      <dgm:prSet/>
      <dgm:spPr/>
      <dgm:t>
        <a:bodyPr/>
        <a:lstStyle/>
        <a:p>
          <a:endParaRPr lang="ru-RU"/>
        </a:p>
      </dgm:t>
    </dgm:pt>
    <dgm:pt modelId="{3764FDB3-87E8-428A-B57C-5F99A665435E}">
      <dgm:prSet custT="1">
        <dgm:style>
          <a:lnRef idx="1">
            <a:schemeClr val="accent2"/>
          </a:lnRef>
          <a:fillRef idx="2">
            <a:schemeClr val="accent2"/>
          </a:fillRef>
          <a:effectRef idx="1">
            <a:schemeClr val="accent2"/>
          </a:effectRef>
          <a:fontRef idx="minor">
            <a:schemeClr val="dk1"/>
          </a:fontRef>
        </dgm:style>
      </dgm:prSet>
      <dgm:spPr>
        <a:solidFill>
          <a:schemeClr val="accent3">
            <a:lumMod val="75000"/>
          </a:schemeClr>
        </a:solidFill>
        <a:scene3d>
          <a:camera prst="orthographicFront"/>
          <a:lightRig rig="threePt" dir="t"/>
        </a:scene3d>
        <a:sp3d>
          <a:bevelT w="139700" h="139700" prst="divot"/>
        </a:sp3d>
      </dgm:spPr>
      <dgm:t>
        <a:bodyPr/>
        <a:lstStyle/>
        <a:p>
          <a:pPr rtl="0"/>
          <a:r>
            <a:rPr lang="ru-RU" sz="1400" b="1" u="sng" dirty="0" smtClean="0">
              <a:solidFill>
                <a:schemeClr val="tx2">
                  <a:lumMod val="75000"/>
                </a:schemeClr>
              </a:solidFill>
              <a:latin typeface="Times New Roman" panose="02020603050405020304" pitchFamily="18" charset="0"/>
              <a:cs typeface="Times New Roman" panose="02020603050405020304" pitchFamily="18" charset="0"/>
            </a:rPr>
            <a:t>Профицит бюджета  </a:t>
          </a:r>
          <a:r>
            <a:rPr lang="ru-RU" sz="1400" b="1" dirty="0" smtClean="0">
              <a:solidFill>
                <a:schemeClr val="tx2">
                  <a:lumMod val="75000"/>
                </a:schemeClr>
              </a:solidFill>
              <a:latin typeface="Times New Roman" pitchFamily="18" charset="0"/>
              <a:cs typeface="Times New Roman" pitchFamily="18" charset="0"/>
            </a:rPr>
            <a:t>- превышение доходов  бюджета над его расходами</a:t>
          </a:r>
          <a:endParaRPr lang="ru-RU" sz="1400" dirty="0">
            <a:solidFill>
              <a:schemeClr val="tx2">
                <a:lumMod val="75000"/>
              </a:schemeClr>
            </a:solidFill>
            <a:latin typeface="Times New Roman" panose="02020603050405020304" pitchFamily="18" charset="0"/>
            <a:cs typeface="Times New Roman" panose="02020603050405020304" pitchFamily="18" charset="0"/>
          </a:endParaRPr>
        </a:p>
      </dgm:t>
    </dgm:pt>
    <dgm:pt modelId="{A5888672-2B15-46F6-A0F0-E6AF3B003A9E}" type="parTrans" cxnId="{F971D9B0-626E-4381-973A-CF01DA805F29}">
      <dgm:prSet/>
      <dgm:spPr/>
      <dgm:t>
        <a:bodyPr/>
        <a:lstStyle/>
        <a:p>
          <a:endParaRPr lang="ru-RU"/>
        </a:p>
      </dgm:t>
    </dgm:pt>
    <dgm:pt modelId="{8E524EA6-6315-4182-9D5A-C12893ABD36F}" type="sibTrans" cxnId="{F971D9B0-626E-4381-973A-CF01DA805F29}">
      <dgm:prSet/>
      <dgm:spPr/>
      <dgm:t>
        <a:bodyPr/>
        <a:lstStyle/>
        <a:p>
          <a:endParaRPr lang="ru-RU"/>
        </a:p>
      </dgm:t>
    </dgm:pt>
    <dgm:pt modelId="{E421ACFC-C764-4014-9000-51C0C57C1232}" type="pres">
      <dgm:prSet presAssocID="{A32D9B3C-69FB-46E5-93AE-048750096DCF}" presName="Name0" presStyleCnt="0">
        <dgm:presLayoutVars>
          <dgm:chPref val="3"/>
          <dgm:dir/>
          <dgm:animLvl val="lvl"/>
          <dgm:resizeHandles/>
        </dgm:presLayoutVars>
      </dgm:prSet>
      <dgm:spPr/>
      <dgm:t>
        <a:bodyPr/>
        <a:lstStyle/>
        <a:p>
          <a:endParaRPr lang="ru-RU"/>
        </a:p>
      </dgm:t>
    </dgm:pt>
    <dgm:pt modelId="{0EE9543D-D3F7-412F-8A94-1B8946F32A45}" type="pres">
      <dgm:prSet presAssocID="{2B2C4AD2-4778-484B-ABC0-2FBB422BA921}" presName="horFlow" presStyleCnt="0"/>
      <dgm:spPr/>
    </dgm:pt>
    <dgm:pt modelId="{B8BF4976-85ED-4D9B-B48F-35A4619A680F}" type="pres">
      <dgm:prSet presAssocID="{2B2C4AD2-4778-484B-ABC0-2FBB422BA921}" presName="bigChev" presStyleLbl="node1" presStyleIdx="0" presStyleCnt="5" custScaleX="153672"/>
      <dgm:spPr/>
      <dgm:t>
        <a:bodyPr/>
        <a:lstStyle/>
        <a:p>
          <a:endParaRPr lang="ru-RU"/>
        </a:p>
      </dgm:t>
    </dgm:pt>
    <dgm:pt modelId="{947C564B-7ABE-4364-B5F8-B30EC0615C5C}" type="pres">
      <dgm:prSet presAssocID="{2B2C4AD2-4778-484B-ABC0-2FBB422BA921}" presName="vSp" presStyleCnt="0"/>
      <dgm:spPr/>
    </dgm:pt>
    <dgm:pt modelId="{564AB39E-A209-40F3-9BFF-8E57E506FA93}" type="pres">
      <dgm:prSet presAssocID="{45460109-4ABB-4C43-9E1C-57AC4C6047C9}" presName="horFlow" presStyleCnt="0"/>
      <dgm:spPr/>
    </dgm:pt>
    <dgm:pt modelId="{FBB16FEA-7B74-43F4-96D0-9E756914C7A9}" type="pres">
      <dgm:prSet presAssocID="{45460109-4ABB-4C43-9E1C-57AC4C6047C9}" presName="bigChev" presStyleLbl="node1" presStyleIdx="1" presStyleCnt="5" custScaleX="104828"/>
      <dgm:spPr/>
      <dgm:t>
        <a:bodyPr/>
        <a:lstStyle/>
        <a:p>
          <a:endParaRPr lang="ru-RU"/>
        </a:p>
      </dgm:t>
    </dgm:pt>
    <dgm:pt modelId="{99EEA118-D426-4E8F-88B8-53B249A71F54}" type="pres">
      <dgm:prSet presAssocID="{45460109-4ABB-4C43-9E1C-57AC4C6047C9}" presName="vSp" presStyleCnt="0"/>
      <dgm:spPr/>
    </dgm:pt>
    <dgm:pt modelId="{2B0AD342-0633-49BC-90F7-8E000A3B4D6C}" type="pres">
      <dgm:prSet presAssocID="{264673CB-C206-4012-B9AB-A9143849A692}" presName="horFlow" presStyleCnt="0"/>
      <dgm:spPr/>
    </dgm:pt>
    <dgm:pt modelId="{43D92C47-2923-4219-A791-934BEA534DDC}" type="pres">
      <dgm:prSet presAssocID="{264673CB-C206-4012-B9AB-A9143849A692}" presName="bigChev" presStyleLbl="node1" presStyleIdx="2" presStyleCnt="5" custScaleX="108845" custLinFactNeighborX="1095" custLinFactNeighborY="2200"/>
      <dgm:spPr/>
      <dgm:t>
        <a:bodyPr/>
        <a:lstStyle/>
        <a:p>
          <a:endParaRPr lang="ru-RU"/>
        </a:p>
      </dgm:t>
    </dgm:pt>
    <dgm:pt modelId="{BABB5B51-1CA8-443B-9868-D85B2C944B32}" type="pres">
      <dgm:prSet presAssocID="{264673CB-C206-4012-B9AB-A9143849A692}" presName="vSp" presStyleCnt="0"/>
      <dgm:spPr/>
    </dgm:pt>
    <dgm:pt modelId="{E837F55E-3B10-4E6D-BE05-AB70C1B7061D}" type="pres">
      <dgm:prSet presAssocID="{2CDABB83-18C2-4880-9C03-FD5E381FB1ED}" presName="horFlow" presStyleCnt="0"/>
      <dgm:spPr/>
    </dgm:pt>
    <dgm:pt modelId="{DB79ADB2-34CA-438F-9F52-F03494AFC125}" type="pres">
      <dgm:prSet presAssocID="{2CDABB83-18C2-4880-9C03-FD5E381FB1ED}" presName="bigChev" presStyleLbl="node1" presStyleIdx="3" presStyleCnt="5" custScaleX="111035"/>
      <dgm:spPr/>
      <dgm:t>
        <a:bodyPr/>
        <a:lstStyle/>
        <a:p>
          <a:endParaRPr lang="ru-RU"/>
        </a:p>
      </dgm:t>
    </dgm:pt>
    <dgm:pt modelId="{09F1076F-8A29-4CBA-9C01-B6D6C78BC74B}" type="pres">
      <dgm:prSet presAssocID="{2CDABB83-18C2-4880-9C03-FD5E381FB1ED}" presName="vSp" presStyleCnt="0"/>
      <dgm:spPr/>
    </dgm:pt>
    <dgm:pt modelId="{97699662-8F4E-45C8-8190-BEB863E1EECF}" type="pres">
      <dgm:prSet presAssocID="{3764FDB3-87E8-428A-B57C-5F99A665435E}" presName="horFlow" presStyleCnt="0"/>
      <dgm:spPr/>
    </dgm:pt>
    <dgm:pt modelId="{F349A048-6B03-4EE2-9CCD-7AF5205EF273}" type="pres">
      <dgm:prSet presAssocID="{3764FDB3-87E8-428A-B57C-5F99A665435E}" presName="bigChev" presStyleLbl="node1" presStyleIdx="4" presStyleCnt="5" custScaleX="123449"/>
      <dgm:spPr/>
      <dgm:t>
        <a:bodyPr/>
        <a:lstStyle/>
        <a:p>
          <a:endParaRPr lang="ru-RU"/>
        </a:p>
      </dgm:t>
    </dgm:pt>
  </dgm:ptLst>
  <dgm:cxnLst>
    <dgm:cxn modelId="{186AACCB-00C3-4297-B5AB-D1F2C8535783}" srcId="{A32D9B3C-69FB-46E5-93AE-048750096DCF}" destId="{45460109-4ABB-4C43-9E1C-57AC4C6047C9}" srcOrd="1" destOrd="0" parTransId="{7CA4FB8A-3C56-4DE5-899C-CE7A140239BA}" sibTransId="{780D712D-ED36-4499-A601-F47B5D082D33}"/>
    <dgm:cxn modelId="{29341629-5496-4536-8FDE-EBF5D4F6436D}" type="presOf" srcId="{2B2C4AD2-4778-484B-ABC0-2FBB422BA921}" destId="{B8BF4976-85ED-4D9B-B48F-35A4619A680F}" srcOrd="0" destOrd="0" presId="urn:microsoft.com/office/officeart/2005/8/layout/lProcess3"/>
    <dgm:cxn modelId="{F971D9B0-626E-4381-973A-CF01DA805F29}" srcId="{A32D9B3C-69FB-46E5-93AE-048750096DCF}" destId="{3764FDB3-87E8-428A-B57C-5F99A665435E}" srcOrd="4" destOrd="0" parTransId="{A5888672-2B15-46F6-A0F0-E6AF3B003A9E}" sibTransId="{8E524EA6-6315-4182-9D5A-C12893ABD36F}"/>
    <dgm:cxn modelId="{52C5F5C6-D065-4D55-8CBB-11B3E4289802}" srcId="{A32D9B3C-69FB-46E5-93AE-048750096DCF}" destId="{2B2C4AD2-4778-484B-ABC0-2FBB422BA921}" srcOrd="0" destOrd="0" parTransId="{E1F66C77-ED53-4EF1-904A-4CD403E2B127}" sibTransId="{EA260699-2392-4D53-AD48-BD646827E39B}"/>
    <dgm:cxn modelId="{8F498616-3DC7-4EA1-B494-F2E217D6FF87}" srcId="{A32D9B3C-69FB-46E5-93AE-048750096DCF}" destId="{264673CB-C206-4012-B9AB-A9143849A692}" srcOrd="2" destOrd="0" parTransId="{0D0D0CBC-49A3-4AD3-A07F-430E5C2EAE35}" sibTransId="{70C84CDB-1326-4199-90B6-AB5E5AD15C71}"/>
    <dgm:cxn modelId="{329ED90A-FCB8-4F8E-A8F9-D28439C13048}" type="presOf" srcId="{2CDABB83-18C2-4880-9C03-FD5E381FB1ED}" destId="{DB79ADB2-34CA-438F-9F52-F03494AFC125}" srcOrd="0" destOrd="0" presId="urn:microsoft.com/office/officeart/2005/8/layout/lProcess3"/>
    <dgm:cxn modelId="{C6B79615-196C-458A-A92D-9AA3FB292FFD}" type="presOf" srcId="{45460109-4ABB-4C43-9E1C-57AC4C6047C9}" destId="{FBB16FEA-7B74-43F4-96D0-9E756914C7A9}" srcOrd="0" destOrd="0" presId="urn:microsoft.com/office/officeart/2005/8/layout/lProcess3"/>
    <dgm:cxn modelId="{0FBFF2B0-776A-4ED6-8017-EB6560B963DC}" type="presOf" srcId="{A32D9B3C-69FB-46E5-93AE-048750096DCF}" destId="{E421ACFC-C764-4014-9000-51C0C57C1232}" srcOrd="0" destOrd="0" presId="urn:microsoft.com/office/officeart/2005/8/layout/lProcess3"/>
    <dgm:cxn modelId="{86DFB7EF-5C78-4431-B7E9-4F87B3E1A8D7}" type="presOf" srcId="{3764FDB3-87E8-428A-B57C-5F99A665435E}" destId="{F349A048-6B03-4EE2-9CCD-7AF5205EF273}" srcOrd="0" destOrd="0" presId="urn:microsoft.com/office/officeart/2005/8/layout/lProcess3"/>
    <dgm:cxn modelId="{4B1799FA-5E37-48BB-91BB-088F4D15E58A}" type="presOf" srcId="{264673CB-C206-4012-B9AB-A9143849A692}" destId="{43D92C47-2923-4219-A791-934BEA534DDC}" srcOrd="0" destOrd="0" presId="urn:microsoft.com/office/officeart/2005/8/layout/lProcess3"/>
    <dgm:cxn modelId="{ED0DD16E-6CE9-447B-AAC8-0859F170B867}" srcId="{A32D9B3C-69FB-46E5-93AE-048750096DCF}" destId="{2CDABB83-18C2-4880-9C03-FD5E381FB1ED}" srcOrd="3" destOrd="0" parTransId="{903DCE3D-7C39-41E3-9770-DBF8CCD0E86E}" sibTransId="{A7FE7756-07CB-433C-8907-7C8CAB465FCF}"/>
    <dgm:cxn modelId="{FE3D5976-A698-446E-AAF0-59A6ABB868B3}" type="presParOf" srcId="{E421ACFC-C764-4014-9000-51C0C57C1232}" destId="{0EE9543D-D3F7-412F-8A94-1B8946F32A45}" srcOrd="0" destOrd="0" presId="urn:microsoft.com/office/officeart/2005/8/layout/lProcess3"/>
    <dgm:cxn modelId="{E20CD8FB-203E-4407-AF1C-45A681AC8DCF}" type="presParOf" srcId="{0EE9543D-D3F7-412F-8A94-1B8946F32A45}" destId="{B8BF4976-85ED-4D9B-B48F-35A4619A680F}" srcOrd="0" destOrd="0" presId="urn:microsoft.com/office/officeart/2005/8/layout/lProcess3"/>
    <dgm:cxn modelId="{FFBA5F11-C570-4D65-8C74-3A482699FE83}" type="presParOf" srcId="{E421ACFC-C764-4014-9000-51C0C57C1232}" destId="{947C564B-7ABE-4364-B5F8-B30EC0615C5C}" srcOrd="1" destOrd="0" presId="urn:microsoft.com/office/officeart/2005/8/layout/lProcess3"/>
    <dgm:cxn modelId="{F8E9F2FA-78ED-479E-A3D0-289FD465B190}" type="presParOf" srcId="{E421ACFC-C764-4014-9000-51C0C57C1232}" destId="{564AB39E-A209-40F3-9BFF-8E57E506FA93}" srcOrd="2" destOrd="0" presId="urn:microsoft.com/office/officeart/2005/8/layout/lProcess3"/>
    <dgm:cxn modelId="{0D3804D9-C79C-41D3-AB66-4F05C5DE220E}" type="presParOf" srcId="{564AB39E-A209-40F3-9BFF-8E57E506FA93}" destId="{FBB16FEA-7B74-43F4-96D0-9E756914C7A9}" srcOrd="0" destOrd="0" presId="urn:microsoft.com/office/officeart/2005/8/layout/lProcess3"/>
    <dgm:cxn modelId="{938655A6-0604-468C-9AB1-149BD685BA64}" type="presParOf" srcId="{E421ACFC-C764-4014-9000-51C0C57C1232}" destId="{99EEA118-D426-4E8F-88B8-53B249A71F54}" srcOrd="3" destOrd="0" presId="urn:microsoft.com/office/officeart/2005/8/layout/lProcess3"/>
    <dgm:cxn modelId="{88FF35CF-64B6-402B-BB1D-F88AE9435F20}" type="presParOf" srcId="{E421ACFC-C764-4014-9000-51C0C57C1232}" destId="{2B0AD342-0633-49BC-90F7-8E000A3B4D6C}" srcOrd="4" destOrd="0" presId="urn:microsoft.com/office/officeart/2005/8/layout/lProcess3"/>
    <dgm:cxn modelId="{599192A0-EFCF-412B-992D-A771D88AD2BF}" type="presParOf" srcId="{2B0AD342-0633-49BC-90F7-8E000A3B4D6C}" destId="{43D92C47-2923-4219-A791-934BEA534DDC}" srcOrd="0" destOrd="0" presId="urn:microsoft.com/office/officeart/2005/8/layout/lProcess3"/>
    <dgm:cxn modelId="{E2AEC5BB-C78C-43C7-B649-46EE3B996A82}" type="presParOf" srcId="{E421ACFC-C764-4014-9000-51C0C57C1232}" destId="{BABB5B51-1CA8-443B-9868-D85B2C944B32}" srcOrd="5" destOrd="0" presId="urn:microsoft.com/office/officeart/2005/8/layout/lProcess3"/>
    <dgm:cxn modelId="{B83027B5-FFFB-4D15-828C-BE4F3B5154BE}" type="presParOf" srcId="{E421ACFC-C764-4014-9000-51C0C57C1232}" destId="{E837F55E-3B10-4E6D-BE05-AB70C1B7061D}" srcOrd="6" destOrd="0" presId="urn:microsoft.com/office/officeart/2005/8/layout/lProcess3"/>
    <dgm:cxn modelId="{102A62C1-722F-4396-BAA9-D7997A017A73}" type="presParOf" srcId="{E837F55E-3B10-4E6D-BE05-AB70C1B7061D}" destId="{DB79ADB2-34CA-438F-9F52-F03494AFC125}" srcOrd="0" destOrd="0" presId="urn:microsoft.com/office/officeart/2005/8/layout/lProcess3"/>
    <dgm:cxn modelId="{5E80D743-5238-4D1A-874F-9C98D5A9C815}" type="presParOf" srcId="{E421ACFC-C764-4014-9000-51C0C57C1232}" destId="{09F1076F-8A29-4CBA-9C01-B6D6C78BC74B}" srcOrd="7" destOrd="0" presId="urn:microsoft.com/office/officeart/2005/8/layout/lProcess3"/>
    <dgm:cxn modelId="{9F544B1F-E99D-4C15-8EB6-B59367204EAF}" type="presParOf" srcId="{E421ACFC-C764-4014-9000-51C0C57C1232}" destId="{97699662-8F4E-45C8-8190-BEB863E1EECF}" srcOrd="8" destOrd="0" presId="urn:microsoft.com/office/officeart/2005/8/layout/lProcess3"/>
    <dgm:cxn modelId="{E4C31F74-0A27-488B-BA61-1944757594C2}" type="presParOf" srcId="{97699662-8F4E-45C8-8190-BEB863E1EECF}" destId="{F349A048-6B03-4EE2-9CCD-7AF5205EF273}" srcOrd="0"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684DEB2-2C3E-4FB0-915B-C299A8C99BEC}" type="doc">
      <dgm:prSet loTypeId="urn:microsoft.com/office/officeart/2005/8/layout/arrow3" loCatId="relationship" qsTypeId="urn:microsoft.com/office/officeart/2005/8/quickstyle/3d2#1" qsCatId="3D" csTypeId="urn:microsoft.com/office/officeart/2005/8/colors/accent5_2" csCatId="accent5" phldr="1"/>
      <dgm:spPr/>
      <dgm:t>
        <a:bodyPr/>
        <a:lstStyle/>
        <a:p>
          <a:endParaRPr lang="ru-RU"/>
        </a:p>
      </dgm:t>
    </dgm:pt>
    <dgm:pt modelId="{9CE8BB0D-90B1-4AC2-B830-4CF5A5BC7020}">
      <dgm:prSet phldrT="[Текст]" custT="1"/>
      <dgm:spPr/>
      <dgm:t>
        <a:bodyPr/>
        <a:lstStyle/>
        <a:p>
          <a:pPr>
            <a:lnSpc>
              <a:spcPct val="100000"/>
            </a:lnSpc>
          </a:pPr>
          <a:r>
            <a:rPr lang="ru-RU" sz="3600" b="1" dirty="0" smtClean="0">
              <a:solidFill>
                <a:schemeClr val="tx2">
                  <a:lumMod val="75000"/>
                </a:schemeClr>
              </a:solidFill>
              <a:latin typeface="Times New Roman" pitchFamily="18" charset="0"/>
              <a:cs typeface="Times New Roman" pitchFamily="18" charset="0"/>
            </a:rPr>
            <a:t>ДОХОДЫ</a:t>
          </a:r>
          <a:endParaRPr lang="ru-RU" sz="3600" b="1" dirty="0">
            <a:solidFill>
              <a:schemeClr val="tx2">
                <a:lumMod val="75000"/>
              </a:schemeClr>
            </a:solidFill>
            <a:latin typeface="Times New Roman" pitchFamily="18" charset="0"/>
            <a:cs typeface="Times New Roman" pitchFamily="18" charset="0"/>
          </a:endParaRPr>
        </a:p>
        <a:p>
          <a:pPr>
            <a:lnSpc>
              <a:spcPct val="90000"/>
            </a:lnSpc>
          </a:pPr>
          <a:r>
            <a:rPr lang="ru-RU" sz="3600" b="1" dirty="0" smtClean="0">
              <a:solidFill>
                <a:schemeClr val="tx2">
                  <a:lumMod val="75000"/>
                </a:schemeClr>
              </a:solidFill>
              <a:latin typeface="Times New Roman" pitchFamily="18" charset="0"/>
              <a:cs typeface="Times New Roman" pitchFamily="18" charset="0"/>
            </a:rPr>
            <a:t>3 905 973,5</a:t>
          </a:r>
          <a:endParaRPr lang="ru-RU" sz="3600" b="1" dirty="0">
            <a:solidFill>
              <a:schemeClr val="tx2">
                <a:lumMod val="75000"/>
              </a:schemeClr>
            </a:solidFill>
            <a:latin typeface="Times New Roman" pitchFamily="18" charset="0"/>
            <a:cs typeface="Times New Roman" pitchFamily="18" charset="0"/>
          </a:endParaRPr>
        </a:p>
      </dgm:t>
    </dgm:pt>
    <dgm:pt modelId="{9F47FFAC-3916-4D2F-829D-307097075C94}" type="parTrans" cxnId="{5BAE077D-CFCE-48D3-9ED4-3B1D9411D4A7}">
      <dgm:prSet/>
      <dgm:spPr/>
      <dgm:t>
        <a:bodyPr/>
        <a:lstStyle/>
        <a:p>
          <a:endParaRPr lang="ru-RU">
            <a:latin typeface="Arial Black" panose="020B0A04020102020204" pitchFamily="34" charset="0"/>
          </a:endParaRPr>
        </a:p>
      </dgm:t>
    </dgm:pt>
    <dgm:pt modelId="{0F4E1B73-D4D2-43DD-ACDC-60AAF95FC5BB}" type="sibTrans" cxnId="{5BAE077D-CFCE-48D3-9ED4-3B1D9411D4A7}">
      <dgm:prSet/>
      <dgm:spPr/>
      <dgm:t>
        <a:bodyPr/>
        <a:lstStyle/>
        <a:p>
          <a:endParaRPr lang="ru-RU">
            <a:latin typeface="Arial Black" panose="020B0A04020102020204" pitchFamily="34" charset="0"/>
          </a:endParaRPr>
        </a:p>
      </dgm:t>
    </dgm:pt>
    <dgm:pt modelId="{EF8CC377-B54A-4737-AA68-5F13EC47DE1F}">
      <dgm:prSet phldrT="[Текст]" custT="1"/>
      <dgm:spPr/>
      <dgm:t>
        <a:bodyPr/>
        <a:lstStyle/>
        <a:p>
          <a:pPr>
            <a:lnSpc>
              <a:spcPct val="100000"/>
            </a:lnSpc>
          </a:pPr>
          <a:r>
            <a:rPr lang="ru-RU" sz="3600" b="1" dirty="0" smtClean="0">
              <a:solidFill>
                <a:schemeClr val="tx2">
                  <a:lumMod val="75000"/>
                </a:schemeClr>
              </a:solidFill>
              <a:latin typeface="Times New Roman" pitchFamily="18" charset="0"/>
              <a:cs typeface="Times New Roman" pitchFamily="18" charset="0"/>
            </a:rPr>
            <a:t>РАСХОДЫ</a:t>
          </a:r>
          <a:endParaRPr lang="ru-RU" sz="3600" b="1" dirty="0">
            <a:solidFill>
              <a:schemeClr val="tx2">
                <a:lumMod val="75000"/>
              </a:schemeClr>
            </a:solidFill>
            <a:latin typeface="Times New Roman" pitchFamily="18" charset="0"/>
            <a:cs typeface="Times New Roman" pitchFamily="18" charset="0"/>
          </a:endParaRPr>
        </a:p>
        <a:p>
          <a:pPr>
            <a:lnSpc>
              <a:spcPct val="90000"/>
            </a:lnSpc>
          </a:pPr>
          <a:r>
            <a:rPr lang="en-US" sz="3600" b="1" dirty="0" smtClean="0">
              <a:solidFill>
                <a:schemeClr val="tx2">
                  <a:lumMod val="75000"/>
                </a:schemeClr>
              </a:solidFill>
              <a:latin typeface="Times New Roman" pitchFamily="18" charset="0"/>
              <a:cs typeface="Times New Roman" pitchFamily="18" charset="0"/>
            </a:rPr>
            <a:t>3 </a:t>
          </a:r>
          <a:r>
            <a:rPr lang="ru-RU" sz="3600" b="1" dirty="0" smtClean="0">
              <a:solidFill>
                <a:schemeClr val="tx2">
                  <a:lumMod val="75000"/>
                </a:schemeClr>
              </a:solidFill>
              <a:latin typeface="Times New Roman" pitchFamily="18" charset="0"/>
              <a:cs typeface="Times New Roman" pitchFamily="18" charset="0"/>
            </a:rPr>
            <a:t>903 926,4</a:t>
          </a:r>
          <a:endParaRPr lang="ru-RU" sz="3600" b="1" dirty="0">
            <a:solidFill>
              <a:schemeClr val="tx2">
                <a:lumMod val="75000"/>
              </a:schemeClr>
            </a:solidFill>
            <a:latin typeface="Times New Roman" pitchFamily="18" charset="0"/>
            <a:cs typeface="Times New Roman" pitchFamily="18" charset="0"/>
          </a:endParaRPr>
        </a:p>
      </dgm:t>
    </dgm:pt>
    <dgm:pt modelId="{37AA8C97-FCAA-4A9B-8CC0-0D403DD2F37A}" type="parTrans" cxnId="{2B508786-938D-4FC9-BE57-ACF63C3B1EE0}">
      <dgm:prSet/>
      <dgm:spPr/>
      <dgm:t>
        <a:bodyPr/>
        <a:lstStyle/>
        <a:p>
          <a:endParaRPr lang="ru-RU">
            <a:latin typeface="Arial Black" panose="020B0A04020102020204" pitchFamily="34" charset="0"/>
          </a:endParaRPr>
        </a:p>
      </dgm:t>
    </dgm:pt>
    <dgm:pt modelId="{2A542CBB-C107-4391-B2E7-343AF17E4496}" type="sibTrans" cxnId="{2B508786-938D-4FC9-BE57-ACF63C3B1EE0}">
      <dgm:prSet/>
      <dgm:spPr/>
      <dgm:t>
        <a:bodyPr/>
        <a:lstStyle/>
        <a:p>
          <a:endParaRPr lang="ru-RU">
            <a:latin typeface="Arial Black" panose="020B0A04020102020204" pitchFamily="34" charset="0"/>
          </a:endParaRPr>
        </a:p>
      </dgm:t>
    </dgm:pt>
    <dgm:pt modelId="{7425494F-B78A-4B5C-9CEF-FF7C78256447}" type="pres">
      <dgm:prSet presAssocID="{4684DEB2-2C3E-4FB0-915B-C299A8C99BEC}" presName="compositeShape" presStyleCnt="0">
        <dgm:presLayoutVars>
          <dgm:chMax val="2"/>
          <dgm:dir/>
          <dgm:resizeHandles val="exact"/>
        </dgm:presLayoutVars>
      </dgm:prSet>
      <dgm:spPr/>
      <dgm:t>
        <a:bodyPr/>
        <a:lstStyle/>
        <a:p>
          <a:endParaRPr lang="ru-RU"/>
        </a:p>
      </dgm:t>
    </dgm:pt>
    <dgm:pt modelId="{4FF69784-781A-4CBB-A0E9-E60F3DEF44EB}" type="pres">
      <dgm:prSet presAssocID="{4684DEB2-2C3E-4FB0-915B-C299A8C99BEC}" presName="divider" presStyleLbl="fgShp" presStyleIdx="0" presStyleCnt="1" custAng="659751" custScaleX="99983" custScaleY="175398"/>
      <dgm:spPr/>
    </dgm:pt>
    <dgm:pt modelId="{96901AFF-8552-4F9B-B0C9-753A81E9CAD3}" type="pres">
      <dgm:prSet presAssocID="{9CE8BB0D-90B1-4AC2-B830-4CF5A5BC7020}" presName="downArrow" presStyleLbl="node1" presStyleIdx="0" presStyleCnt="2" custScaleX="90487" custScaleY="69355" custLinFactNeighborX="2455" custLinFactNeighborY="-12500">
        <dgm:style>
          <a:lnRef idx="1">
            <a:schemeClr val="accent2"/>
          </a:lnRef>
          <a:fillRef idx="2">
            <a:schemeClr val="accent2"/>
          </a:fillRef>
          <a:effectRef idx="1">
            <a:schemeClr val="accent2"/>
          </a:effectRef>
          <a:fontRef idx="minor">
            <a:schemeClr val="dk1"/>
          </a:fontRef>
        </dgm:style>
      </dgm:prSet>
      <dgm:spPr>
        <a:solidFill>
          <a:schemeClr val="accent3">
            <a:lumMod val="75000"/>
          </a:schemeClr>
        </a:solidFill>
        <a:scene3d>
          <a:camera prst="orthographicFront"/>
          <a:lightRig rig="threePt" dir="t">
            <a:rot lat="0" lon="0" rev="7500000"/>
          </a:lightRig>
        </a:scene3d>
        <a:sp3d>
          <a:bevelT w="139700" h="139700" prst="divot"/>
        </a:sp3d>
      </dgm:spPr>
      <dgm:t>
        <a:bodyPr/>
        <a:lstStyle/>
        <a:p>
          <a:endParaRPr lang="ru-RU"/>
        </a:p>
      </dgm:t>
    </dgm:pt>
    <dgm:pt modelId="{7E117E76-7464-4252-8559-203CADA26109}" type="pres">
      <dgm:prSet presAssocID="{9CE8BB0D-90B1-4AC2-B830-4CF5A5BC7020}" presName="downArrowText" presStyleLbl="revTx" presStyleIdx="0" presStyleCnt="2" custScaleX="111988" custScaleY="153456" custLinFactX="-16170" custLinFactY="34409" custLinFactNeighborX="-100000" custLinFactNeighborY="100000">
        <dgm:presLayoutVars>
          <dgm:bulletEnabled val="1"/>
        </dgm:presLayoutVars>
      </dgm:prSet>
      <dgm:spPr/>
      <dgm:t>
        <a:bodyPr/>
        <a:lstStyle/>
        <a:p>
          <a:endParaRPr lang="ru-RU"/>
        </a:p>
      </dgm:t>
    </dgm:pt>
    <dgm:pt modelId="{75DC0107-61C7-4D27-8B36-520863606167}" type="pres">
      <dgm:prSet presAssocID="{EF8CC377-B54A-4737-AA68-5F13EC47DE1F}" presName="upArrow" presStyleLbl="node1" presStyleIdx="1" presStyleCnt="2" custScaleX="89703" custScaleY="75807" custLinFactNeighborX="-4152" custLinFactNeighborY="11694">
        <dgm:style>
          <a:lnRef idx="1">
            <a:schemeClr val="accent2"/>
          </a:lnRef>
          <a:fillRef idx="2">
            <a:schemeClr val="accent2"/>
          </a:fillRef>
          <a:effectRef idx="1">
            <a:schemeClr val="accent2"/>
          </a:effectRef>
          <a:fontRef idx="minor">
            <a:schemeClr val="dk1"/>
          </a:fontRef>
        </dgm:style>
      </dgm:prSet>
      <dgm:spPr>
        <a:solidFill>
          <a:schemeClr val="accent3">
            <a:lumMod val="75000"/>
          </a:schemeClr>
        </a:solidFill>
        <a:scene3d>
          <a:camera prst="orthographicFront"/>
          <a:lightRig rig="threePt" dir="t">
            <a:rot lat="0" lon="0" rev="7500000"/>
          </a:lightRig>
        </a:scene3d>
        <a:sp3d>
          <a:bevelT w="139700" h="139700" prst="divot"/>
        </a:sp3d>
      </dgm:spPr>
      <dgm:t>
        <a:bodyPr/>
        <a:lstStyle/>
        <a:p>
          <a:endParaRPr lang="ru-RU"/>
        </a:p>
      </dgm:t>
    </dgm:pt>
    <dgm:pt modelId="{79EABB3A-8D21-419C-8294-55CF48AE6DC5}" type="pres">
      <dgm:prSet presAssocID="{EF8CC377-B54A-4737-AA68-5F13EC47DE1F}" presName="upArrowText" presStyleLbl="revTx" presStyleIdx="1" presStyleCnt="2" custLinFactX="27503" custLinFactY="-38095" custLinFactNeighborX="100000" custLinFactNeighborY="-100000">
        <dgm:presLayoutVars>
          <dgm:bulletEnabled val="1"/>
        </dgm:presLayoutVars>
      </dgm:prSet>
      <dgm:spPr/>
      <dgm:t>
        <a:bodyPr/>
        <a:lstStyle/>
        <a:p>
          <a:endParaRPr lang="ru-RU"/>
        </a:p>
      </dgm:t>
    </dgm:pt>
  </dgm:ptLst>
  <dgm:cxnLst>
    <dgm:cxn modelId="{CDD67F8D-5FC2-4517-933D-DE396CBBE136}" type="presOf" srcId="{9CE8BB0D-90B1-4AC2-B830-4CF5A5BC7020}" destId="{7E117E76-7464-4252-8559-203CADA26109}" srcOrd="0" destOrd="0" presId="urn:microsoft.com/office/officeart/2005/8/layout/arrow3"/>
    <dgm:cxn modelId="{2B508786-938D-4FC9-BE57-ACF63C3B1EE0}" srcId="{4684DEB2-2C3E-4FB0-915B-C299A8C99BEC}" destId="{EF8CC377-B54A-4737-AA68-5F13EC47DE1F}" srcOrd="1" destOrd="0" parTransId="{37AA8C97-FCAA-4A9B-8CC0-0D403DD2F37A}" sibTransId="{2A542CBB-C107-4391-B2E7-343AF17E4496}"/>
    <dgm:cxn modelId="{1D7C0B5E-EBD7-4C85-9109-5AF5D97DF2BD}" type="presOf" srcId="{EF8CC377-B54A-4737-AA68-5F13EC47DE1F}" destId="{79EABB3A-8D21-419C-8294-55CF48AE6DC5}" srcOrd="0" destOrd="0" presId="urn:microsoft.com/office/officeart/2005/8/layout/arrow3"/>
    <dgm:cxn modelId="{5BAE077D-CFCE-48D3-9ED4-3B1D9411D4A7}" srcId="{4684DEB2-2C3E-4FB0-915B-C299A8C99BEC}" destId="{9CE8BB0D-90B1-4AC2-B830-4CF5A5BC7020}" srcOrd="0" destOrd="0" parTransId="{9F47FFAC-3916-4D2F-829D-307097075C94}" sibTransId="{0F4E1B73-D4D2-43DD-ACDC-60AAF95FC5BB}"/>
    <dgm:cxn modelId="{B8D1ED32-BF7E-478E-93F3-D8CE2356BED8}" type="presOf" srcId="{4684DEB2-2C3E-4FB0-915B-C299A8C99BEC}" destId="{7425494F-B78A-4B5C-9CEF-FF7C78256447}" srcOrd="0" destOrd="0" presId="urn:microsoft.com/office/officeart/2005/8/layout/arrow3"/>
    <dgm:cxn modelId="{3F2C15C4-F71B-4BA4-A813-880873452D08}" type="presParOf" srcId="{7425494F-B78A-4B5C-9CEF-FF7C78256447}" destId="{4FF69784-781A-4CBB-A0E9-E60F3DEF44EB}" srcOrd="0" destOrd="0" presId="urn:microsoft.com/office/officeart/2005/8/layout/arrow3"/>
    <dgm:cxn modelId="{7470A5E0-32B4-43B3-B7AE-2420EDEAAE7B}" type="presParOf" srcId="{7425494F-B78A-4B5C-9CEF-FF7C78256447}" destId="{96901AFF-8552-4F9B-B0C9-753A81E9CAD3}" srcOrd="1" destOrd="0" presId="urn:microsoft.com/office/officeart/2005/8/layout/arrow3"/>
    <dgm:cxn modelId="{91EB2DDD-787C-45C2-866B-A98E6A873E75}" type="presParOf" srcId="{7425494F-B78A-4B5C-9CEF-FF7C78256447}" destId="{7E117E76-7464-4252-8559-203CADA26109}" srcOrd="2" destOrd="0" presId="urn:microsoft.com/office/officeart/2005/8/layout/arrow3"/>
    <dgm:cxn modelId="{C5421D5E-1D45-4CBC-945F-535EF7BC625C}" type="presParOf" srcId="{7425494F-B78A-4B5C-9CEF-FF7C78256447}" destId="{75DC0107-61C7-4D27-8B36-520863606167}" srcOrd="3" destOrd="0" presId="urn:microsoft.com/office/officeart/2005/8/layout/arrow3"/>
    <dgm:cxn modelId="{D904C234-E546-4E69-A757-6EE081AD4A62}" type="presParOf" srcId="{7425494F-B78A-4B5C-9CEF-FF7C78256447}" destId="{79EABB3A-8D21-419C-8294-55CF48AE6DC5}" srcOrd="4" destOrd="0" presId="urn:microsoft.com/office/officeart/2005/8/layout/arrow3"/>
  </dgm:cxnLst>
  <dgm:bg/>
  <dgm:whole>
    <a:effectLst>
      <a:reflection blurRad="6350" stA="52000" endA="300" endPos="35000" dir="5400000" sy="-100000" algn="bl" rotWithShape="0"/>
    </a:effectLst>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BF4976-85ED-4D9B-B48F-35A4619A680F}">
      <dsp:nvSpPr>
        <dsp:cNvPr id="0" name=""/>
        <dsp:cNvSpPr/>
      </dsp:nvSpPr>
      <dsp:spPr>
        <a:xfrm>
          <a:off x="1224728" y="359"/>
          <a:ext cx="3565580" cy="928101"/>
        </a:xfrm>
        <a:prstGeom prst="chevron">
          <a:avLst/>
        </a:prstGeom>
        <a:solidFill>
          <a:schemeClr val="accent3">
            <a:lumMod val="75000"/>
          </a:schemeClr>
        </a:solidFill>
        <a:ln w="9525" cap="flat" cmpd="sng" algn="ctr">
          <a:solidFill>
            <a:schemeClr val="accent2"/>
          </a:solidFill>
          <a:prstDash val="solid"/>
        </a:ln>
        <a:effectLst>
          <a:outerShdw blurRad="63500" dist="50800" dir="5400000" sx="98000" sy="98000" rotWithShape="0">
            <a:srgbClr val="000000">
              <a:alpha val="20000"/>
            </a:srgbClr>
          </a:outerShdw>
        </a:effectLst>
        <a:scene3d>
          <a:camera prst="orthographicFront"/>
          <a:lightRig rig="threePt" dir="t"/>
        </a:scene3d>
        <a:sp3d>
          <a:bevelT w="139700" h="139700" prst="divot"/>
        </a:sp3d>
      </dsp:spPr>
      <dsp:style>
        <a:lnRef idx="1">
          <a:schemeClr val="accent2"/>
        </a:lnRef>
        <a:fillRef idx="2">
          <a:schemeClr val="accent2"/>
        </a:fillRef>
        <a:effectRef idx="1">
          <a:schemeClr val="accent2"/>
        </a:effectRef>
        <a:fontRef idx="minor">
          <a:schemeClr val="dk1"/>
        </a:fontRef>
      </dsp:style>
      <dsp:txBody>
        <a:bodyPr spcFirstLastPara="0" vert="horz" wrap="square" lIns="17780" tIns="8890" rIns="0" bIns="8890" numCol="1" spcCol="1270" anchor="ctr" anchorCtr="0">
          <a:noAutofit/>
        </a:bodyPr>
        <a:lstStyle/>
        <a:p>
          <a:pPr lvl="0" algn="ctr" defTabSz="622300" rtl="0">
            <a:lnSpc>
              <a:spcPct val="90000"/>
            </a:lnSpc>
            <a:spcBef>
              <a:spcPct val="0"/>
            </a:spcBef>
            <a:spcAft>
              <a:spcPct val="35000"/>
            </a:spcAft>
          </a:pPr>
          <a:r>
            <a:rPr lang="ru-RU" sz="1400" b="1" kern="1200" dirty="0" smtClean="0">
              <a:solidFill>
                <a:schemeClr val="tx2">
                  <a:lumMod val="75000"/>
                </a:schemeClr>
              </a:solidFill>
              <a:latin typeface="Times New Roman" pitchFamily="18" charset="0"/>
              <a:cs typeface="Times New Roman" pitchFamily="18" charset="0"/>
            </a:rPr>
            <a:t>ОСНОВНЫЕ ПОНЯТИЯ</a:t>
          </a:r>
          <a:endParaRPr lang="ru-RU" sz="1400" kern="1200" dirty="0">
            <a:solidFill>
              <a:schemeClr val="tx2">
                <a:lumMod val="75000"/>
              </a:schemeClr>
            </a:solidFill>
            <a:latin typeface="Times New Roman" pitchFamily="18" charset="0"/>
            <a:cs typeface="Times New Roman" pitchFamily="18" charset="0"/>
          </a:endParaRPr>
        </a:p>
      </dsp:txBody>
      <dsp:txXfrm>
        <a:off x="1688779" y="359"/>
        <a:ext cx="2637479" cy="928101"/>
      </dsp:txXfrm>
    </dsp:sp>
    <dsp:sp modelId="{FBB16FEA-7B74-43F4-96D0-9E756914C7A9}">
      <dsp:nvSpPr>
        <dsp:cNvPr id="0" name=""/>
        <dsp:cNvSpPr/>
      </dsp:nvSpPr>
      <dsp:spPr>
        <a:xfrm>
          <a:off x="1224728" y="1058394"/>
          <a:ext cx="2432275" cy="928101"/>
        </a:xfrm>
        <a:prstGeom prst="chevron">
          <a:avLst/>
        </a:prstGeom>
        <a:solidFill>
          <a:schemeClr val="accent3">
            <a:lumMod val="75000"/>
          </a:schemeClr>
        </a:solidFill>
        <a:ln w="9525" cap="flat" cmpd="sng" algn="ctr">
          <a:solidFill>
            <a:schemeClr val="accent2"/>
          </a:solidFill>
          <a:prstDash val="solid"/>
        </a:ln>
        <a:effectLst>
          <a:outerShdw blurRad="63500" dist="50800" dir="5400000" sx="98000" sy="98000" rotWithShape="0">
            <a:srgbClr val="000000">
              <a:alpha val="20000"/>
            </a:srgbClr>
          </a:outerShdw>
        </a:effectLst>
        <a:scene3d>
          <a:camera prst="orthographicFront"/>
          <a:lightRig rig="threePt" dir="t"/>
        </a:scene3d>
        <a:sp3d>
          <a:bevelT w="139700" h="139700" prst="divot"/>
        </a:sp3d>
      </dsp:spPr>
      <dsp:style>
        <a:lnRef idx="1">
          <a:schemeClr val="accent2"/>
        </a:lnRef>
        <a:fillRef idx="2">
          <a:schemeClr val="accent2"/>
        </a:fillRef>
        <a:effectRef idx="1">
          <a:schemeClr val="accent2"/>
        </a:effectRef>
        <a:fontRef idx="minor">
          <a:schemeClr val="dk1"/>
        </a:fontRef>
      </dsp:style>
      <dsp:txBody>
        <a:bodyPr spcFirstLastPara="0" vert="horz" wrap="square" lIns="17780" tIns="8890" rIns="0" bIns="8890" numCol="1" spcCol="1270" anchor="ctr" anchorCtr="0">
          <a:noAutofit/>
        </a:bodyPr>
        <a:lstStyle/>
        <a:p>
          <a:pPr lvl="0" algn="ctr" defTabSz="622300" rtl="0">
            <a:lnSpc>
              <a:spcPct val="90000"/>
            </a:lnSpc>
            <a:spcBef>
              <a:spcPct val="0"/>
            </a:spcBef>
            <a:spcAft>
              <a:spcPct val="35000"/>
            </a:spcAft>
          </a:pPr>
          <a:r>
            <a:rPr lang="ru-RU" sz="1400" b="1" u="sng" kern="1200" dirty="0" smtClean="0">
              <a:solidFill>
                <a:schemeClr val="tx2">
                  <a:lumMod val="75000"/>
                </a:schemeClr>
              </a:solidFill>
              <a:latin typeface="Times New Roman" panose="02020603050405020304" pitchFamily="18" charset="0"/>
              <a:cs typeface="Times New Roman" panose="02020603050405020304" pitchFamily="18" charset="0"/>
            </a:rPr>
            <a:t>Доходы бюджета </a:t>
          </a:r>
          <a:r>
            <a:rPr lang="ru-RU" sz="1400" b="1" kern="1200" dirty="0" smtClean="0">
              <a:solidFill>
                <a:schemeClr val="tx2">
                  <a:lumMod val="75000"/>
                </a:schemeClr>
              </a:solidFill>
              <a:latin typeface="Times New Roman" pitchFamily="18" charset="0"/>
              <a:cs typeface="Times New Roman" pitchFamily="18" charset="0"/>
            </a:rPr>
            <a:t>– поступающие в бюджет денежные средства </a:t>
          </a:r>
          <a:endParaRPr lang="ru-RU" sz="1400" kern="1200" dirty="0">
            <a:solidFill>
              <a:schemeClr val="tx2">
                <a:lumMod val="75000"/>
              </a:schemeClr>
            </a:solidFill>
            <a:latin typeface="Times New Roman" panose="02020603050405020304" pitchFamily="18" charset="0"/>
            <a:cs typeface="Times New Roman" panose="02020603050405020304" pitchFamily="18" charset="0"/>
          </a:endParaRPr>
        </a:p>
      </dsp:txBody>
      <dsp:txXfrm>
        <a:off x="1688779" y="1058394"/>
        <a:ext cx="1504174" cy="928101"/>
      </dsp:txXfrm>
    </dsp:sp>
    <dsp:sp modelId="{43D92C47-2923-4219-A791-934BEA534DDC}">
      <dsp:nvSpPr>
        <dsp:cNvPr id="0" name=""/>
        <dsp:cNvSpPr/>
      </dsp:nvSpPr>
      <dsp:spPr>
        <a:xfrm>
          <a:off x="1250135" y="2136848"/>
          <a:ext cx="2525479" cy="928101"/>
        </a:xfrm>
        <a:prstGeom prst="chevron">
          <a:avLst/>
        </a:prstGeom>
        <a:solidFill>
          <a:schemeClr val="accent3">
            <a:lumMod val="75000"/>
          </a:schemeClr>
        </a:solidFill>
        <a:ln w="9525" cap="flat" cmpd="sng" algn="ctr">
          <a:solidFill>
            <a:schemeClr val="accent2"/>
          </a:solidFill>
          <a:prstDash val="solid"/>
        </a:ln>
        <a:effectLst>
          <a:outerShdw blurRad="63500" dist="50800" dir="5400000" sx="98000" sy="98000" rotWithShape="0">
            <a:srgbClr val="000000">
              <a:alpha val="20000"/>
            </a:srgbClr>
          </a:outerShdw>
        </a:effectLst>
        <a:scene3d>
          <a:camera prst="orthographicFront"/>
          <a:lightRig rig="threePt" dir="t"/>
        </a:scene3d>
        <a:sp3d>
          <a:bevelT w="139700" h="139700" prst="divot"/>
        </a:sp3d>
      </dsp:spPr>
      <dsp:style>
        <a:lnRef idx="1">
          <a:schemeClr val="accent2"/>
        </a:lnRef>
        <a:fillRef idx="2">
          <a:schemeClr val="accent2"/>
        </a:fillRef>
        <a:effectRef idx="1">
          <a:schemeClr val="accent2"/>
        </a:effectRef>
        <a:fontRef idx="minor">
          <a:schemeClr val="dk1"/>
        </a:fontRef>
      </dsp:style>
      <dsp:txBody>
        <a:bodyPr spcFirstLastPara="0" vert="horz" wrap="square" lIns="17780" tIns="8890" rIns="0" bIns="8890" numCol="1" spcCol="1270" anchor="ctr" anchorCtr="0">
          <a:noAutofit/>
        </a:bodyPr>
        <a:lstStyle/>
        <a:p>
          <a:pPr lvl="0" algn="ctr" defTabSz="622300" rtl="0">
            <a:lnSpc>
              <a:spcPct val="90000"/>
            </a:lnSpc>
            <a:spcBef>
              <a:spcPct val="0"/>
            </a:spcBef>
            <a:spcAft>
              <a:spcPct val="35000"/>
            </a:spcAft>
          </a:pPr>
          <a:r>
            <a:rPr lang="ru-RU" sz="1400" b="1" u="sng" kern="1200" dirty="0" smtClean="0">
              <a:solidFill>
                <a:schemeClr val="tx2">
                  <a:lumMod val="75000"/>
                </a:schemeClr>
              </a:solidFill>
              <a:latin typeface="Times New Roman" panose="02020603050405020304" pitchFamily="18" charset="0"/>
              <a:cs typeface="Times New Roman" panose="02020603050405020304" pitchFamily="18" charset="0"/>
            </a:rPr>
            <a:t>Расходы бюджета </a:t>
          </a:r>
          <a:r>
            <a:rPr lang="ru-RU" sz="1400" b="1" kern="1200" dirty="0" smtClean="0">
              <a:solidFill>
                <a:schemeClr val="tx2">
                  <a:lumMod val="75000"/>
                </a:schemeClr>
              </a:solidFill>
              <a:latin typeface="Times New Roman" panose="02020603050405020304" pitchFamily="18" charset="0"/>
              <a:cs typeface="Times New Roman" panose="02020603050405020304" pitchFamily="18" charset="0"/>
            </a:rPr>
            <a:t>– выплачиваемые из бюджета  денежные средства</a:t>
          </a:r>
          <a:endParaRPr lang="ru-RU" sz="1400" b="1" kern="1200" dirty="0">
            <a:solidFill>
              <a:schemeClr val="tx2">
                <a:lumMod val="75000"/>
              </a:schemeClr>
            </a:solidFill>
            <a:latin typeface="Times New Roman" panose="02020603050405020304" pitchFamily="18" charset="0"/>
            <a:cs typeface="Times New Roman" panose="02020603050405020304" pitchFamily="18" charset="0"/>
          </a:endParaRPr>
        </a:p>
      </dsp:txBody>
      <dsp:txXfrm>
        <a:off x="1714186" y="2136848"/>
        <a:ext cx="1597378" cy="928101"/>
      </dsp:txXfrm>
    </dsp:sp>
    <dsp:sp modelId="{DB79ADB2-34CA-438F-9F52-F03494AFC125}">
      <dsp:nvSpPr>
        <dsp:cNvPr id="0" name=""/>
        <dsp:cNvSpPr/>
      </dsp:nvSpPr>
      <dsp:spPr>
        <a:xfrm>
          <a:off x="1224728" y="3174465"/>
          <a:ext cx="2576293" cy="928101"/>
        </a:xfrm>
        <a:prstGeom prst="chevron">
          <a:avLst/>
        </a:prstGeom>
        <a:solidFill>
          <a:schemeClr val="accent3">
            <a:lumMod val="75000"/>
          </a:schemeClr>
        </a:solidFill>
        <a:ln w="9525" cap="flat" cmpd="sng" algn="ctr">
          <a:solidFill>
            <a:schemeClr val="accent2"/>
          </a:solidFill>
          <a:prstDash val="solid"/>
        </a:ln>
        <a:effectLst>
          <a:outerShdw blurRad="63500" dist="50800" dir="5400000" sx="98000" sy="98000" rotWithShape="0">
            <a:srgbClr val="000000">
              <a:alpha val="20000"/>
            </a:srgbClr>
          </a:outerShdw>
        </a:effectLst>
        <a:scene3d>
          <a:camera prst="orthographicFront"/>
          <a:lightRig rig="threePt" dir="t"/>
        </a:scene3d>
        <a:sp3d>
          <a:bevelT w="139700" h="139700" prst="divot"/>
        </a:sp3d>
      </dsp:spPr>
      <dsp:style>
        <a:lnRef idx="1">
          <a:schemeClr val="accent2"/>
        </a:lnRef>
        <a:fillRef idx="2">
          <a:schemeClr val="accent2"/>
        </a:fillRef>
        <a:effectRef idx="1">
          <a:schemeClr val="accent2"/>
        </a:effectRef>
        <a:fontRef idx="minor">
          <a:schemeClr val="dk1"/>
        </a:fontRef>
      </dsp:style>
      <dsp:txBody>
        <a:bodyPr spcFirstLastPara="0" vert="horz" wrap="square" lIns="19050" tIns="9525" rIns="0" bIns="9525" numCol="1" spcCol="1270" anchor="ctr" anchorCtr="0">
          <a:noAutofit/>
        </a:bodyPr>
        <a:lstStyle/>
        <a:p>
          <a:pPr lvl="0" algn="ctr" defTabSz="666750" rtl="0">
            <a:lnSpc>
              <a:spcPct val="90000"/>
            </a:lnSpc>
            <a:spcBef>
              <a:spcPct val="0"/>
            </a:spcBef>
            <a:spcAft>
              <a:spcPct val="35000"/>
            </a:spcAft>
          </a:pPr>
          <a:r>
            <a:rPr lang="ru-RU" sz="1500" b="1" u="sng" kern="1200" dirty="0" smtClean="0">
              <a:solidFill>
                <a:schemeClr val="tx2">
                  <a:lumMod val="75000"/>
                </a:schemeClr>
              </a:solidFill>
              <a:latin typeface="Times New Roman" panose="02020603050405020304" pitchFamily="18" charset="0"/>
              <a:cs typeface="Times New Roman" panose="02020603050405020304" pitchFamily="18" charset="0"/>
            </a:rPr>
            <a:t>Дефицит бюджета </a:t>
          </a:r>
          <a:r>
            <a:rPr lang="ru-RU" sz="1500" b="1" kern="1200" dirty="0" smtClean="0">
              <a:solidFill>
                <a:schemeClr val="tx2">
                  <a:lumMod val="75000"/>
                </a:schemeClr>
              </a:solidFill>
              <a:latin typeface="Times New Roman" pitchFamily="18" charset="0"/>
              <a:cs typeface="Times New Roman" pitchFamily="18" charset="0"/>
            </a:rPr>
            <a:t>– превышение расходов бюджета над  его доходами</a:t>
          </a:r>
          <a:endParaRPr lang="ru-RU" sz="1500" b="1" kern="1200" dirty="0">
            <a:solidFill>
              <a:schemeClr val="tx2">
                <a:lumMod val="75000"/>
              </a:schemeClr>
            </a:solidFill>
            <a:latin typeface="Times New Roman" panose="02020603050405020304" pitchFamily="18" charset="0"/>
            <a:cs typeface="Times New Roman" panose="02020603050405020304" pitchFamily="18" charset="0"/>
          </a:endParaRPr>
        </a:p>
      </dsp:txBody>
      <dsp:txXfrm>
        <a:off x="1688779" y="3174465"/>
        <a:ext cx="1648192" cy="928101"/>
      </dsp:txXfrm>
    </dsp:sp>
    <dsp:sp modelId="{F349A048-6B03-4EE2-9CCD-7AF5205EF273}">
      <dsp:nvSpPr>
        <dsp:cNvPr id="0" name=""/>
        <dsp:cNvSpPr/>
      </dsp:nvSpPr>
      <dsp:spPr>
        <a:xfrm>
          <a:off x="1224728" y="4232501"/>
          <a:ext cx="2864329" cy="928101"/>
        </a:xfrm>
        <a:prstGeom prst="chevron">
          <a:avLst/>
        </a:prstGeom>
        <a:solidFill>
          <a:schemeClr val="accent3">
            <a:lumMod val="75000"/>
          </a:schemeClr>
        </a:solidFill>
        <a:ln w="9525" cap="flat" cmpd="sng" algn="ctr">
          <a:solidFill>
            <a:schemeClr val="accent2"/>
          </a:solidFill>
          <a:prstDash val="solid"/>
        </a:ln>
        <a:effectLst>
          <a:outerShdw blurRad="63500" dist="50800" dir="5400000" sx="98000" sy="98000" rotWithShape="0">
            <a:srgbClr val="000000">
              <a:alpha val="20000"/>
            </a:srgbClr>
          </a:outerShdw>
        </a:effectLst>
        <a:scene3d>
          <a:camera prst="orthographicFront"/>
          <a:lightRig rig="threePt" dir="t"/>
        </a:scene3d>
        <a:sp3d>
          <a:bevelT w="139700" h="139700" prst="divot"/>
        </a:sp3d>
      </dsp:spPr>
      <dsp:style>
        <a:lnRef idx="1">
          <a:schemeClr val="accent2"/>
        </a:lnRef>
        <a:fillRef idx="2">
          <a:schemeClr val="accent2"/>
        </a:fillRef>
        <a:effectRef idx="1">
          <a:schemeClr val="accent2"/>
        </a:effectRef>
        <a:fontRef idx="minor">
          <a:schemeClr val="dk1"/>
        </a:fontRef>
      </dsp:style>
      <dsp:txBody>
        <a:bodyPr spcFirstLastPara="0" vert="horz" wrap="square" lIns="17780" tIns="8890" rIns="0" bIns="8890" numCol="1" spcCol="1270" anchor="ctr" anchorCtr="0">
          <a:noAutofit/>
        </a:bodyPr>
        <a:lstStyle/>
        <a:p>
          <a:pPr lvl="0" algn="ctr" defTabSz="622300" rtl="0">
            <a:lnSpc>
              <a:spcPct val="90000"/>
            </a:lnSpc>
            <a:spcBef>
              <a:spcPct val="0"/>
            </a:spcBef>
            <a:spcAft>
              <a:spcPct val="35000"/>
            </a:spcAft>
          </a:pPr>
          <a:r>
            <a:rPr lang="ru-RU" sz="1400" b="1" u="sng" kern="1200" dirty="0" smtClean="0">
              <a:solidFill>
                <a:schemeClr val="tx2">
                  <a:lumMod val="75000"/>
                </a:schemeClr>
              </a:solidFill>
              <a:latin typeface="Times New Roman" panose="02020603050405020304" pitchFamily="18" charset="0"/>
              <a:cs typeface="Times New Roman" panose="02020603050405020304" pitchFamily="18" charset="0"/>
            </a:rPr>
            <a:t>Профицит бюджета  </a:t>
          </a:r>
          <a:r>
            <a:rPr lang="ru-RU" sz="1400" b="1" kern="1200" dirty="0" smtClean="0">
              <a:solidFill>
                <a:schemeClr val="tx2">
                  <a:lumMod val="75000"/>
                </a:schemeClr>
              </a:solidFill>
              <a:latin typeface="Times New Roman" pitchFamily="18" charset="0"/>
              <a:cs typeface="Times New Roman" pitchFamily="18" charset="0"/>
            </a:rPr>
            <a:t>- превышение доходов  бюджета над его расходами</a:t>
          </a:r>
          <a:endParaRPr lang="ru-RU" sz="1400" kern="1200" dirty="0">
            <a:solidFill>
              <a:schemeClr val="tx2">
                <a:lumMod val="75000"/>
              </a:schemeClr>
            </a:solidFill>
            <a:latin typeface="Times New Roman" panose="02020603050405020304" pitchFamily="18" charset="0"/>
            <a:cs typeface="Times New Roman" panose="02020603050405020304" pitchFamily="18" charset="0"/>
          </a:endParaRPr>
        </a:p>
      </dsp:txBody>
      <dsp:txXfrm>
        <a:off x="1688779" y="4232501"/>
        <a:ext cx="1936228" cy="92810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F69784-781A-4CBB-A0E9-E60F3DEF44EB}">
      <dsp:nvSpPr>
        <dsp:cNvPr id="0" name=""/>
        <dsp:cNvSpPr/>
      </dsp:nvSpPr>
      <dsp:spPr>
        <a:xfrm rot="359751">
          <a:off x="85496" y="1060553"/>
          <a:ext cx="9153534" cy="2343388"/>
        </a:xfrm>
        <a:prstGeom prst="mathMinus">
          <a:avLst/>
        </a:prstGeom>
        <a:solidFill>
          <a:schemeClr val="accent5">
            <a:tint val="60000"/>
            <a:hueOff val="0"/>
            <a:satOff val="0"/>
            <a:lumOff val="0"/>
            <a:alphaOff val="0"/>
          </a:schemeClr>
        </a:solidFill>
        <a:ln>
          <a:noFill/>
        </a:ln>
        <a:effectLst>
          <a:outerShdw blurRad="40005" dist="22984" dir="5400000" rotWithShape="0">
            <a:srgbClr val="000000">
              <a:alpha val="45000"/>
            </a:srgbClr>
          </a:outerShdw>
        </a:effectLst>
        <a:scene3d>
          <a:camera prst="orthographicFront"/>
          <a:lightRig rig="threePt" dir="t">
            <a:rot lat="0" lon="0" rev="7500000"/>
          </a:lightRig>
        </a:scene3d>
        <a:sp3d z="152400" extrusionH="63500" prstMaterial="matte">
          <a:bevelT w="50800" h="190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96901AFF-8552-4F9B-B0C9-753A81E9CAD3}">
      <dsp:nvSpPr>
        <dsp:cNvPr id="0" name=""/>
        <dsp:cNvSpPr/>
      </dsp:nvSpPr>
      <dsp:spPr>
        <a:xfrm>
          <a:off x="1320674" y="273628"/>
          <a:ext cx="2531245" cy="1238540"/>
        </a:xfrm>
        <a:prstGeom prst="downArrow">
          <a:avLst/>
        </a:prstGeom>
        <a:solidFill>
          <a:schemeClr val="accent3">
            <a:lumMod val="75000"/>
          </a:schemeClr>
        </a:solidFill>
        <a:ln w="9525" cap="flat" cmpd="sng" algn="ctr">
          <a:solidFill>
            <a:schemeClr val="accent2"/>
          </a:solidFill>
          <a:prstDash val="solid"/>
        </a:ln>
        <a:effectLst>
          <a:outerShdw blurRad="63500" dist="50800" dir="5400000" sx="98000" sy="98000" rotWithShape="0">
            <a:srgbClr val="000000">
              <a:alpha val="20000"/>
            </a:srgbClr>
          </a:outerShdw>
        </a:effectLst>
        <a:scene3d>
          <a:camera prst="orthographicFront"/>
          <a:lightRig rig="threePt" dir="t">
            <a:rot lat="0" lon="0" rev="7500000"/>
          </a:lightRig>
        </a:scene3d>
        <a:sp3d>
          <a:bevelT w="139700" h="139700" prst="divot"/>
        </a:sp3d>
      </dsp:spPr>
      <dsp:style>
        <a:lnRef idx="1">
          <a:schemeClr val="accent2"/>
        </a:lnRef>
        <a:fillRef idx="2">
          <a:schemeClr val="accent2"/>
        </a:fillRef>
        <a:effectRef idx="1">
          <a:schemeClr val="accent2"/>
        </a:effectRef>
        <a:fontRef idx="minor">
          <a:schemeClr val="dk1"/>
        </a:fontRef>
      </dsp:style>
    </dsp:sp>
    <dsp:sp modelId="{7E117E76-7464-4252-8559-203CADA26109}">
      <dsp:nvSpPr>
        <dsp:cNvPr id="0" name=""/>
        <dsp:cNvSpPr/>
      </dsp:nvSpPr>
      <dsp:spPr>
        <a:xfrm>
          <a:off x="1296810" y="1587060"/>
          <a:ext cx="3341552" cy="28774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6032" tIns="256032" rIns="256032" bIns="256032" numCol="1" spcCol="1270" anchor="ctr" anchorCtr="0">
          <a:noAutofit/>
        </a:bodyPr>
        <a:lstStyle/>
        <a:p>
          <a:pPr lvl="0" algn="ctr" defTabSz="1600200">
            <a:lnSpc>
              <a:spcPct val="100000"/>
            </a:lnSpc>
            <a:spcBef>
              <a:spcPct val="0"/>
            </a:spcBef>
            <a:spcAft>
              <a:spcPct val="35000"/>
            </a:spcAft>
          </a:pPr>
          <a:r>
            <a:rPr lang="ru-RU" sz="3600" b="1" kern="1200" dirty="0" smtClean="0">
              <a:solidFill>
                <a:schemeClr val="tx2">
                  <a:lumMod val="75000"/>
                </a:schemeClr>
              </a:solidFill>
              <a:latin typeface="Times New Roman" pitchFamily="18" charset="0"/>
              <a:cs typeface="Times New Roman" pitchFamily="18" charset="0"/>
            </a:rPr>
            <a:t>ДОХОДЫ</a:t>
          </a:r>
          <a:endParaRPr lang="ru-RU" sz="3600" b="1" kern="1200" dirty="0">
            <a:solidFill>
              <a:schemeClr val="tx2">
                <a:lumMod val="75000"/>
              </a:schemeClr>
            </a:solidFill>
            <a:latin typeface="Times New Roman" pitchFamily="18" charset="0"/>
            <a:cs typeface="Times New Roman" pitchFamily="18" charset="0"/>
          </a:endParaRPr>
        </a:p>
        <a:p>
          <a:pPr lvl="0" algn="ctr" defTabSz="1600200">
            <a:lnSpc>
              <a:spcPct val="90000"/>
            </a:lnSpc>
            <a:spcBef>
              <a:spcPct val="0"/>
            </a:spcBef>
            <a:spcAft>
              <a:spcPct val="35000"/>
            </a:spcAft>
          </a:pPr>
          <a:r>
            <a:rPr lang="ru-RU" sz="3600" b="1" kern="1200" dirty="0" smtClean="0">
              <a:solidFill>
                <a:schemeClr val="tx2">
                  <a:lumMod val="75000"/>
                </a:schemeClr>
              </a:solidFill>
              <a:latin typeface="Times New Roman" pitchFamily="18" charset="0"/>
              <a:cs typeface="Times New Roman" pitchFamily="18" charset="0"/>
            </a:rPr>
            <a:t>3 905 973,5</a:t>
          </a:r>
          <a:endParaRPr lang="ru-RU" sz="3600" b="1" kern="1200" dirty="0">
            <a:solidFill>
              <a:schemeClr val="tx2">
                <a:lumMod val="75000"/>
              </a:schemeClr>
            </a:solidFill>
            <a:latin typeface="Times New Roman" pitchFamily="18" charset="0"/>
            <a:cs typeface="Times New Roman" pitchFamily="18" charset="0"/>
          </a:endParaRPr>
        </a:p>
      </dsp:txBody>
      <dsp:txXfrm>
        <a:off x="1296810" y="1587060"/>
        <a:ext cx="3341552" cy="2877435"/>
      </dsp:txXfrm>
    </dsp:sp>
    <dsp:sp modelId="{75DC0107-61C7-4D27-8B36-520863606167}">
      <dsp:nvSpPr>
        <dsp:cNvPr id="0" name=""/>
        <dsp:cNvSpPr/>
      </dsp:nvSpPr>
      <dsp:spPr>
        <a:xfrm>
          <a:off x="5436101" y="2880323"/>
          <a:ext cx="2509314" cy="1353760"/>
        </a:xfrm>
        <a:prstGeom prst="upArrow">
          <a:avLst/>
        </a:prstGeom>
        <a:solidFill>
          <a:schemeClr val="accent3">
            <a:lumMod val="75000"/>
          </a:schemeClr>
        </a:solidFill>
        <a:ln w="9525" cap="flat" cmpd="sng" algn="ctr">
          <a:solidFill>
            <a:schemeClr val="accent2"/>
          </a:solidFill>
          <a:prstDash val="solid"/>
        </a:ln>
        <a:effectLst>
          <a:outerShdw blurRad="63500" dist="50800" dir="5400000" sx="98000" sy="98000" rotWithShape="0">
            <a:srgbClr val="000000">
              <a:alpha val="20000"/>
            </a:srgbClr>
          </a:outerShdw>
        </a:effectLst>
        <a:scene3d>
          <a:camera prst="orthographicFront"/>
          <a:lightRig rig="threePt" dir="t">
            <a:rot lat="0" lon="0" rev="7500000"/>
          </a:lightRig>
        </a:scene3d>
        <a:sp3d>
          <a:bevelT w="139700" h="139700" prst="divot"/>
        </a:sp3d>
      </dsp:spPr>
      <dsp:style>
        <a:lnRef idx="1">
          <a:schemeClr val="accent2"/>
        </a:lnRef>
        <a:fillRef idx="2">
          <a:schemeClr val="accent2"/>
        </a:fillRef>
        <a:effectRef idx="1">
          <a:schemeClr val="accent2"/>
        </a:effectRef>
        <a:fontRef idx="minor">
          <a:schemeClr val="dk1"/>
        </a:fontRef>
      </dsp:style>
    </dsp:sp>
    <dsp:sp modelId="{79EABB3A-8D21-419C-8294-55CF48AE6DC5}">
      <dsp:nvSpPr>
        <dsp:cNvPr id="0" name=""/>
        <dsp:cNvSpPr/>
      </dsp:nvSpPr>
      <dsp:spPr>
        <a:xfrm>
          <a:off x="5203176" y="4"/>
          <a:ext cx="2983848" cy="18750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6032" tIns="256032" rIns="256032" bIns="256032" numCol="1" spcCol="1270" anchor="ctr" anchorCtr="0">
          <a:noAutofit/>
        </a:bodyPr>
        <a:lstStyle/>
        <a:p>
          <a:pPr lvl="0" algn="ctr" defTabSz="1600200">
            <a:lnSpc>
              <a:spcPct val="100000"/>
            </a:lnSpc>
            <a:spcBef>
              <a:spcPct val="0"/>
            </a:spcBef>
            <a:spcAft>
              <a:spcPct val="35000"/>
            </a:spcAft>
          </a:pPr>
          <a:r>
            <a:rPr lang="ru-RU" sz="3600" b="1" kern="1200" dirty="0" smtClean="0">
              <a:solidFill>
                <a:schemeClr val="tx2">
                  <a:lumMod val="75000"/>
                </a:schemeClr>
              </a:solidFill>
              <a:latin typeface="Times New Roman" pitchFamily="18" charset="0"/>
              <a:cs typeface="Times New Roman" pitchFamily="18" charset="0"/>
            </a:rPr>
            <a:t>РАСХОДЫ</a:t>
          </a:r>
          <a:endParaRPr lang="ru-RU" sz="3600" b="1" kern="1200" dirty="0">
            <a:solidFill>
              <a:schemeClr val="tx2">
                <a:lumMod val="75000"/>
              </a:schemeClr>
            </a:solidFill>
            <a:latin typeface="Times New Roman" pitchFamily="18" charset="0"/>
            <a:cs typeface="Times New Roman" pitchFamily="18" charset="0"/>
          </a:endParaRPr>
        </a:p>
        <a:p>
          <a:pPr lvl="0" algn="ctr" defTabSz="1600200">
            <a:lnSpc>
              <a:spcPct val="90000"/>
            </a:lnSpc>
            <a:spcBef>
              <a:spcPct val="0"/>
            </a:spcBef>
            <a:spcAft>
              <a:spcPct val="35000"/>
            </a:spcAft>
          </a:pPr>
          <a:r>
            <a:rPr lang="en-US" sz="3600" b="1" kern="1200" dirty="0" smtClean="0">
              <a:solidFill>
                <a:schemeClr val="tx2">
                  <a:lumMod val="75000"/>
                </a:schemeClr>
              </a:solidFill>
              <a:latin typeface="Times New Roman" pitchFamily="18" charset="0"/>
              <a:cs typeface="Times New Roman" pitchFamily="18" charset="0"/>
            </a:rPr>
            <a:t>3 </a:t>
          </a:r>
          <a:r>
            <a:rPr lang="ru-RU" sz="3600" b="1" kern="1200" dirty="0" smtClean="0">
              <a:solidFill>
                <a:schemeClr val="tx2">
                  <a:lumMod val="75000"/>
                </a:schemeClr>
              </a:solidFill>
              <a:latin typeface="Times New Roman" pitchFamily="18" charset="0"/>
              <a:cs typeface="Times New Roman" pitchFamily="18" charset="0"/>
            </a:rPr>
            <a:t>903 926,4</a:t>
          </a:r>
          <a:endParaRPr lang="ru-RU" sz="3600" b="1" kern="1200" dirty="0">
            <a:solidFill>
              <a:schemeClr val="tx2">
                <a:lumMod val="75000"/>
              </a:schemeClr>
            </a:solidFill>
            <a:latin typeface="Times New Roman" pitchFamily="18" charset="0"/>
            <a:cs typeface="Times New Roman" pitchFamily="18" charset="0"/>
          </a:endParaRPr>
        </a:p>
      </dsp:txBody>
      <dsp:txXfrm>
        <a:off x="5203176" y="4"/>
        <a:ext cx="2983848" cy="1875088"/>
      </dsp:txXfrm>
    </dsp:sp>
  </dsp:spTree>
</dsp:drawing>
</file>

<file path=ppt/diagrams/layout1.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1">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drawing1.xml.rels><?xml version="1.0" encoding="UTF-8" standalone="yes"?>
<Relationships xmlns="http://schemas.openxmlformats.org/package/2006/relationships"><Relationship Id="rId1" Type="http://schemas.openxmlformats.org/officeDocument/2006/relationships/image" Target="../media/image3.png"/></Relationships>
</file>

<file path=ppt/drawings/drawing1.xml><?xml version="1.0" encoding="utf-8"?>
<c:userShapes xmlns:c="http://schemas.openxmlformats.org/drawingml/2006/chart">
  <cdr:relSizeAnchor xmlns:cdr="http://schemas.openxmlformats.org/drawingml/2006/chartDrawing">
    <cdr:from>
      <cdr:x>0</cdr:x>
      <cdr:y>0</cdr:y>
    </cdr:from>
    <cdr:to>
      <cdr:x>1</cdr:x>
      <cdr:y>2.04226E-7</cdr:y>
    </cdr:to>
    <cdr:pic>
      <cdr:nvPicPr>
        <cdr:cNvPr id="2" name="chart"/>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flipV="1">
          <a:off x="0" y="0"/>
          <a:ext cx="8208912" cy="1"/>
        </a:xfrm>
        <a:prstGeom xmlns:a="http://schemas.openxmlformats.org/drawingml/2006/main" prst="rect">
          <a:avLst/>
        </a:prstGeom>
      </cdr:spPr>
    </cdr:pic>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1" y="0"/>
            <a:ext cx="2945659" cy="496332"/>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50444" y="0"/>
            <a:ext cx="2945659" cy="496332"/>
          </a:xfrm>
          <a:prstGeom prst="rect">
            <a:avLst/>
          </a:prstGeom>
        </p:spPr>
        <p:txBody>
          <a:bodyPr vert="horz" lIns="91440" tIns="45720" rIns="91440" bIns="45720" rtlCol="0"/>
          <a:lstStyle>
            <a:lvl1pPr algn="r">
              <a:defRPr sz="1200"/>
            </a:lvl1pPr>
          </a:lstStyle>
          <a:p>
            <a:fld id="{A908FA42-7BDB-4002-8C9D-520D6B7237A2}" type="datetimeFigureOut">
              <a:rPr lang="ru-RU" smtClean="0"/>
              <a:pPr/>
              <a:t>12.07.2024</a:t>
            </a:fld>
            <a:endParaRPr lang="ru-RU"/>
          </a:p>
        </p:txBody>
      </p:sp>
      <p:sp>
        <p:nvSpPr>
          <p:cNvPr id="4" name="Образ слайда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9768" y="4715154"/>
            <a:ext cx="5438140" cy="4466987"/>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1" y="9428584"/>
            <a:ext cx="2945659" cy="496332"/>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50444" y="9428584"/>
            <a:ext cx="2945659" cy="496332"/>
          </a:xfrm>
          <a:prstGeom prst="rect">
            <a:avLst/>
          </a:prstGeom>
        </p:spPr>
        <p:txBody>
          <a:bodyPr vert="horz" lIns="91440" tIns="45720" rIns="91440" bIns="45720" rtlCol="0" anchor="b"/>
          <a:lstStyle>
            <a:lvl1pPr algn="r">
              <a:defRPr sz="1200"/>
            </a:lvl1pPr>
          </a:lstStyle>
          <a:p>
            <a:fld id="{604DD3D5-91CE-40C8-AF9C-B5E2F48F31B5}" type="slidenum">
              <a:rPr lang="ru-RU" smtClean="0"/>
              <a:pPr/>
              <a:t>‹#›</a:t>
            </a:fld>
            <a:endParaRPr lang="ru-RU"/>
          </a:p>
        </p:txBody>
      </p:sp>
    </p:spTree>
    <p:extLst>
      <p:ext uri="{BB962C8B-B14F-4D97-AF65-F5344CB8AC3E}">
        <p14:creationId xmlns:p14="http://schemas.microsoft.com/office/powerpoint/2010/main" val="16018426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604DD3D5-91CE-40C8-AF9C-B5E2F48F31B5}" type="slidenum">
              <a:rPr lang="ru-RU" smtClean="0"/>
              <a:pPr/>
              <a:t>24</a:t>
            </a:fld>
            <a:endParaRPr lang="ru-RU"/>
          </a:p>
        </p:txBody>
      </p:sp>
    </p:spTree>
    <p:extLst>
      <p:ext uri="{BB962C8B-B14F-4D97-AF65-F5344CB8AC3E}">
        <p14:creationId xmlns:p14="http://schemas.microsoft.com/office/powerpoint/2010/main" val="11491912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604DD3D5-91CE-40C8-AF9C-B5E2F48F31B5}" type="slidenum">
              <a:rPr lang="ru-RU" smtClean="0"/>
              <a:pPr/>
              <a:t>31</a:t>
            </a:fld>
            <a:endParaRPr lang="ru-RU"/>
          </a:p>
        </p:txBody>
      </p:sp>
    </p:spTree>
    <p:extLst>
      <p:ext uri="{BB962C8B-B14F-4D97-AF65-F5344CB8AC3E}">
        <p14:creationId xmlns:p14="http://schemas.microsoft.com/office/powerpoint/2010/main" val="16568862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604DD3D5-91CE-40C8-AF9C-B5E2F48F31B5}" type="slidenum">
              <a:rPr lang="ru-RU" smtClean="0"/>
              <a:pPr/>
              <a:t>32</a:t>
            </a:fld>
            <a:endParaRPr lang="ru-RU"/>
          </a:p>
        </p:txBody>
      </p:sp>
    </p:spTree>
    <p:extLst>
      <p:ext uri="{BB962C8B-B14F-4D97-AF65-F5344CB8AC3E}">
        <p14:creationId xmlns:p14="http://schemas.microsoft.com/office/powerpoint/2010/main" val="16568862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83A2AA3B-9506-4498-B131-29B63443F7C4}" type="datetimeFigureOut">
              <a:rPr lang="ru-RU" smtClean="0"/>
              <a:pPr/>
              <a:t>12.07.2024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985102B-23FD-4835-BC5B-10178B798EDC}" type="slidenum">
              <a:rPr lang="ru-RU" smtClean="0"/>
              <a:pPr/>
              <a:t>‹#›</a:t>
            </a:fld>
            <a:endParaRPr lang="ru-RU"/>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83A2AA3B-9506-4498-B131-29B63443F7C4}" type="datetimeFigureOut">
              <a:rPr lang="ru-RU" smtClean="0"/>
              <a:pPr/>
              <a:t>12.07.2024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985102B-23FD-4835-BC5B-10178B798EDC}"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3A2AA3B-9506-4498-B131-29B63443F7C4}" type="datetimeFigureOut">
              <a:rPr lang="ru-RU" smtClean="0"/>
              <a:pPr/>
              <a:t>12.07.2024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985102B-23FD-4835-BC5B-10178B798EDC}"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3A2AA3B-9506-4498-B131-29B63443F7C4}" type="datetimeFigureOut">
              <a:rPr lang="ru-RU" smtClean="0"/>
              <a:pPr/>
              <a:t>12.07.2024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985102B-23FD-4835-BC5B-10178B798EDC}" type="slidenum">
              <a:rPr lang="ru-RU" smtClean="0"/>
              <a:pPr/>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3A2AA3B-9506-4498-B131-29B63443F7C4}" type="datetimeFigureOut">
              <a:rPr lang="ru-RU" smtClean="0"/>
              <a:pPr/>
              <a:t>12.07.2024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985102B-23FD-4835-BC5B-10178B798EDC}"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83A2AA3B-9506-4498-B131-29B63443F7C4}" type="datetimeFigureOut">
              <a:rPr lang="ru-RU" smtClean="0"/>
              <a:pPr/>
              <a:t>12.07.2024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985102B-23FD-4835-BC5B-10178B798EDC}" type="slidenum">
              <a:rPr lang="ru-RU" smtClean="0"/>
              <a:pPr/>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83A2AA3B-9506-4498-B131-29B63443F7C4}" type="datetimeFigureOut">
              <a:rPr lang="ru-RU" smtClean="0"/>
              <a:pPr/>
              <a:t>12.07.2024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4985102B-23FD-4835-BC5B-10178B798EDC}" type="slidenum">
              <a:rPr lang="ru-RU" smtClean="0"/>
              <a:pPr/>
              <a:t>‹#›</a:t>
            </a:fld>
            <a:endParaRPr lang="ru-RU"/>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83A2AA3B-9506-4498-B131-29B63443F7C4}" type="datetimeFigureOut">
              <a:rPr lang="ru-RU" smtClean="0"/>
              <a:pPr/>
              <a:t>12.07.2024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4985102B-23FD-4835-BC5B-10178B798EDC}"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A2AA3B-9506-4498-B131-29B63443F7C4}" type="datetimeFigureOut">
              <a:rPr lang="ru-RU" smtClean="0"/>
              <a:pPr/>
              <a:t>12.07.2024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4985102B-23FD-4835-BC5B-10178B798EDC}"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83A2AA3B-9506-4498-B131-29B63443F7C4}" type="datetimeFigureOut">
              <a:rPr lang="ru-RU" smtClean="0"/>
              <a:pPr/>
              <a:t>12.07.2024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985102B-23FD-4835-BC5B-10178B798EDC}"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83A2AA3B-9506-4498-B131-29B63443F7C4}" type="datetimeFigureOut">
              <a:rPr lang="ru-RU" smtClean="0"/>
              <a:pPr/>
              <a:t>12.07.2024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985102B-23FD-4835-BC5B-10178B798EDC}" type="slidenum">
              <a:rPr lang="ru-RU" smtClean="0"/>
              <a:pPr/>
              <a:t>‹#›</a:t>
            </a:fld>
            <a:endParaRPr lang="ru-RU"/>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83A2AA3B-9506-4498-B131-29B63443F7C4}" type="datetimeFigureOut">
              <a:rPr lang="ru-RU" smtClean="0"/>
              <a:pPr/>
              <a:t>12.07.2024</a:t>
            </a:fld>
            <a:endParaRPr lang="ru-RU"/>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4985102B-23FD-4835-BC5B-10178B798EDC}"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4249" r:id="rId1"/>
    <p:sldLayoutId id="2147484250" r:id="rId2"/>
    <p:sldLayoutId id="2147484251" r:id="rId3"/>
    <p:sldLayoutId id="2147484252" r:id="rId4"/>
    <p:sldLayoutId id="2147484253" r:id="rId5"/>
    <p:sldLayoutId id="2147484254" r:id="rId6"/>
    <p:sldLayoutId id="2147484255" r:id="rId7"/>
    <p:sldLayoutId id="2147484256" r:id="rId8"/>
    <p:sldLayoutId id="2147484257" r:id="rId9"/>
    <p:sldLayoutId id="2147484258" r:id="rId10"/>
    <p:sldLayoutId id="2147484259"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32.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hyperlink" Target="mailto:Fu_krymsk@mail.ru"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259632" y="3539864"/>
            <a:ext cx="7209588" cy="1101248"/>
          </a:xfrm>
        </p:spPr>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endParaRPr lang="ru-RU" sz="2400" b="1" i="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endParaRPr>
          </a:p>
          <a:p>
            <a:pPr algn="ctr"/>
            <a:endParaRPr lang="ru-RU" sz="2400" b="1" i="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endParaRPr>
          </a:p>
          <a:p>
            <a:pPr algn="ctr"/>
            <a:r>
              <a:rPr lang="ru-RU" sz="2400" b="1" i="1" spc="50" dirty="0" smtClean="0">
                <a:ln w="11430"/>
                <a:solidFill>
                  <a:srgbClr val="003366"/>
                </a:solidFill>
                <a:effectLst>
                  <a:outerShdw blurRad="76200" dist="50800" dir="5400000" algn="tl" rotWithShape="0">
                    <a:srgbClr val="000000">
                      <a:alpha val="65000"/>
                    </a:srgbClr>
                  </a:outerShdw>
                </a:effectLst>
                <a:latin typeface="Times New Roman" pitchFamily="18" charset="0"/>
                <a:cs typeface="Times New Roman" pitchFamily="18" charset="0"/>
              </a:rPr>
              <a:t>ОБ  ИСПОЛНЕНИИ БЮДЖЕТА </a:t>
            </a:r>
            <a:endParaRPr lang="ru-RU" sz="2400" b="1" i="1" spc="50" dirty="0">
              <a:ln w="11430"/>
              <a:solidFill>
                <a:srgbClr val="003366"/>
              </a:solidFill>
              <a:effectLst>
                <a:outerShdw blurRad="76200" dist="50800" dir="5400000" algn="tl" rotWithShape="0">
                  <a:srgbClr val="000000">
                    <a:alpha val="65000"/>
                  </a:srgbClr>
                </a:outerShdw>
              </a:effectLst>
              <a:latin typeface="Times New Roman" pitchFamily="18" charset="0"/>
              <a:cs typeface="Times New Roman" pitchFamily="18" charset="0"/>
            </a:endParaRPr>
          </a:p>
          <a:p>
            <a:pPr algn="ctr"/>
            <a:r>
              <a:rPr lang="ru-RU" sz="2400" b="1" i="1" spc="50" dirty="0">
                <a:ln w="11430"/>
                <a:solidFill>
                  <a:srgbClr val="003366"/>
                </a:solidFill>
                <a:effectLst>
                  <a:outerShdw blurRad="76200" dist="50800" dir="5400000" algn="tl" rotWithShape="0">
                    <a:srgbClr val="000000">
                      <a:alpha val="65000"/>
                    </a:srgbClr>
                  </a:outerShdw>
                </a:effectLst>
                <a:latin typeface="Times New Roman" pitchFamily="18" charset="0"/>
                <a:cs typeface="Times New Roman" pitchFamily="18" charset="0"/>
              </a:rPr>
              <a:t>МУНИЦИПАЛЬНОГО ОБРАЗОВАНИЯ КРЫМСКИЙ РАЙОН </a:t>
            </a:r>
          </a:p>
          <a:p>
            <a:pPr algn="ctr"/>
            <a:r>
              <a:rPr lang="ru-RU" sz="2400" b="1" i="1" spc="50" dirty="0" smtClean="0">
                <a:ln w="11430"/>
                <a:solidFill>
                  <a:srgbClr val="003366"/>
                </a:solidFill>
                <a:effectLst>
                  <a:outerShdw blurRad="76200" dist="50800" dir="5400000" algn="tl" rotWithShape="0">
                    <a:srgbClr val="000000">
                      <a:alpha val="65000"/>
                    </a:srgbClr>
                  </a:outerShdw>
                </a:effectLst>
                <a:latin typeface="Times New Roman" pitchFamily="18" charset="0"/>
                <a:cs typeface="Times New Roman" pitchFamily="18" charset="0"/>
              </a:rPr>
              <a:t>ЗА 202</a:t>
            </a:r>
            <a:r>
              <a:rPr lang="ru-RU" sz="2400" b="1" i="1" spc="50" dirty="0">
                <a:ln w="11430"/>
                <a:solidFill>
                  <a:srgbClr val="003366"/>
                </a:solidFill>
                <a:effectLst>
                  <a:outerShdw blurRad="76200" dist="50800" dir="5400000" algn="tl" rotWithShape="0">
                    <a:srgbClr val="000000">
                      <a:alpha val="65000"/>
                    </a:srgbClr>
                  </a:outerShdw>
                </a:effectLst>
                <a:latin typeface="Times New Roman" pitchFamily="18" charset="0"/>
                <a:cs typeface="Times New Roman" pitchFamily="18" charset="0"/>
              </a:rPr>
              <a:t>3</a:t>
            </a:r>
            <a:r>
              <a:rPr lang="ru-RU" sz="2400" b="1" i="1" spc="50" dirty="0" smtClean="0">
                <a:ln w="11430"/>
                <a:solidFill>
                  <a:srgbClr val="003366"/>
                </a:solidFill>
                <a:effectLst>
                  <a:outerShdw blurRad="76200" dist="50800" dir="5400000" algn="tl" rotWithShape="0">
                    <a:srgbClr val="000000">
                      <a:alpha val="65000"/>
                    </a:srgbClr>
                  </a:outerShdw>
                </a:effectLst>
                <a:latin typeface="Times New Roman" pitchFamily="18" charset="0"/>
                <a:cs typeface="Times New Roman" pitchFamily="18" charset="0"/>
              </a:rPr>
              <a:t> ГОД</a:t>
            </a:r>
            <a:endParaRPr lang="ru-RU" sz="2400" b="1" i="1" spc="50" dirty="0">
              <a:ln w="11430"/>
              <a:solidFill>
                <a:srgbClr val="003366"/>
              </a:solidFill>
              <a:effectLst>
                <a:outerShdw blurRad="76200" dist="50800" dir="5400000" algn="tl" rotWithShape="0">
                  <a:srgbClr val="000000">
                    <a:alpha val="65000"/>
                  </a:srgbClr>
                </a:outerShdw>
              </a:effectLst>
              <a:latin typeface="Times New Roman" pitchFamily="18" charset="0"/>
              <a:cs typeface="Times New Roman" pitchFamily="18" charset="0"/>
            </a:endParaRPr>
          </a:p>
        </p:txBody>
      </p:sp>
      <p:sp>
        <p:nvSpPr>
          <p:cNvPr id="2" name="Заголовок 1"/>
          <p:cNvSpPr>
            <a:spLocks noGrp="1"/>
          </p:cNvSpPr>
          <p:nvPr>
            <p:ph type="ctrTitle"/>
          </p:nvPr>
        </p:nvSpPr>
        <p:spPr>
          <a:xfrm>
            <a:off x="683568" y="533400"/>
            <a:ext cx="7788700" cy="2868168"/>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182880" indent="0" algn="ctr">
              <a:buNone/>
            </a:pPr>
            <a:r>
              <a:rPr lang="ru-RU" spc="50" dirty="0" smtClean="0">
                <a:ln w="11430"/>
                <a:solidFill>
                  <a:schemeClr val="accent1">
                    <a:lumMod val="75000"/>
                  </a:schemeClr>
                </a:solidFill>
                <a:effectLst>
                  <a:outerShdw blurRad="76200" dist="50800" dir="5400000" algn="tl" rotWithShape="0">
                    <a:srgbClr val="000000">
                      <a:alpha val="65000"/>
                    </a:srgbClr>
                  </a:outerShdw>
                </a:effectLst>
                <a:latin typeface="Times New Roman" pitchFamily="18" charset="0"/>
                <a:cs typeface="Times New Roman" pitchFamily="18" charset="0"/>
              </a:rPr>
              <a:t>БЮДЖЕТ </a:t>
            </a:r>
            <a:r>
              <a:rPr lang="ru-RU" spc="50" dirty="0">
                <a:ln w="11430"/>
                <a:solidFill>
                  <a:schemeClr val="accent1">
                    <a:lumMod val="75000"/>
                  </a:schemeClr>
                </a:solidFill>
                <a:effectLst>
                  <a:outerShdw blurRad="76200" dist="50800" dir="5400000" algn="tl" rotWithShape="0">
                    <a:srgbClr val="000000">
                      <a:alpha val="65000"/>
                    </a:srgbClr>
                  </a:outerShdw>
                </a:effectLst>
                <a:latin typeface="Times New Roman" pitchFamily="18" charset="0"/>
                <a:cs typeface="Times New Roman" pitchFamily="18" charset="0"/>
              </a:rPr>
              <a:t>ДЛЯ ГРАЖДАН</a:t>
            </a:r>
            <a:br>
              <a:rPr lang="ru-RU" spc="50" dirty="0">
                <a:ln w="11430"/>
                <a:solidFill>
                  <a:schemeClr val="accent1">
                    <a:lumMod val="75000"/>
                  </a:schemeClr>
                </a:solidFill>
                <a:effectLst>
                  <a:outerShdw blurRad="76200" dist="50800" dir="5400000" algn="tl" rotWithShape="0">
                    <a:srgbClr val="000000">
                      <a:alpha val="65000"/>
                    </a:srgbClr>
                  </a:outerShdw>
                </a:effectLst>
                <a:latin typeface="Times New Roman" pitchFamily="18" charset="0"/>
                <a:cs typeface="Times New Roman" pitchFamily="18" charset="0"/>
              </a:rPr>
            </a:br>
            <a:endParaRPr lang="ru-RU" spc="50" dirty="0">
              <a:ln w="11430"/>
              <a:solidFill>
                <a:schemeClr val="accent1">
                  <a:lumMod val="75000"/>
                </a:schemeClr>
              </a:solidFill>
              <a:effectLst>
                <a:outerShdw blurRad="76200" dist="50800" dir="5400000" algn="tl" rotWithShape="0">
                  <a:srgbClr val="000000">
                    <a:alpha val="65000"/>
                  </a:srgbClr>
                </a:outerShdw>
              </a:effectLst>
              <a:latin typeface="Times New Roman" pitchFamily="18" charset="0"/>
              <a:cs typeface="Times New Roman" pitchFamily="18" charset="0"/>
            </a:endParaRPr>
          </a:p>
        </p:txBody>
      </p:sp>
      <p:pic>
        <p:nvPicPr>
          <p:cNvPr id="1027" name="Picture 3" descr="C:\Users\SchenstnayaTU\Desktop\герб_2020-08-04-09-51-01-22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00450" y="2457450"/>
            <a:ext cx="1943100" cy="1943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500117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Прямоугольник 2"/>
          <p:cNvSpPr/>
          <p:nvPr/>
        </p:nvSpPr>
        <p:spPr>
          <a:xfrm>
            <a:off x="539552" y="240804"/>
            <a:ext cx="8280920" cy="6247864"/>
          </a:xfrm>
          <a:prstGeom prst="rect">
            <a:avLst/>
          </a:prstGeom>
        </p:spPr>
        <p:txBody>
          <a:bodyPr wrap="square">
            <a:spAutoFit/>
          </a:bodyPr>
          <a:lstStyle/>
          <a:p>
            <a:pPr algn="just"/>
            <a:r>
              <a:rPr lang="ru-RU" sz="1600" b="1" dirty="0">
                <a:latin typeface="Times New Roman" panose="02020603050405020304" pitchFamily="18" charset="0"/>
                <a:cs typeface="Times New Roman" panose="02020603050405020304" pitchFamily="18" charset="0"/>
              </a:rPr>
              <a:t>в рамках антитеррористической защищенности:</a:t>
            </a:r>
          </a:p>
          <a:p>
            <a:pPr algn="just"/>
            <a:r>
              <a:rPr lang="ru-RU" sz="1600" b="1" dirty="0">
                <a:latin typeface="Times New Roman" panose="02020603050405020304" pitchFamily="18" charset="0"/>
                <a:cs typeface="Times New Roman" panose="02020603050405020304" pitchFamily="18" charset="0"/>
              </a:rPr>
              <a:t>-установлены средств передачи тревожных сообщений в 19 детских садах (5,9,10, 11,12, 20,21,22,26,28,31,32,33,34,37,39,40, 43,44), 17 школах (5,9,10,11,16,22,24,28,36,41,45,58,59,60,61,65,66,) и 2х учреждениях </a:t>
            </a:r>
            <a:r>
              <a:rPr lang="ru-RU" sz="1600" b="1" dirty="0" err="1">
                <a:latin typeface="Times New Roman" panose="02020603050405020304" pitchFamily="18" charset="0"/>
                <a:cs typeface="Times New Roman" panose="02020603050405020304" pitchFamily="18" charset="0"/>
              </a:rPr>
              <a:t>доп.образования</a:t>
            </a:r>
            <a:r>
              <a:rPr lang="ru-RU" sz="1600" b="1" dirty="0">
                <a:latin typeface="Times New Roman" panose="02020603050405020304" pitchFamily="18" charset="0"/>
                <a:cs typeface="Times New Roman" panose="02020603050405020304" pitchFamily="18" charset="0"/>
              </a:rPr>
              <a:t> (ДЭБЦ, ДО СШ №1) на сумму 2,3 </a:t>
            </a:r>
            <a:r>
              <a:rPr lang="ru-RU" sz="1600" b="1" dirty="0" err="1">
                <a:latin typeface="Times New Roman" panose="02020603050405020304" pitchFamily="18" charset="0"/>
                <a:cs typeface="Times New Roman" panose="02020603050405020304" pitchFamily="18" charset="0"/>
              </a:rPr>
              <a:t>млн.руб</a:t>
            </a:r>
            <a:r>
              <a:rPr lang="ru-RU" sz="1600" b="1" dirty="0">
                <a:latin typeface="Times New Roman" panose="02020603050405020304" pitchFamily="18" charset="0"/>
                <a:cs typeface="Times New Roman" panose="02020603050405020304" pitchFamily="18" charset="0"/>
              </a:rPr>
              <a:t>.;</a:t>
            </a:r>
          </a:p>
          <a:p>
            <a:pPr algn="just"/>
            <a:r>
              <a:rPr lang="ru-RU" sz="1600" b="1" dirty="0">
                <a:latin typeface="Times New Roman" panose="02020603050405020304" pitchFamily="18" charset="0"/>
                <a:cs typeface="Times New Roman" panose="02020603050405020304" pitchFamily="18" charset="0"/>
              </a:rPr>
              <a:t>-произведен монтаж системы видеонаблюдения, оповещения и управления эвакуацией (антитеррор) в 9ти детских садах (1,2,3,4,11,17,21, 34,39), 5ти школах (20,22,23,24,61) на сумму 3,5 </a:t>
            </a:r>
            <a:r>
              <a:rPr lang="ru-RU" sz="1600" b="1" dirty="0" err="1">
                <a:latin typeface="Times New Roman" panose="02020603050405020304" pitchFamily="18" charset="0"/>
                <a:cs typeface="Times New Roman" panose="02020603050405020304" pitchFamily="18" charset="0"/>
              </a:rPr>
              <a:t>млн.руб</a:t>
            </a:r>
            <a:r>
              <a:rPr lang="ru-RU" sz="1600" b="1" dirty="0" smtClean="0">
                <a:latin typeface="Times New Roman" panose="02020603050405020304" pitchFamily="18" charset="0"/>
                <a:cs typeface="Times New Roman" panose="02020603050405020304" pitchFamily="18" charset="0"/>
              </a:rPr>
              <a:t>.;</a:t>
            </a:r>
          </a:p>
          <a:p>
            <a:pPr algn="just"/>
            <a:r>
              <a:rPr lang="ru-RU" sz="1600" b="1" dirty="0">
                <a:solidFill>
                  <a:schemeClr val="tx2">
                    <a:lumMod val="75000"/>
                  </a:schemeClr>
                </a:solidFill>
                <a:latin typeface="Times New Roman" panose="02020603050405020304" pitchFamily="18" charset="0"/>
                <a:cs typeface="Times New Roman" panose="02020603050405020304" pitchFamily="18" charset="0"/>
              </a:rPr>
              <a:t>Выполнены ремонты без решений судов на сумму 75,7 </a:t>
            </a:r>
            <a:r>
              <a:rPr lang="ru-RU" sz="1600" b="1" dirty="0" err="1">
                <a:solidFill>
                  <a:schemeClr val="tx2">
                    <a:lumMod val="75000"/>
                  </a:schemeClr>
                </a:solidFill>
                <a:latin typeface="Times New Roman" panose="02020603050405020304" pitchFamily="18" charset="0"/>
                <a:cs typeface="Times New Roman" panose="02020603050405020304" pitchFamily="18" charset="0"/>
              </a:rPr>
              <a:t>млн.руб</a:t>
            </a:r>
            <a:r>
              <a:rPr lang="ru-RU" sz="1600" b="1" dirty="0">
                <a:solidFill>
                  <a:schemeClr val="tx2">
                    <a:lumMod val="75000"/>
                  </a:schemeClr>
                </a:solidFill>
                <a:latin typeface="Times New Roman" panose="02020603050405020304" pitchFamily="18" charset="0"/>
                <a:cs typeface="Times New Roman" panose="02020603050405020304" pitchFamily="18" charset="0"/>
              </a:rPr>
              <a:t>.</a:t>
            </a:r>
          </a:p>
          <a:p>
            <a:pPr algn="just"/>
            <a:r>
              <a:rPr lang="ru-RU" sz="1600" b="1" dirty="0">
                <a:solidFill>
                  <a:schemeClr val="tx2">
                    <a:lumMod val="75000"/>
                  </a:schemeClr>
                </a:solidFill>
                <a:latin typeface="Times New Roman" panose="02020603050405020304" pitchFamily="18" charset="0"/>
                <a:cs typeface="Times New Roman" panose="02020603050405020304" pitchFamily="18" charset="0"/>
              </a:rPr>
              <a:t>- благоустройство территории детский сад № 4 - 0,6 </a:t>
            </a:r>
            <a:r>
              <a:rPr lang="ru-RU" sz="1600" b="1" dirty="0" err="1">
                <a:solidFill>
                  <a:schemeClr val="tx2">
                    <a:lumMod val="75000"/>
                  </a:schemeClr>
                </a:solidFill>
                <a:latin typeface="Times New Roman" panose="02020603050405020304" pitchFamily="18" charset="0"/>
                <a:cs typeface="Times New Roman" panose="02020603050405020304" pitchFamily="18" charset="0"/>
              </a:rPr>
              <a:t>млн.руб</a:t>
            </a:r>
            <a:r>
              <a:rPr lang="ru-RU" sz="1600" b="1" dirty="0">
                <a:solidFill>
                  <a:schemeClr val="tx2">
                    <a:lumMod val="75000"/>
                  </a:schemeClr>
                </a:solidFill>
                <a:latin typeface="Times New Roman" panose="02020603050405020304" pitchFamily="18" charset="0"/>
                <a:cs typeface="Times New Roman" panose="02020603050405020304" pitchFamily="18" charset="0"/>
              </a:rPr>
              <a:t>.;</a:t>
            </a:r>
          </a:p>
          <a:p>
            <a:pPr algn="just"/>
            <a:r>
              <a:rPr lang="ru-RU" sz="1600" b="1" dirty="0">
                <a:solidFill>
                  <a:schemeClr val="tx2">
                    <a:lumMod val="75000"/>
                  </a:schemeClr>
                </a:solidFill>
                <a:latin typeface="Times New Roman" panose="02020603050405020304" pitchFamily="18" charset="0"/>
                <a:cs typeface="Times New Roman" panose="02020603050405020304" pitchFamily="18" charset="0"/>
              </a:rPr>
              <a:t>- приобретение стройматериалов детский сад № 8 – 0,4 </a:t>
            </a:r>
            <a:r>
              <a:rPr lang="ru-RU" sz="1600" b="1" dirty="0" err="1">
                <a:solidFill>
                  <a:schemeClr val="tx2">
                    <a:lumMod val="75000"/>
                  </a:schemeClr>
                </a:solidFill>
                <a:latin typeface="Times New Roman" panose="02020603050405020304" pitchFamily="18" charset="0"/>
                <a:cs typeface="Times New Roman" panose="02020603050405020304" pitchFamily="18" charset="0"/>
              </a:rPr>
              <a:t>млн.руб</a:t>
            </a:r>
            <a:r>
              <a:rPr lang="ru-RU" sz="1600" b="1" dirty="0">
                <a:solidFill>
                  <a:schemeClr val="tx2">
                    <a:lumMod val="75000"/>
                  </a:schemeClr>
                </a:solidFill>
                <a:latin typeface="Times New Roman" panose="02020603050405020304" pitchFamily="18" charset="0"/>
                <a:cs typeface="Times New Roman" panose="02020603050405020304" pitchFamily="18" charset="0"/>
              </a:rPr>
              <a:t>.;</a:t>
            </a:r>
          </a:p>
          <a:p>
            <a:pPr algn="just"/>
            <a:r>
              <a:rPr lang="ru-RU" sz="1600" b="1" dirty="0">
                <a:solidFill>
                  <a:schemeClr val="tx2">
                    <a:lumMod val="75000"/>
                  </a:schemeClr>
                </a:solidFill>
                <a:latin typeface="Times New Roman" panose="02020603050405020304" pitchFamily="18" charset="0"/>
                <a:cs typeface="Times New Roman" panose="02020603050405020304" pitchFamily="18" charset="0"/>
              </a:rPr>
              <a:t>-ремонт системы отопления и водоснабжения детский сад № 14 – 0,5 </a:t>
            </a:r>
            <a:r>
              <a:rPr lang="ru-RU" sz="1600" b="1" dirty="0" err="1">
                <a:solidFill>
                  <a:schemeClr val="tx2">
                    <a:lumMod val="75000"/>
                  </a:schemeClr>
                </a:solidFill>
                <a:latin typeface="Times New Roman" panose="02020603050405020304" pitchFamily="18" charset="0"/>
                <a:cs typeface="Times New Roman" panose="02020603050405020304" pitchFamily="18" charset="0"/>
              </a:rPr>
              <a:t>млн.руб</a:t>
            </a:r>
            <a:r>
              <a:rPr lang="ru-RU" sz="1600" b="1" dirty="0">
                <a:solidFill>
                  <a:schemeClr val="tx2">
                    <a:lumMod val="75000"/>
                  </a:schemeClr>
                </a:solidFill>
                <a:latin typeface="Times New Roman" panose="02020603050405020304" pitchFamily="18" charset="0"/>
                <a:cs typeface="Times New Roman" panose="02020603050405020304" pitchFamily="18" charset="0"/>
              </a:rPr>
              <a:t>.;</a:t>
            </a:r>
          </a:p>
          <a:p>
            <a:pPr algn="just"/>
            <a:r>
              <a:rPr lang="ru-RU" sz="1600" b="1" dirty="0">
                <a:solidFill>
                  <a:schemeClr val="tx2">
                    <a:lumMod val="75000"/>
                  </a:schemeClr>
                </a:solidFill>
                <a:latin typeface="Times New Roman" panose="02020603050405020304" pitchFamily="18" charset="0"/>
                <a:cs typeface="Times New Roman" panose="02020603050405020304" pitchFamily="18" charset="0"/>
              </a:rPr>
              <a:t>-возведение здания пищеблока детский сад № 40 – 3,9 </a:t>
            </a:r>
            <a:r>
              <a:rPr lang="ru-RU" sz="1600" b="1" dirty="0" err="1">
                <a:solidFill>
                  <a:schemeClr val="tx2">
                    <a:lumMod val="75000"/>
                  </a:schemeClr>
                </a:solidFill>
                <a:latin typeface="Times New Roman" panose="02020603050405020304" pitchFamily="18" charset="0"/>
                <a:cs typeface="Times New Roman" panose="02020603050405020304" pitchFamily="18" charset="0"/>
              </a:rPr>
              <a:t>млн.руб</a:t>
            </a:r>
            <a:r>
              <a:rPr lang="ru-RU" sz="1600" b="1" dirty="0">
                <a:solidFill>
                  <a:schemeClr val="tx2">
                    <a:lumMod val="75000"/>
                  </a:schemeClr>
                </a:solidFill>
                <a:latin typeface="Times New Roman" panose="02020603050405020304" pitchFamily="18" charset="0"/>
                <a:cs typeface="Times New Roman" panose="02020603050405020304" pitchFamily="18" charset="0"/>
              </a:rPr>
              <a:t>.;</a:t>
            </a:r>
          </a:p>
          <a:p>
            <a:pPr algn="just"/>
            <a:r>
              <a:rPr lang="ru-RU" sz="1600" b="1" dirty="0">
                <a:solidFill>
                  <a:schemeClr val="tx2">
                    <a:lumMod val="75000"/>
                  </a:schemeClr>
                </a:solidFill>
                <a:latin typeface="Times New Roman" panose="02020603050405020304" pitchFamily="18" charset="0"/>
                <a:cs typeface="Times New Roman" panose="02020603050405020304" pitchFamily="18" charset="0"/>
              </a:rPr>
              <a:t>-ремонт пола в кабинете школа № 1 – 0,4 </a:t>
            </a:r>
            <a:r>
              <a:rPr lang="ru-RU" sz="1600" b="1" dirty="0" err="1">
                <a:solidFill>
                  <a:schemeClr val="tx2">
                    <a:lumMod val="75000"/>
                  </a:schemeClr>
                </a:solidFill>
                <a:latin typeface="Times New Roman" panose="02020603050405020304" pitchFamily="18" charset="0"/>
                <a:cs typeface="Times New Roman" panose="02020603050405020304" pitchFamily="18" charset="0"/>
              </a:rPr>
              <a:t>млн.руб</a:t>
            </a:r>
            <a:r>
              <a:rPr lang="ru-RU" sz="1600" b="1" dirty="0">
                <a:solidFill>
                  <a:schemeClr val="tx2">
                    <a:lumMod val="75000"/>
                  </a:schemeClr>
                </a:solidFill>
                <a:latin typeface="Times New Roman" panose="02020603050405020304" pitchFamily="18" charset="0"/>
                <a:cs typeface="Times New Roman" panose="02020603050405020304" pitchFamily="18" charset="0"/>
              </a:rPr>
              <a:t>.;</a:t>
            </a:r>
          </a:p>
          <a:p>
            <a:pPr algn="just"/>
            <a:r>
              <a:rPr lang="ru-RU" sz="1600" b="1" dirty="0">
                <a:solidFill>
                  <a:schemeClr val="tx2">
                    <a:lumMod val="75000"/>
                  </a:schemeClr>
                </a:solidFill>
                <a:latin typeface="Times New Roman" panose="02020603050405020304" pitchFamily="18" charset="0"/>
                <a:cs typeface="Times New Roman" panose="02020603050405020304" pitchFamily="18" charset="0"/>
              </a:rPr>
              <a:t>-приобретение оборудования школа № 5 и 9 – 2,4 </a:t>
            </a:r>
            <a:r>
              <a:rPr lang="ru-RU" sz="1600" b="1" dirty="0" err="1">
                <a:solidFill>
                  <a:schemeClr val="tx2">
                    <a:lumMod val="75000"/>
                  </a:schemeClr>
                </a:solidFill>
                <a:latin typeface="Times New Roman" panose="02020603050405020304" pitchFamily="18" charset="0"/>
                <a:cs typeface="Times New Roman" panose="02020603050405020304" pitchFamily="18" charset="0"/>
              </a:rPr>
              <a:t>млн.руб</a:t>
            </a:r>
            <a:r>
              <a:rPr lang="ru-RU" sz="1600" b="1" dirty="0">
                <a:solidFill>
                  <a:schemeClr val="tx2">
                    <a:lumMod val="75000"/>
                  </a:schemeClr>
                </a:solidFill>
                <a:latin typeface="Times New Roman" panose="02020603050405020304" pitchFamily="18" charset="0"/>
                <a:cs typeface="Times New Roman" panose="02020603050405020304" pitchFamily="18" charset="0"/>
              </a:rPr>
              <a:t>.;</a:t>
            </a:r>
          </a:p>
          <a:p>
            <a:pPr algn="just"/>
            <a:r>
              <a:rPr lang="ru-RU" sz="1600" b="1" dirty="0">
                <a:solidFill>
                  <a:schemeClr val="tx2">
                    <a:lumMod val="75000"/>
                  </a:schemeClr>
                </a:solidFill>
                <a:latin typeface="Times New Roman" panose="02020603050405020304" pitchFamily="18" charset="0"/>
                <a:cs typeface="Times New Roman" panose="02020603050405020304" pitchFamily="18" charset="0"/>
              </a:rPr>
              <a:t>-устройство некапитального сооружения школа № 20 – 28,7 </a:t>
            </a:r>
            <a:r>
              <a:rPr lang="ru-RU" sz="1600" b="1" dirty="0" err="1">
                <a:solidFill>
                  <a:schemeClr val="tx2">
                    <a:lumMod val="75000"/>
                  </a:schemeClr>
                </a:solidFill>
                <a:latin typeface="Times New Roman" panose="02020603050405020304" pitchFamily="18" charset="0"/>
                <a:cs typeface="Times New Roman" panose="02020603050405020304" pitchFamily="18" charset="0"/>
              </a:rPr>
              <a:t>млн.руб</a:t>
            </a:r>
            <a:r>
              <a:rPr lang="ru-RU" sz="1600" b="1" dirty="0">
                <a:solidFill>
                  <a:schemeClr val="tx2">
                    <a:lumMod val="75000"/>
                  </a:schemeClr>
                </a:solidFill>
                <a:latin typeface="Times New Roman" panose="02020603050405020304" pitchFamily="18" charset="0"/>
                <a:cs typeface="Times New Roman" panose="02020603050405020304" pitchFamily="18" charset="0"/>
              </a:rPr>
              <a:t>.;</a:t>
            </a:r>
          </a:p>
          <a:p>
            <a:pPr algn="just"/>
            <a:r>
              <a:rPr lang="ru-RU" sz="1600" b="1" dirty="0">
                <a:solidFill>
                  <a:schemeClr val="tx2">
                    <a:lumMod val="75000"/>
                  </a:schemeClr>
                </a:solidFill>
                <a:latin typeface="Times New Roman" panose="02020603050405020304" pitchFamily="18" charset="0"/>
                <a:cs typeface="Times New Roman" panose="02020603050405020304" pitchFamily="18" charset="0"/>
              </a:rPr>
              <a:t>-оборудование для пищеблока, дооснащение системы видеонаблюдения школа № 23 – 4,4 </a:t>
            </a:r>
            <a:r>
              <a:rPr lang="ru-RU" sz="1600" b="1" dirty="0" err="1">
                <a:solidFill>
                  <a:schemeClr val="tx2">
                    <a:lumMod val="75000"/>
                  </a:schemeClr>
                </a:solidFill>
                <a:latin typeface="Times New Roman" panose="02020603050405020304" pitchFamily="18" charset="0"/>
                <a:cs typeface="Times New Roman" panose="02020603050405020304" pitchFamily="18" charset="0"/>
              </a:rPr>
              <a:t>млн.руб</a:t>
            </a:r>
            <a:r>
              <a:rPr lang="ru-RU" sz="1600" b="1" dirty="0">
                <a:solidFill>
                  <a:schemeClr val="tx2">
                    <a:lumMod val="75000"/>
                  </a:schemeClr>
                </a:solidFill>
                <a:latin typeface="Times New Roman" panose="02020603050405020304" pitchFamily="18" charset="0"/>
                <a:cs typeface="Times New Roman" panose="02020603050405020304" pitchFamily="18" charset="0"/>
              </a:rPr>
              <a:t>.;</a:t>
            </a:r>
          </a:p>
          <a:p>
            <a:pPr algn="just"/>
            <a:r>
              <a:rPr lang="ru-RU" sz="1600" b="1" dirty="0">
                <a:solidFill>
                  <a:schemeClr val="tx2">
                    <a:lumMod val="75000"/>
                  </a:schemeClr>
                </a:solidFill>
                <a:latin typeface="Times New Roman" panose="02020603050405020304" pitchFamily="18" charset="0"/>
                <a:cs typeface="Times New Roman" panose="02020603050405020304" pitchFamily="18" charset="0"/>
              </a:rPr>
              <a:t>-капитальный ремонт помещений, оборудование школа № 25 – 6,6 </a:t>
            </a:r>
            <a:r>
              <a:rPr lang="ru-RU" sz="1600" b="1" dirty="0" err="1">
                <a:solidFill>
                  <a:schemeClr val="tx2">
                    <a:lumMod val="75000"/>
                  </a:schemeClr>
                </a:solidFill>
                <a:latin typeface="Times New Roman" panose="02020603050405020304" pitchFamily="18" charset="0"/>
                <a:cs typeface="Times New Roman" panose="02020603050405020304" pitchFamily="18" charset="0"/>
              </a:rPr>
              <a:t>млн.руб</a:t>
            </a:r>
            <a:r>
              <a:rPr lang="ru-RU" sz="1600" b="1" dirty="0" smtClean="0">
                <a:solidFill>
                  <a:schemeClr val="tx2">
                    <a:lumMod val="75000"/>
                  </a:schemeClr>
                </a:solidFill>
                <a:latin typeface="Times New Roman" panose="02020603050405020304" pitchFamily="18" charset="0"/>
                <a:cs typeface="Times New Roman" panose="02020603050405020304" pitchFamily="18" charset="0"/>
              </a:rPr>
              <a:t>.;</a:t>
            </a:r>
          </a:p>
          <a:p>
            <a:pPr algn="just"/>
            <a:r>
              <a:rPr lang="ru-RU" sz="1600" b="1" dirty="0">
                <a:latin typeface="Times New Roman" panose="02020603050405020304" pitchFamily="18" charset="0"/>
                <a:cs typeface="Times New Roman" panose="02020603050405020304" pitchFamily="18" charset="0"/>
              </a:rPr>
              <a:t>-устройство некапитального сооружения, оборудование гимназия № 7 – 20,6 </a:t>
            </a:r>
            <a:r>
              <a:rPr lang="ru-RU" sz="1600" b="1" dirty="0" err="1">
                <a:latin typeface="Times New Roman" panose="02020603050405020304" pitchFamily="18" charset="0"/>
                <a:cs typeface="Times New Roman" panose="02020603050405020304" pitchFamily="18" charset="0"/>
              </a:rPr>
              <a:t>млн.руб</a:t>
            </a:r>
            <a:r>
              <a:rPr lang="ru-RU" sz="1600" b="1" dirty="0">
                <a:latin typeface="Times New Roman" panose="02020603050405020304" pitchFamily="18" charset="0"/>
                <a:cs typeface="Times New Roman" panose="02020603050405020304" pitchFamily="18" charset="0"/>
              </a:rPr>
              <a:t>.;</a:t>
            </a:r>
          </a:p>
          <a:p>
            <a:pPr algn="just"/>
            <a:r>
              <a:rPr lang="ru-RU" sz="1600" b="1" dirty="0">
                <a:latin typeface="Times New Roman" panose="02020603050405020304" pitchFamily="18" charset="0"/>
                <a:cs typeface="Times New Roman" panose="02020603050405020304" pitchFamily="18" charset="0"/>
              </a:rPr>
              <a:t>-ремонт системы отопления школа №66 – 1,2 </a:t>
            </a:r>
            <a:r>
              <a:rPr lang="ru-RU" sz="1600" b="1" dirty="0" err="1">
                <a:latin typeface="Times New Roman" panose="02020603050405020304" pitchFamily="18" charset="0"/>
                <a:cs typeface="Times New Roman" panose="02020603050405020304" pitchFamily="18" charset="0"/>
              </a:rPr>
              <a:t>млн.руб</a:t>
            </a:r>
            <a:r>
              <a:rPr lang="ru-RU" sz="1600" b="1" dirty="0">
                <a:latin typeface="Times New Roman" panose="02020603050405020304" pitchFamily="18" charset="0"/>
                <a:cs typeface="Times New Roman" panose="02020603050405020304" pitchFamily="18" charset="0"/>
              </a:rPr>
              <a:t>.;</a:t>
            </a:r>
          </a:p>
          <a:p>
            <a:pPr algn="just"/>
            <a:r>
              <a:rPr lang="ru-RU" sz="1600" b="1" dirty="0">
                <a:latin typeface="Times New Roman" panose="02020603050405020304" pitchFamily="18" charset="0"/>
                <a:cs typeface="Times New Roman" panose="02020603050405020304" pitchFamily="18" charset="0"/>
              </a:rPr>
              <a:t>-капитальный ремонт теневых навесов детский сад № 3 – 1,0 </a:t>
            </a:r>
            <a:r>
              <a:rPr lang="ru-RU" sz="1600" b="1" dirty="0" err="1">
                <a:latin typeface="Times New Roman" panose="02020603050405020304" pitchFamily="18" charset="0"/>
                <a:cs typeface="Times New Roman" panose="02020603050405020304" pitchFamily="18" charset="0"/>
              </a:rPr>
              <a:t>млн.руб</a:t>
            </a:r>
            <a:r>
              <a:rPr lang="ru-RU" sz="1600" b="1" dirty="0">
                <a:latin typeface="Times New Roman" panose="02020603050405020304" pitchFamily="18" charset="0"/>
                <a:cs typeface="Times New Roman" panose="02020603050405020304" pitchFamily="18" charset="0"/>
              </a:rPr>
              <a:t>.;</a:t>
            </a:r>
          </a:p>
          <a:p>
            <a:pPr algn="just"/>
            <a:r>
              <a:rPr lang="ru-RU" sz="1600" b="1" dirty="0">
                <a:latin typeface="Times New Roman" panose="02020603050405020304" pitchFamily="18" charset="0"/>
                <a:cs typeface="Times New Roman" panose="02020603050405020304" pitchFamily="18" charset="0"/>
              </a:rPr>
              <a:t>-капитальный ремонт детский сад № 28 – 5,0 </a:t>
            </a:r>
            <a:r>
              <a:rPr lang="ru-RU" sz="1600" b="1" dirty="0" err="1">
                <a:latin typeface="Times New Roman" panose="02020603050405020304" pitchFamily="18" charset="0"/>
                <a:cs typeface="Times New Roman" panose="02020603050405020304" pitchFamily="18" charset="0"/>
              </a:rPr>
              <a:t>млн.руб</a:t>
            </a:r>
            <a:r>
              <a:rPr lang="ru-RU" sz="1600" b="1" dirty="0">
                <a:latin typeface="Times New Roman" panose="02020603050405020304" pitchFamily="18" charset="0"/>
                <a:cs typeface="Times New Roman" panose="02020603050405020304" pitchFamily="18" charset="0"/>
              </a:rPr>
              <a:t>.</a:t>
            </a:r>
          </a:p>
          <a:p>
            <a:pPr algn="just"/>
            <a:endParaRPr lang="ru-RU" sz="1600" b="1" dirty="0">
              <a:solidFill>
                <a:schemeClr val="tx2">
                  <a:lumMod val="75000"/>
                </a:schemeClr>
              </a:solidFill>
              <a:latin typeface="Times New Roman" panose="02020603050405020304" pitchFamily="18" charset="0"/>
              <a:cs typeface="Times New Roman" panose="02020603050405020304" pitchFamily="18" charset="0"/>
            </a:endParaRPr>
          </a:p>
          <a:p>
            <a:pPr algn="just"/>
            <a:endParaRPr lang="ru-RU" sz="1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017272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Прямоугольник 2"/>
          <p:cNvSpPr/>
          <p:nvPr/>
        </p:nvSpPr>
        <p:spPr>
          <a:xfrm>
            <a:off x="539552" y="240804"/>
            <a:ext cx="8280920" cy="7448193"/>
          </a:xfrm>
          <a:prstGeom prst="rect">
            <a:avLst/>
          </a:prstGeom>
        </p:spPr>
        <p:txBody>
          <a:bodyPr wrap="square">
            <a:spAutoFit/>
          </a:bodyPr>
          <a:lstStyle/>
          <a:p>
            <a:pPr algn="ctr"/>
            <a:r>
              <a:rPr lang="ru-RU" sz="1600" b="1" dirty="0">
                <a:latin typeface="Times New Roman" panose="02020603050405020304" pitchFamily="18" charset="0"/>
                <a:cs typeface="Times New Roman" panose="02020603050405020304" pitchFamily="18" charset="0"/>
              </a:rPr>
              <a:t>Муниципальная программа</a:t>
            </a:r>
          </a:p>
          <a:p>
            <a:pPr algn="ctr"/>
            <a:r>
              <a:rPr lang="ru-RU" sz="1600" b="1" dirty="0">
                <a:latin typeface="Times New Roman" panose="02020603050405020304" pitchFamily="18" charset="0"/>
                <a:cs typeface="Times New Roman" panose="02020603050405020304" pitchFamily="18" charset="0"/>
              </a:rPr>
              <a:t>«Доступная среда</a:t>
            </a:r>
            <a:r>
              <a:rPr lang="ru-RU" sz="1600" b="1" dirty="0" smtClean="0">
                <a:latin typeface="Times New Roman" panose="02020603050405020304" pitchFamily="18" charset="0"/>
                <a:cs typeface="Times New Roman" panose="02020603050405020304" pitchFamily="18" charset="0"/>
              </a:rPr>
              <a:t>»</a:t>
            </a:r>
            <a:endParaRPr lang="ru-RU" sz="1600" b="1" dirty="0">
              <a:latin typeface="Times New Roman" panose="02020603050405020304" pitchFamily="18" charset="0"/>
              <a:cs typeface="Times New Roman" panose="02020603050405020304" pitchFamily="18" charset="0"/>
            </a:endParaRPr>
          </a:p>
          <a:p>
            <a:pPr algn="just"/>
            <a:r>
              <a:rPr lang="ru-RU" sz="1600" b="1" dirty="0">
                <a:latin typeface="Times New Roman" panose="02020603050405020304" pitchFamily="18" charset="0"/>
                <a:cs typeface="Times New Roman" panose="02020603050405020304" pitchFamily="18" charset="0"/>
              </a:rPr>
              <a:t> </a:t>
            </a:r>
          </a:p>
          <a:p>
            <a:pPr algn="just"/>
            <a:r>
              <a:rPr lang="ru-RU" sz="1600" b="1" dirty="0">
                <a:latin typeface="Times New Roman" panose="02020603050405020304" pitchFamily="18" charset="0"/>
                <a:cs typeface="Times New Roman" panose="02020603050405020304" pitchFamily="18" charset="0"/>
              </a:rPr>
              <a:t>Общий объем расходов по данной программе составил 0,7 млн. руб. из средств местного бюджета. Исполнение программы составило 100% к плановым назначениям или 140% к уровню 2022 года</a:t>
            </a:r>
          </a:p>
          <a:p>
            <a:pPr algn="just"/>
            <a:r>
              <a:rPr lang="ru-RU" sz="1600" b="1" dirty="0">
                <a:latin typeface="Times New Roman" panose="02020603050405020304" pitchFamily="18" charset="0"/>
                <a:cs typeface="Times New Roman" panose="02020603050405020304" pitchFamily="18" charset="0"/>
              </a:rPr>
              <a:t>Средства программы были направлены на:</a:t>
            </a:r>
          </a:p>
          <a:p>
            <a:pPr algn="just"/>
            <a:r>
              <a:rPr lang="ru-RU" sz="1600" b="1" dirty="0">
                <a:latin typeface="Times New Roman" panose="02020603050405020304" pitchFamily="18" charset="0"/>
                <a:cs typeface="Times New Roman" panose="02020603050405020304" pitchFamily="18" charset="0"/>
              </a:rPr>
              <a:t>- приобретен комплект литературы шрифтом Брайля, подъёмник гусеничный лестничный Крымская </a:t>
            </a:r>
            <a:r>
              <a:rPr lang="ru-RU" sz="1600" b="1" dirty="0" err="1">
                <a:latin typeface="Times New Roman" panose="02020603050405020304" pitchFamily="18" charset="0"/>
                <a:cs typeface="Times New Roman" panose="02020603050405020304" pitchFamily="18" charset="0"/>
              </a:rPr>
              <a:t>межпоселенческая</a:t>
            </a:r>
            <a:r>
              <a:rPr lang="ru-RU" sz="1600" b="1" dirty="0">
                <a:latin typeface="Times New Roman" panose="02020603050405020304" pitchFamily="18" charset="0"/>
                <a:cs typeface="Times New Roman" panose="02020603050405020304" pitchFamily="18" charset="0"/>
              </a:rPr>
              <a:t> библиотека – 0,2 млн. руб.;</a:t>
            </a:r>
          </a:p>
          <a:p>
            <a:pPr algn="just"/>
            <a:r>
              <a:rPr lang="ru-RU" sz="1600" b="1" dirty="0">
                <a:latin typeface="Times New Roman" panose="02020603050405020304" pitchFamily="18" charset="0"/>
                <a:cs typeface="Times New Roman" panose="02020603050405020304" pitchFamily="18" charset="0"/>
              </a:rPr>
              <a:t>- изготовление откатных ворот, калитки, секции забора  детский сад № 14– 0,3 млн. руб.</a:t>
            </a:r>
          </a:p>
          <a:p>
            <a:pPr algn="just"/>
            <a:r>
              <a:rPr lang="ru-RU" sz="1600" b="1" dirty="0">
                <a:latin typeface="Times New Roman" panose="02020603050405020304" pitchFamily="18" charset="0"/>
                <a:cs typeface="Times New Roman" panose="02020603050405020304" pitchFamily="18" charset="0"/>
              </a:rPr>
              <a:t>- Приобретение сувениров для участников соревнований с ОВЗ, компенсация на питание – 0,2 </a:t>
            </a:r>
            <a:r>
              <a:rPr lang="ru-RU" sz="1600" b="1" dirty="0" err="1">
                <a:latin typeface="Times New Roman" panose="02020603050405020304" pitchFamily="18" charset="0"/>
                <a:cs typeface="Times New Roman" panose="02020603050405020304" pitchFamily="18" charset="0"/>
              </a:rPr>
              <a:t>млн.руб</a:t>
            </a:r>
            <a:r>
              <a:rPr lang="ru-RU" sz="1600" b="1" dirty="0">
                <a:latin typeface="Times New Roman" panose="02020603050405020304" pitchFamily="18" charset="0"/>
                <a:cs typeface="Times New Roman" panose="02020603050405020304" pitchFamily="18" charset="0"/>
              </a:rPr>
              <a:t>. </a:t>
            </a:r>
          </a:p>
          <a:p>
            <a:pPr algn="ctr"/>
            <a:r>
              <a:rPr lang="ru-RU" sz="1600" b="1" dirty="0">
                <a:latin typeface="Times New Roman" panose="02020603050405020304" pitchFamily="18" charset="0"/>
                <a:cs typeface="Times New Roman" panose="02020603050405020304" pitchFamily="18" charset="0"/>
              </a:rPr>
              <a:t> </a:t>
            </a:r>
            <a:r>
              <a:rPr lang="ru-RU" sz="1600" b="1" dirty="0"/>
              <a:t> </a:t>
            </a:r>
            <a:r>
              <a:rPr lang="ru-RU" sz="1600" b="1" dirty="0">
                <a:latin typeface="Times New Roman" panose="02020603050405020304" pitchFamily="18" charset="0"/>
                <a:cs typeface="Times New Roman" panose="02020603050405020304" pitchFamily="18" charset="0"/>
              </a:rPr>
              <a:t>Муниципальная программа</a:t>
            </a:r>
          </a:p>
          <a:p>
            <a:pPr algn="ctr"/>
            <a:r>
              <a:rPr lang="ru-RU" sz="1600" b="1" dirty="0">
                <a:latin typeface="Times New Roman" panose="02020603050405020304" pitchFamily="18" charset="0"/>
                <a:cs typeface="Times New Roman" panose="02020603050405020304" pitchFamily="18" charset="0"/>
              </a:rPr>
              <a:t>«Дети Крымского района</a:t>
            </a:r>
            <a:r>
              <a:rPr lang="ru-RU" sz="1600" b="1" dirty="0" smtClean="0">
                <a:latin typeface="Times New Roman" panose="02020603050405020304" pitchFamily="18" charset="0"/>
                <a:cs typeface="Times New Roman" panose="02020603050405020304" pitchFamily="18" charset="0"/>
              </a:rPr>
              <a:t>»</a:t>
            </a:r>
          </a:p>
          <a:p>
            <a:pPr algn="ctr"/>
            <a:endParaRPr lang="ru-RU" sz="1600" b="1" dirty="0">
              <a:latin typeface="Times New Roman" panose="02020603050405020304" pitchFamily="18" charset="0"/>
              <a:cs typeface="Times New Roman" panose="02020603050405020304" pitchFamily="18" charset="0"/>
            </a:endParaRPr>
          </a:p>
          <a:p>
            <a:pPr algn="just"/>
            <a:r>
              <a:rPr lang="ru-RU" sz="1600" b="1" dirty="0">
                <a:latin typeface="Times New Roman" panose="02020603050405020304" pitchFamily="18" charset="0"/>
                <a:cs typeface="Times New Roman" panose="02020603050405020304" pitchFamily="18" charset="0"/>
              </a:rPr>
              <a:t>Объем расходов на реализацию программы составил – 103,3 млн. руб. или 102,5% к уровню 2022 года, из них: средства краевого бюджета – 100,6 млн. руб., районного бюджета – 2,7 млн. руб. </a:t>
            </a:r>
          </a:p>
          <a:p>
            <a:pPr algn="just"/>
            <a:r>
              <a:rPr lang="ru-RU" sz="1600" b="1" dirty="0">
                <a:latin typeface="Times New Roman" panose="02020603050405020304" pitchFamily="18" charset="0"/>
                <a:cs typeface="Times New Roman" panose="02020603050405020304" pitchFamily="18" charset="0"/>
              </a:rPr>
              <a:t>В рамках программы профинансированы следующие основные мероприятия:</a:t>
            </a:r>
          </a:p>
          <a:p>
            <a:pPr algn="just"/>
            <a:r>
              <a:rPr lang="ru-RU" sz="1600" b="1" dirty="0">
                <a:latin typeface="Times New Roman" panose="02020603050405020304" pitchFamily="18" charset="0"/>
                <a:cs typeface="Times New Roman" panose="02020603050405020304" pitchFamily="18" charset="0"/>
              </a:rPr>
              <a:t>- приобретение 32х квартир детям-сиротам на сумму 96,5 млн. руб. (в 2022 году 35 квартир на сумму 94,3);</a:t>
            </a:r>
          </a:p>
          <a:p>
            <a:pPr algn="just"/>
            <a:r>
              <a:rPr lang="ru-RU" sz="1600" b="1" dirty="0">
                <a:latin typeface="Times New Roman" panose="02020603050405020304" pitchFamily="18" charset="0"/>
                <a:cs typeface="Times New Roman" panose="02020603050405020304" pitchFamily="18" charset="0"/>
              </a:rPr>
              <a:t>- организация отдыха детей, оздоровления одаренных детей учреждений культуры и учреждений отрасли образования –на сумму 6,3 млн. руб.; </a:t>
            </a:r>
          </a:p>
          <a:p>
            <a:pPr algn="just"/>
            <a:r>
              <a:rPr lang="ru-RU" sz="1600" b="1" dirty="0">
                <a:latin typeface="Times New Roman" panose="02020603050405020304" pitchFamily="18" charset="0"/>
                <a:cs typeface="Times New Roman" panose="02020603050405020304" pitchFamily="18" charset="0"/>
              </a:rPr>
              <a:t>-проведение мероприятий «Клёвая рыбалка», слёт «Движение первых», соревнований по пулевой стрельбе – 0,5 </a:t>
            </a:r>
            <a:r>
              <a:rPr lang="ru-RU" sz="1600" b="1" dirty="0" err="1">
                <a:latin typeface="Times New Roman" panose="02020603050405020304" pitchFamily="18" charset="0"/>
                <a:cs typeface="Times New Roman" panose="02020603050405020304" pitchFamily="18" charset="0"/>
              </a:rPr>
              <a:t>млн.руб</a:t>
            </a:r>
            <a:r>
              <a:rPr lang="ru-RU" sz="1600" b="1" dirty="0">
                <a:latin typeface="Times New Roman" panose="02020603050405020304" pitchFamily="18" charset="0"/>
                <a:cs typeface="Times New Roman" panose="02020603050405020304" pitchFamily="18" charset="0"/>
              </a:rPr>
              <a:t>.</a:t>
            </a:r>
          </a:p>
          <a:p>
            <a:pPr algn="just"/>
            <a:r>
              <a:rPr lang="ru-RU" sz="1600" b="1" dirty="0">
                <a:latin typeface="Times New Roman" panose="02020603050405020304" pitchFamily="18" charset="0"/>
                <a:cs typeface="Times New Roman" panose="02020603050405020304" pitchFamily="18" charset="0"/>
              </a:rPr>
              <a:t> </a:t>
            </a:r>
          </a:p>
          <a:p>
            <a:pPr algn="ctr"/>
            <a:endParaRPr lang="ru-RU" sz="1600" b="1" dirty="0">
              <a:latin typeface="Times New Roman" panose="02020603050405020304" pitchFamily="18" charset="0"/>
              <a:cs typeface="Times New Roman" panose="02020603050405020304" pitchFamily="18" charset="0"/>
            </a:endParaRPr>
          </a:p>
          <a:p>
            <a:pPr algn="just"/>
            <a:endParaRPr lang="ru-RU" sz="1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633437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Прямоугольник 2"/>
          <p:cNvSpPr/>
          <p:nvPr/>
        </p:nvSpPr>
        <p:spPr>
          <a:xfrm>
            <a:off x="539552" y="240804"/>
            <a:ext cx="8280920" cy="6986528"/>
          </a:xfrm>
          <a:prstGeom prst="rect">
            <a:avLst/>
          </a:prstGeom>
        </p:spPr>
        <p:txBody>
          <a:bodyPr wrap="square">
            <a:spAutoFit/>
          </a:bodyPr>
          <a:lstStyle/>
          <a:p>
            <a:pPr algn="ctr"/>
            <a:r>
              <a:rPr lang="ru-RU" sz="1600" dirty="0">
                <a:latin typeface="Times New Roman" panose="02020603050405020304" pitchFamily="18" charset="0"/>
                <a:cs typeface="Times New Roman" panose="02020603050405020304" pitchFamily="18" charset="0"/>
              </a:rPr>
              <a:t>Муниципальная программа</a:t>
            </a:r>
          </a:p>
          <a:p>
            <a:pPr algn="ctr"/>
            <a:r>
              <a:rPr lang="ru-RU" sz="1600" dirty="0">
                <a:latin typeface="Times New Roman" panose="02020603050405020304" pitchFamily="18" charset="0"/>
                <a:cs typeface="Times New Roman" panose="02020603050405020304" pitchFamily="18" charset="0"/>
              </a:rPr>
              <a:t>«Комплексное и устойчивое развитие Крымского района в сфере строительства, архитектуры и дорожного хозяйства</a:t>
            </a:r>
            <a:r>
              <a:rPr lang="ru-RU" sz="1600" dirty="0" smtClean="0">
                <a:latin typeface="Times New Roman" panose="02020603050405020304" pitchFamily="18" charset="0"/>
                <a:cs typeface="Times New Roman" panose="02020603050405020304" pitchFamily="18" charset="0"/>
              </a:rPr>
              <a:t>»</a:t>
            </a:r>
          </a:p>
          <a:p>
            <a:pPr algn="ctr"/>
            <a:endParaRPr lang="ru-RU" sz="1600" dirty="0">
              <a:latin typeface="Times New Roman" panose="02020603050405020304" pitchFamily="18" charset="0"/>
              <a:cs typeface="Times New Roman" panose="02020603050405020304" pitchFamily="18" charset="0"/>
            </a:endParaRPr>
          </a:p>
          <a:p>
            <a:pPr algn="just"/>
            <a:r>
              <a:rPr lang="ru-RU" sz="1600" b="1" dirty="0">
                <a:latin typeface="Times New Roman" panose="02020603050405020304" pitchFamily="18" charset="0"/>
                <a:cs typeface="Times New Roman" panose="02020603050405020304" pitchFamily="18" charset="0"/>
              </a:rPr>
              <a:t>Объем средств на реализацию программы составил 38,8 млн. руб. или 136,0% к уровню 2022 года, из них: средства федерального и краевого бюджета 19,0 </a:t>
            </a:r>
            <a:r>
              <a:rPr lang="ru-RU" sz="1600" b="1" dirty="0" err="1">
                <a:latin typeface="Times New Roman" panose="02020603050405020304" pitchFamily="18" charset="0"/>
                <a:cs typeface="Times New Roman" panose="02020603050405020304" pitchFamily="18" charset="0"/>
              </a:rPr>
              <a:t>млн.руб</a:t>
            </a:r>
            <a:r>
              <a:rPr lang="ru-RU" sz="1600" b="1" dirty="0">
                <a:latin typeface="Times New Roman" panose="02020603050405020304" pitchFamily="18" charset="0"/>
                <a:cs typeface="Times New Roman" panose="02020603050405020304" pitchFamily="18" charset="0"/>
              </a:rPr>
              <a:t>., районного бюджета 19,8 </a:t>
            </a:r>
            <a:r>
              <a:rPr lang="ru-RU" sz="1600" b="1" dirty="0" err="1">
                <a:latin typeface="Times New Roman" panose="02020603050405020304" pitchFamily="18" charset="0"/>
                <a:cs typeface="Times New Roman" panose="02020603050405020304" pitchFamily="18" charset="0"/>
              </a:rPr>
              <a:t>млн.руб</a:t>
            </a:r>
            <a:r>
              <a:rPr lang="ru-RU" sz="1600" b="1" dirty="0">
                <a:latin typeface="Times New Roman" panose="02020603050405020304" pitchFamily="18" charset="0"/>
                <a:cs typeface="Times New Roman" panose="02020603050405020304" pitchFamily="18" charset="0"/>
              </a:rPr>
              <a:t>. </a:t>
            </a:r>
          </a:p>
          <a:p>
            <a:pPr algn="just"/>
            <a:r>
              <a:rPr lang="ru-RU" sz="1600" b="1" dirty="0">
                <a:latin typeface="Times New Roman" panose="02020603050405020304" pitchFamily="18" charset="0"/>
                <a:cs typeface="Times New Roman" panose="02020603050405020304" pitchFamily="18" charset="0"/>
              </a:rPr>
              <a:t>В рамках программы было профинансировано 3 подпрограммы: «Жилище», «Строительство и реконструкция объектов, капитальный ремонт и ремонт автомобильных дорог местного значения муниципального образования Крымский район», «Отдельные мероприятия по управлению реализацией муниципальной программы муниципального образования Крымский район». </a:t>
            </a:r>
            <a:endParaRPr lang="ru-RU" sz="1600" b="1" dirty="0" smtClean="0">
              <a:latin typeface="Times New Roman" panose="02020603050405020304" pitchFamily="18" charset="0"/>
              <a:cs typeface="Times New Roman" panose="02020603050405020304" pitchFamily="18" charset="0"/>
            </a:endParaRPr>
          </a:p>
          <a:p>
            <a:pPr algn="just"/>
            <a:r>
              <a:rPr lang="ru-RU" sz="1600" b="1" dirty="0">
                <a:latin typeface="Times New Roman" panose="02020603050405020304" pitchFamily="18" charset="0"/>
                <a:cs typeface="Times New Roman" panose="02020603050405020304" pitchFamily="18" charset="0"/>
              </a:rPr>
              <a:t>Средства по программе направлены на : </a:t>
            </a:r>
          </a:p>
          <a:p>
            <a:pPr algn="just"/>
            <a:r>
              <a:rPr lang="ru-RU" sz="1600" b="1" dirty="0">
                <a:latin typeface="Times New Roman" panose="02020603050405020304" pitchFamily="18" charset="0"/>
                <a:cs typeface="Times New Roman" panose="02020603050405020304" pitchFamily="18" charset="0"/>
              </a:rPr>
              <a:t>- социальные выплаты молодым семьям для приобретения жилья (6 семей, в 2022 году 9 семей) – 10,4 млн. руб., федеральный и краевой бюджет 5,4 </a:t>
            </a:r>
            <a:r>
              <a:rPr lang="ru-RU" sz="1600" b="1" dirty="0" err="1">
                <a:latin typeface="Times New Roman" panose="02020603050405020304" pitchFamily="18" charset="0"/>
                <a:cs typeface="Times New Roman" panose="02020603050405020304" pitchFamily="18" charset="0"/>
              </a:rPr>
              <a:t>млн.руб</a:t>
            </a:r>
            <a:r>
              <a:rPr lang="ru-RU" sz="1600" b="1" dirty="0">
                <a:latin typeface="Times New Roman" panose="02020603050405020304" pitchFamily="18" charset="0"/>
                <a:cs typeface="Times New Roman" panose="02020603050405020304" pitchFamily="18" charset="0"/>
              </a:rPr>
              <a:t>., районный бюджет 5,0 </a:t>
            </a:r>
            <a:r>
              <a:rPr lang="ru-RU" sz="1600" b="1" dirty="0" err="1">
                <a:latin typeface="Times New Roman" panose="02020603050405020304" pitchFamily="18" charset="0"/>
                <a:cs typeface="Times New Roman" panose="02020603050405020304" pitchFamily="18" charset="0"/>
              </a:rPr>
              <a:t>млн.руб</a:t>
            </a:r>
            <a:r>
              <a:rPr lang="ru-RU" sz="1600" b="1" dirty="0">
                <a:latin typeface="Times New Roman" panose="02020603050405020304" pitchFamily="18" charset="0"/>
                <a:cs typeface="Times New Roman" panose="02020603050405020304" pitchFamily="18" charset="0"/>
              </a:rPr>
              <a:t>.;</a:t>
            </a:r>
          </a:p>
          <a:p>
            <a:pPr algn="just"/>
            <a:r>
              <a:rPr lang="ru-RU" sz="1600" b="1" dirty="0">
                <a:latin typeface="Times New Roman" panose="02020603050405020304" pitchFamily="18" charset="0"/>
                <a:cs typeface="Times New Roman" panose="02020603050405020304" pitchFamily="18" charset="0"/>
              </a:rPr>
              <a:t>-внесение изменений в генеральный план </a:t>
            </a:r>
            <a:r>
              <a:rPr lang="ru-RU" sz="1600" b="1" dirty="0" err="1">
                <a:latin typeface="Times New Roman" panose="02020603050405020304" pitchFamily="18" charset="0"/>
                <a:cs typeface="Times New Roman" panose="02020603050405020304" pitchFamily="18" charset="0"/>
              </a:rPr>
              <a:t>Нижнебаканского</a:t>
            </a:r>
            <a:r>
              <a:rPr lang="ru-RU" sz="1600" b="1" dirty="0">
                <a:latin typeface="Times New Roman" panose="02020603050405020304" pitchFamily="18" charset="0"/>
                <a:cs typeface="Times New Roman" panose="02020603050405020304" pitchFamily="18" charset="0"/>
              </a:rPr>
              <a:t> и Пригородного с/п 1,6 </a:t>
            </a:r>
            <a:r>
              <a:rPr lang="ru-RU" sz="1600" b="1" dirty="0" err="1">
                <a:latin typeface="Times New Roman" panose="02020603050405020304" pitchFamily="18" charset="0"/>
                <a:cs typeface="Times New Roman" panose="02020603050405020304" pitchFamily="18" charset="0"/>
              </a:rPr>
              <a:t>млн.руб</a:t>
            </a:r>
            <a:r>
              <a:rPr lang="ru-RU" sz="1600" b="1" dirty="0">
                <a:latin typeface="Times New Roman" panose="02020603050405020304" pitchFamily="18" charset="0"/>
                <a:cs typeface="Times New Roman" panose="02020603050405020304" pitchFamily="18" charset="0"/>
              </a:rPr>
              <a:t>., в </a:t>
            </a:r>
            <a:r>
              <a:rPr lang="ru-RU" sz="1600" b="1" dirty="0" err="1">
                <a:latin typeface="Times New Roman" panose="02020603050405020304" pitchFamily="18" charset="0"/>
                <a:cs typeface="Times New Roman" panose="02020603050405020304" pitchFamily="18" charset="0"/>
              </a:rPr>
              <a:t>т.ч</a:t>
            </a:r>
            <a:r>
              <a:rPr lang="ru-RU" sz="1600" b="1" dirty="0">
                <a:latin typeface="Times New Roman" panose="02020603050405020304" pitchFamily="18" charset="0"/>
                <a:cs typeface="Times New Roman" panose="02020603050405020304" pitchFamily="18" charset="0"/>
              </a:rPr>
              <a:t>. краевой бюджет 1,1 </a:t>
            </a:r>
            <a:r>
              <a:rPr lang="ru-RU" sz="1600" b="1" dirty="0" err="1">
                <a:latin typeface="Times New Roman" panose="02020603050405020304" pitchFamily="18" charset="0"/>
                <a:cs typeface="Times New Roman" panose="02020603050405020304" pitchFamily="18" charset="0"/>
              </a:rPr>
              <a:t>млн.руб</a:t>
            </a:r>
            <a:r>
              <a:rPr lang="ru-RU" sz="1600" b="1" dirty="0">
                <a:latin typeface="Times New Roman" panose="02020603050405020304" pitchFamily="18" charset="0"/>
                <a:cs typeface="Times New Roman" panose="02020603050405020304" pitchFamily="18" charset="0"/>
              </a:rPr>
              <a:t>., местный 0,5 </a:t>
            </a:r>
            <a:r>
              <a:rPr lang="ru-RU" sz="1600" b="1" dirty="0" err="1">
                <a:latin typeface="Times New Roman" panose="02020603050405020304" pitchFamily="18" charset="0"/>
                <a:cs typeface="Times New Roman" panose="02020603050405020304" pitchFamily="18" charset="0"/>
              </a:rPr>
              <a:t>млн.руб</a:t>
            </a:r>
            <a:r>
              <a:rPr lang="ru-RU" sz="1600" b="1" dirty="0">
                <a:latin typeface="Times New Roman" panose="02020603050405020304" pitchFamily="18" charset="0"/>
                <a:cs typeface="Times New Roman" panose="02020603050405020304" pitchFamily="18" charset="0"/>
              </a:rPr>
              <a:t>.</a:t>
            </a:r>
          </a:p>
          <a:p>
            <a:pPr algn="just"/>
            <a:r>
              <a:rPr lang="ru-RU" sz="1600" b="1" dirty="0">
                <a:latin typeface="Times New Roman" panose="02020603050405020304" pitchFamily="18" charset="0"/>
                <a:cs typeface="Times New Roman" panose="02020603050405020304" pitchFamily="18" charset="0"/>
              </a:rPr>
              <a:t>-строительно-монтажные работы, оснащение ФАП в </a:t>
            </a:r>
            <a:r>
              <a:rPr lang="ru-RU" sz="1600" b="1" dirty="0" err="1">
                <a:latin typeface="Times New Roman" panose="02020603050405020304" pitchFamily="18" charset="0"/>
                <a:cs typeface="Times New Roman" panose="02020603050405020304" pitchFamily="18" charset="0"/>
              </a:rPr>
              <a:t>х.Павловском</a:t>
            </a:r>
            <a:r>
              <a:rPr lang="ru-RU" sz="1600" b="1" dirty="0">
                <a:latin typeface="Times New Roman" panose="02020603050405020304" pitchFamily="18" charset="0"/>
                <a:cs typeface="Times New Roman" panose="02020603050405020304" pitchFamily="18" charset="0"/>
              </a:rPr>
              <a:t> – 9,6 </a:t>
            </a:r>
            <a:r>
              <a:rPr lang="ru-RU" sz="1600" b="1" dirty="0" err="1">
                <a:latin typeface="Times New Roman" panose="02020603050405020304" pitchFamily="18" charset="0"/>
                <a:cs typeface="Times New Roman" panose="02020603050405020304" pitchFamily="18" charset="0"/>
              </a:rPr>
              <a:t>млн.руб</a:t>
            </a:r>
            <a:r>
              <a:rPr lang="ru-RU" sz="1600" b="1" dirty="0">
                <a:latin typeface="Times New Roman" panose="02020603050405020304" pitchFamily="18" charset="0"/>
                <a:cs typeface="Times New Roman" panose="02020603050405020304" pitchFamily="18" charset="0"/>
              </a:rPr>
              <a:t>. (краевой бюджет);</a:t>
            </a:r>
          </a:p>
          <a:p>
            <a:pPr algn="just"/>
            <a:r>
              <a:rPr lang="ru-RU" sz="1600" b="1" dirty="0">
                <a:latin typeface="Times New Roman" panose="02020603050405020304" pitchFamily="18" charset="0"/>
                <a:cs typeface="Times New Roman" panose="02020603050405020304" pitchFamily="18" charset="0"/>
              </a:rPr>
              <a:t>-инженерно-геодезические изыскания, ПСД на строительство ОВОП </a:t>
            </a:r>
            <a:r>
              <a:rPr lang="ru-RU" sz="1600" b="1" dirty="0" err="1">
                <a:latin typeface="Times New Roman" panose="02020603050405020304" pitchFamily="18" charset="0"/>
                <a:cs typeface="Times New Roman" panose="02020603050405020304" pitchFamily="18" charset="0"/>
              </a:rPr>
              <a:t>мкр</a:t>
            </a:r>
            <a:r>
              <a:rPr lang="ru-RU" sz="1600" b="1" dirty="0">
                <a:latin typeface="Times New Roman" panose="02020603050405020304" pitchFamily="18" charset="0"/>
                <a:cs typeface="Times New Roman" panose="02020603050405020304" pitchFamily="18" charset="0"/>
              </a:rPr>
              <a:t>. «Надежда» - 3,0 </a:t>
            </a:r>
            <a:r>
              <a:rPr lang="ru-RU" sz="1600" b="1" dirty="0" err="1">
                <a:latin typeface="Times New Roman" panose="02020603050405020304" pitchFamily="18" charset="0"/>
                <a:cs typeface="Times New Roman" panose="02020603050405020304" pitchFamily="18" charset="0"/>
              </a:rPr>
              <a:t>млн.руб</a:t>
            </a:r>
            <a:r>
              <a:rPr lang="ru-RU" sz="1600" b="1" dirty="0">
                <a:latin typeface="Times New Roman" panose="02020603050405020304" pitchFamily="18" charset="0"/>
                <a:cs typeface="Times New Roman" panose="02020603050405020304" pitchFamily="18" charset="0"/>
              </a:rPr>
              <a:t>. (краевой бюджет</a:t>
            </a:r>
            <a:r>
              <a:rPr lang="ru-RU" sz="1600" b="1" dirty="0" smtClean="0">
                <a:latin typeface="Times New Roman" panose="02020603050405020304" pitchFamily="18" charset="0"/>
                <a:cs typeface="Times New Roman" panose="02020603050405020304" pitchFamily="18" charset="0"/>
              </a:rPr>
              <a:t>);</a:t>
            </a:r>
          </a:p>
          <a:p>
            <a:pPr algn="just"/>
            <a:r>
              <a:rPr lang="ru-RU" sz="1600" b="1" dirty="0">
                <a:latin typeface="Times New Roman" panose="02020603050405020304" pitchFamily="18" charset="0"/>
                <a:cs typeface="Times New Roman" panose="02020603050405020304" pitchFamily="18" charset="0"/>
              </a:rPr>
              <a:t>- оплату взносов на капительный ремонт многоквартирных домов или нежилых помещений, находящихся в муниципальной собственности – 0,7 млн. руб.; </a:t>
            </a:r>
          </a:p>
          <a:p>
            <a:pPr algn="just"/>
            <a:endParaRPr lang="ru-RU" sz="1600" b="1" dirty="0">
              <a:latin typeface="Times New Roman" panose="02020603050405020304" pitchFamily="18" charset="0"/>
              <a:cs typeface="Times New Roman" panose="02020603050405020304" pitchFamily="18" charset="0"/>
            </a:endParaRPr>
          </a:p>
          <a:p>
            <a:pPr algn="just"/>
            <a:endParaRPr lang="ru-RU" sz="1600" b="1" dirty="0">
              <a:latin typeface="Times New Roman" panose="02020603050405020304" pitchFamily="18" charset="0"/>
              <a:cs typeface="Times New Roman" panose="02020603050405020304" pitchFamily="18" charset="0"/>
            </a:endParaRPr>
          </a:p>
          <a:p>
            <a:pPr algn="ctr"/>
            <a:endParaRPr lang="ru-RU" sz="1600" dirty="0">
              <a:latin typeface="Times New Roman" panose="02020603050405020304" pitchFamily="18" charset="0"/>
              <a:cs typeface="Times New Roman" panose="02020603050405020304" pitchFamily="18" charset="0"/>
            </a:endParaRPr>
          </a:p>
          <a:p>
            <a:r>
              <a:rPr lang="ru-RU" sz="1600" b="1" dirty="0"/>
              <a:t> </a:t>
            </a:r>
            <a:endParaRPr lang="ru-RU" sz="1600" dirty="0"/>
          </a:p>
        </p:txBody>
      </p:sp>
    </p:spTree>
    <p:extLst>
      <p:ext uri="{BB962C8B-B14F-4D97-AF65-F5344CB8AC3E}">
        <p14:creationId xmlns:p14="http://schemas.microsoft.com/office/powerpoint/2010/main" val="41017119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Прямоугольник 2"/>
          <p:cNvSpPr/>
          <p:nvPr/>
        </p:nvSpPr>
        <p:spPr>
          <a:xfrm>
            <a:off x="539552" y="240804"/>
            <a:ext cx="8280920" cy="5755422"/>
          </a:xfrm>
          <a:prstGeom prst="rect">
            <a:avLst/>
          </a:prstGeom>
        </p:spPr>
        <p:txBody>
          <a:bodyPr wrap="square">
            <a:spAutoFit/>
          </a:bodyPr>
          <a:lstStyle/>
          <a:p>
            <a:pPr algn="just"/>
            <a:r>
              <a:rPr lang="ru-RU" sz="1600" b="1" dirty="0">
                <a:latin typeface="Times New Roman" panose="02020603050405020304" pitchFamily="18" charset="0"/>
                <a:cs typeface="Times New Roman" panose="02020603050405020304" pitchFamily="18" charset="0"/>
              </a:rPr>
              <a:t>- участие в организации деятельности по накоплению (в том числе раздельному накоплению) и транспортированию твердых коммунальных отходов в пределах полномочий, установленных законодательством Российской Федерации – 0,3 </a:t>
            </a:r>
            <a:r>
              <a:rPr lang="ru-RU" sz="1600" b="1" dirty="0" err="1">
                <a:latin typeface="Times New Roman" panose="02020603050405020304" pitchFamily="18" charset="0"/>
                <a:cs typeface="Times New Roman" panose="02020603050405020304" pitchFamily="18" charset="0"/>
              </a:rPr>
              <a:t>млн.руб</a:t>
            </a:r>
            <a:r>
              <a:rPr lang="ru-RU" sz="1600" b="1" dirty="0">
                <a:latin typeface="Times New Roman" panose="02020603050405020304" pitchFamily="18" charset="0"/>
                <a:cs typeface="Times New Roman" panose="02020603050405020304" pitchFamily="18" charset="0"/>
              </a:rPr>
              <a:t>.</a:t>
            </a:r>
          </a:p>
          <a:p>
            <a:pPr algn="just"/>
            <a:r>
              <a:rPr lang="ru-RU" sz="1600" b="1" dirty="0">
                <a:latin typeface="Times New Roman" panose="02020603050405020304" pitchFamily="18" charset="0"/>
                <a:cs typeface="Times New Roman" panose="02020603050405020304" pitchFamily="18" charset="0"/>
              </a:rPr>
              <a:t>- </a:t>
            </a:r>
            <a:r>
              <a:rPr lang="ru-RU" sz="1600" b="1" dirty="0" err="1">
                <a:latin typeface="Times New Roman" panose="02020603050405020304" pitchFamily="18" charset="0"/>
                <a:cs typeface="Times New Roman" panose="02020603050405020304" pitchFamily="18" charset="0"/>
              </a:rPr>
              <a:t>тех.присоединение</a:t>
            </a:r>
            <a:r>
              <a:rPr lang="ru-RU" sz="1600" b="1" dirty="0">
                <a:latin typeface="Times New Roman" panose="02020603050405020304" pitchFamily="18" charset="0"/>
                <a:cs typeface="Times New Roman" panose="02020603050405020304" pitchFamily="18" charset="0"/>
              </a:rPr>
              <a:t> к сетям водоснабжения, телекоммуникаций ФАП в </a:t>
            </a:r>
            <a:r>
              <a:rPr lang="ru-RU" sz="1600" b="1" dirty="0" err="1">
                <a:latin typeface="Times New Roman" panose="02020603050405020304" pitchFamily="18" charset="0"/>
                <a:cs typeface="Times New Roman" panose="02020603050405020304" pitchFamily="18" charset="0"/>
              </a:rPr>
              <a:t>х.Павловском</a:t>
            </a:r>
            <a:r>
              <a:rPr lang="ru-RU" sz="1600" b="1" dirty="0">
                <a:latin typeface="Times New Roman" panose="02020603050405020304" pitchFamily="18" charset="0"/>
                <a:cs typeface="Times New Roman" panose="02020603050405020304" pitchFamily="18" charset="0"/>
              </a:rPr>
              <a:t> – 1,2 </a:t>
            </a:r>
            <a:r>
              <a:rPr lang="ru-RU" sz="1600" b="1" dirty="0" err="1">
                <a:latin typeface="Times New Roman" panose="02020603050405020304" pitchFamily="18" charset="0"/>
                <a:cs typeface="Times New Roman" panose="02020603050405020304" pitchFamily="18" charset="0"/>
              </a:rPr>
              <a:t>млн.руб</a:t>
            </a:r>
            <a:r>
              <a:rPr lang="ru-RU" sz="1600" b="1" dirty="0">
                <a:latin typeface="Times New Roman" panose="02020603050405020304" pitchFamily="18" charset="0"/>
                <a:cs typeface="Times New Roman" panose="02020603050405020304" pitchFamily="18" charset="0"/>
              </a:rPr>
              <a:t>.; </a:t>
            </a:r>
          </a:p>
          <a:p>
            <a:pPr algn="just"/>
            <a:r>
              <a:rPr lang="ru-RU" sz="1600" b="1" dirty="0">
                <a:latin typeface="Times New Roman" panose="02020603050405020304" pitchFamily="18" charset="0"/>
                <a:cs typeface="Times New Roman" panose="02020603050405020304" pitchFamily="18" charset="0"/>
              </a:rPr>
              <a:t>-строительно-монтажные работы, оснащение ФАП в </a:t>
            </a:r>
            <a:r>
              <a:rPr lang="ru-RU" sz="1600" b="1" dirty="0" err="1">
                <a:latin typeface="Times New Roman" panose="02020603050405020304" pitchFamily="18" charset="0"/>
                <a:cs typeface="Times New Roman" panose="02020603050405020304" pitchFamily="18" charset="0"/>
              </a:rPr>
              <a:t>х.Павловском</a:t>
            </a:r>
            <a:r>
              <a:rPr lang="ru-RU" sz="1600" b="1" dirty="0">
                <a:latin typeface="Times New Roman" panose="02020603050405020304" pitchFamily="18" charset="0"/>
                <a:cs typeface="Times New Roman" panose="02020603050405020304" pitchFamily="18" charset="0"/>
              </a:rPr>
              <a:t> – 9,6 </a:t>
            </a:r>
            <a:r>
              <a:rPr lang="ru-RU" sz="1600" b="1" dirty="0" err="1">
                <a:latin typeface="Times New Roman" panose="02020603050405020304" pitchFamily="18" charset="0"/>
                <a:cs typeface="Times New Roman" panose="02020603050405020304" pitchFamily="18" charset="0"/>
              </a:rPr>
              <a:t>млн.руб</a:t>
            </a:r>
            <a:r>
              <a:rPr lang="ru-RU" sz="1600" b="1" dirty="0">
                <a:latin typeface="Times New Roman" panose="02020603050405020304" pitchFamily="18" charset="0"/>
                <a:cs typeface="Times New Roman" panose="02020603050405020304" pitchFamily="18" charset="0"/>
              </a:rPr>
              <a:t>. (краевой бюджет)</a:t>
            </a:r>
          </a:p>
          <a:p>
            <a:pPr marL="285750" indent="-285750" algn="just">
              <a:buFontTx/>
              <a:buChar char="-"/>
            </a:pPr>
            <a:r>
              <a:rPr lang="ru-RU" sz="1600" b="1" dirty="0" smtClean="0">
                <a:latin typeface="Times New Roman" panose="02020603050405020304" pitchFamily="18" charset="0"/>
                <a:cs typeface="Times New Roman" panose="02020603050405020304" pitchFamily="18" charset="0"/>
              </a:rPr>
              <a:t>содержание </a:t>
            </a:r>
            <a:r>
              <a:rPr lang="ru-RU" sz="1600" b="1" dirty="0">
                <a:latin typeface="Times New Roman" panose="02020603050405020304" pitchFamily="18" charset="0"/>
                <a:cs typeface="Times New Roman" panose="02020603050405020304" pitchFamily="18" charset="0"/>
              </a:rPr>
              <a:t>МКУ «Управление строительного контроля» 12,1 </a:t>
            </a:r>
            <a:r>
              <a:rPr lang="ru-RU" sz="1600" b="1" dirty="0" err="1">
                <a:latin typeface="Times New Roman" panose="02020603050405020304" pitchFamily="18" charset="0"/>
                <a:cs typeface="Times New Roman" panose="02020603050405020304" pitchFamily="18" charset="0"/>
              </a:rPr>
              <a:t>млн.руб</a:t>
            </a:r>
            <a:r>
              <a:rPr lang="ru-RU" sz="1600" b="1" dirty="0" smtClean="0">
                <a:latin typeface="Times New Roman" panose="02020603050405020304" pitchFamily="18" charset="0"/>
                <a:cs typeface="Times New Roman" panose="02020603050405020304" pitchFamily="18" charset="0"/>
              </a:rPr>
              <a:t>.</a:t>
            </a:r>
          </a:p>
          <a:p>
            <a:pPr marL="285750" indent="-285750" algn="just">
              <a:buFontTx/>
              <a:buChar char="-"/>
            </a:pPr>
            <a:endParaRPr lang="ru-RU" sz="1600" b="1" dirty="0" smtClean="0">
              <a:latin typeface="Times New Roman" panose="02020603050405020304" pitchFamily="18" charset="0"/>
              <a:cs typeface="Times New Roman" panose="02020603050405020304" pitchFamily="18" charset="0"/>
            </a:endParaRPr>
          </a:p>
          <a:p>
            <a:pPr algn="ctr"/>
            <a:r>
              <a:rPr lang="ru-RU" sz="1600" b="1" dirty="0">
                <a:latin typeface="Times New Roman" panose="02020603050405020304" pitchFamily="18" charset="0"/>
                <a:cs typeface="Times New Roman" panose="02020603050405020304" pitchFamily="18" charset="0"/>
              </a:rPr>
              <a:t>Муниципальная программа</a:t>
            </a:r>
            <a:endParaRPr lang="ru-RU" sz="1600" dirty="0">
              <a:latin typeface="Times New Roman" panose="02020603050405020304" pitchFamily="18" charset="0"/>
              <a:cs typeface="Times New Roman" panose="02020603050405020304" pitchFamily="18" charset="0"/>
            </a:endParaRPr>
          </a:p>
          <a:p>
            <a:pPr algn="ctr"/>
            <a:r>
              <a:rPr lang="ru-RU" sz="1600" b="1" dirty="0">
                <a:latin typeface="Times New Roman" panose="02020603050405020304" pitchFamily="18" charset="0"/>
                <a:cs typeface="Times New Roman" panose="02020603050405020304" pitchFamily="18" charset="0"/>
              </a:rPr>
              <a:t>«Повышение безопасности дорожного движения на территории муниципального образования Крымский район»</a:t>
            </a:r>
            <a:endParaRPr lang="ru-RU" sz="1600" dirty="0">
              <a:latin typeface="Times New Roman" panose="02020603050405020304" pitchFamily="18" charset="0"/>
              <a:cs typeface="Times New Roman" panose="02020603050405020304" pitchFamily="18" charset="0"/>
            </a:endParaRPr>
          </a:p>
          <a:p>
            <a:r>
              <a:rPr lang="ru-RU" sz="1600" dirty="0"/>
              <a:t> </a:t>
            </a:r>
          </a:p>
          <a:p>
            <a:r>
              <a:rPr lang="ru-RU" sz="1600" dirty="0"/>
              <a:t> </a:t>
            </a:r>
            <a:r>
              <a:rPr lang="ru-RU" sz="1600" b="1" dirty="0">
                <a:latin typeface="Times New Roman" panose="02020603050405020304" pitchFamily="18" charset="0"/>
                <a:cs typeface="Times New Roman" panose="02020603050405020304" pitchFamily="18" charset="0"/>
              </a:rPr>
              <a:t>Объем расходов на реализацию программы составил – 0,05 млн. руб. или 100% к уровню 2022 года, В рамках программы приобретены значки светоотражающие</a:t>
            </a:r>
            <a:r>
              <a:rPr lang="ru-RU" sz="1600" b="1" dirty="0" smtClean="0">
                <a:latin typeface="Times New Roman" panose="02020603050405020304" pitchFamily="18" charset="0"/>
                <a:cs typeface="Times New Roman" panose="02020603050405020304" pitchFamily="18" charset="0"/>
              </a:rPr>
              <a:t>.</a:t>
            </a:r>
          </a:p>
          <a:p>
            <a:endParaRPr lang="ru-RU" sz="1600" b="1" dirty="0">
              <a:latin typeface="Times New Roman" panose="02020603050405020304" pitchFamily="18" charset="0"/>
              <a:cs typeface="Times New Roman" panose="02020603050405020304" pitchFamily="18" charset="0"/>
            </a:endParaRPr>
          </a:p>
          <a:p>
            <a:pPr algn="ctr"/>
            <a:r>
              <a:rPr lang="ru-RU" sz="1600" b="1" dirty="0">
                <a:latin typeface="Times New Roman" panose="02020603050405020304" pitchFamily="18" charset="0"/>
                <a:cs typeface="Times New Roman" panose="02020603050405020304" pitchFamily="18" charset="0"/>
              </a:rPr>
              <a:t>Муниципальная программа</a:t>
            </a:r>
            <a:endParaRPr lang="ru-RU" sz="1600" dirty="0">
              <a:latin typeface="Times New Roman" panose="02020603050405020304" pitchFamily="18" charset="0"/>
              <a:cs typeface="Times New Roman" panose="02020603050405020304" pitchFamily="18" charset="0"/>
            </a:endParaRPr>
          </a:p>
          <a:p>
            <a:pPr algn="ctr"/>
            <a:r>
              <a:rPr lang="ru-RU" sz="1600" b="1" dirty="0">
                <a:latin typeface="Times New Roman" panose="02020603050405020304" pitchFamily="18" charset="0"/>
                <a:cs typeface="Times New Roman" panose="02020603050405020304" pitchFamily="18" charset="0"/>
              </a:rPr>
              <a:t>«Капитальный ремонт и ремонт автомобильных дорог муниципального значения»</a:t>
            </a:r>
            <a:endParaRPr lang="ru-RU" sz="1600" dirty="0">
              <a:latin typeface="Times New Roman" panose="02020603050405020304" pitchFamily="18" charset="0"/>
              <a:cs typeface="Times New Roman" panose="02020603050405020304" pitchFamily="18" charset="0"/>
            </a:endParaRPr>
          </a:p>
          <a:p>
            <a:r>
              <a:rPr lang="ru-RU" sz="1600" b="1" dirty="0"/>
              <a:t> </a:t>
            </a:r>
            <a:endParaRPr lang="ru-RU" sz="1600" dirty="0"/>
          </a:p>
          <a:p>
            <a:r>
              <a:rPr lang="ru-RU" sz="1600" b="1" dirty="0">
                <a:latin typeface="Times New Roman" panose="02020603050405020304" pitchFamily="18" charset="0"/>
                <a:cs typeface="Times New Roman" panose="02020603050405020304" pitchFamily="18" charset="0"/>
              </a:rPr>
              <a:t>Общий объем расходов составил 2,3 </a:t>
            </a:r>
            <a:r>
              <a:rPr lang="ru-RU" sz="1600" b="1" dirty="0" err="1">
                <a:latin typeface="Times New Roman" panose="02020603050405020304" pitchFamily="18" charset="0"/>
                <a:cs typeface="Times New Roman" panose="02020603050405020304" pitchFamily="18" charset="0"/>
              </a:rPr>
              <a:t>млн.руб</a:t>
            </a:r>
            <a:r>
              <a:rPr lang="ru-RU" sz="1600" b="1" dirty="0">
                <a:latin typeface="Times New Roman" panose="02020603050405020304" pitchFamily="18" charset="0"/>
                <a:cs typeface="Times New Roman" panose="02020603050405020304" pitchFamily="18" charset="0"/>
              </a:rPr>
              <a:t>.</a:t>
            </a:r>
          </a:p>
          <a:p>
            <a:r>
              <a:rPr lang="ru-RU" sz="1600" b="1" dirty="0">
                <a:latin typeface="Times New Roman" panose="02020603050405020304" pitchFamily="18" charset="0"/>
                <a:cs typeface="Times New Roman" panose="02020603050405020304" pitchFamily="18" charset="0"/>
              </a:rPr>
              <a:t>Средства программы израсходованы на:</a:t>
            </a:r>
          </a:p>
          <a:p>
            <a:r>
              <a:rPr lang="ru-RU" sz="1600" b="1" dirty="0">
                <a:latin typeface="Times New Roman" panose="02020603050405020304" pitchFamily="18" charset="0"/>
                <a:cs typeface="Times New Roman" panose="02020603050405020304" pitchFamily="18" charset="0"/>
              </a:rPr>
              <a:t>- содержание автодорог «Подъезд к карьеру </a:t>
            </a:r>
            <a:r>
              <a:rPr lang="ru-RU" sz="1600" b="1" dirty="0" err="1">
                <a:latin typeface="Times New Roman" panose="02020603050405020304" pitchFamily="18" charset="0"/>
                <a:cs typeface="Times New Roman" panose="02020603050405020304" pitchFamily="18" charset="0"/>
              </a:rPr>
              <a:t>Богого</a:t>
            </a:r>
            <a:r>
              <a:rPr lang="ru-RU" sz="1600" b="1" dirty="0">
                <a:latin typeface="Times New Roman" panose="02020603050405020304" pitchFamily="18" charset="0"/>
                <a:cs typeface="Times New Roman" panose="02020603050405020304" pitchFamily="18" charset="0"/>
              </a:rPr>
              <a:t>» и </a:t>
            </a:r>
            <a:r>
              <a:rPr lang="ru-RU" sz="1600" b="1" dirty="0" err="1">
                <a:latin typeface="Times New Roman" panose="02020603050405020304" pitchFamily="18" charset="0"/>
                <a:cs typeface="Times New Roman" panose="02020603050405020304" pitchFamily="18" charset="0"/>
              </a:rPr>
              <a:t>х.Школьный-п.Фадеево</a:t>
            </a:r>
            <a:r>
              <a:rPr lang="ru-RU" sz="1600" b="1" dirty="0">
                <a:latin typeface="Times New Roman" panose="02020603050405020304" pitchFamily="18" charset="0"/>
                <a:cs typeface="Times New Roman" panose="02020603050405020304" pitchFamily="18" charset="0"/>
              </a:rPr>
              <a:t> </a:t>
            </a:r>
          </a:p>
          <a:p>
            <a:pPr marL="285750" indent="-285750" algn="just">
              <a:buFontTx/>
              <a:buChar char="-"/>
            </a:pPr>
            <a:endParaRPr lang="ru-RU" sz="1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881524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Прямоугольник 2"/>
          <p:cNvSpPr/>
          <p:nvPr/>
        </p:nvSpPr>
        <p:spPr>
          <a:xfrm>
            <a:off x="539552" y="240804"/>
            <a:ext cx="8280920" cy="6740307"/>
          </a:xfrm>
          <a:prstGeom prst="rect">
            <a:avLst/>
          </a:prstGeom>
        </p:spPr>
        <p:txBody>
          <a:bodyPr wrap="square">
            <a:spAutoFit/>
          </a:bodyPr>
          <a:lstStyle/>
          <a:p>
            <a:pPr algn="ctr"/>
            <a:r>
              <a:rPr lang="ru-RU" sz="1600" b="1" dirty="0">
                <a:latin typeface="Times New Roman" panose="02020603050405020304" pitchFamily="18" charset="0"/>
                <a:cs typeface="Times New Roman" panose="02020603050405020304" pitchFamily="18" charset="0"/>
              </a:rPr>
              <a:t>Муниципальная программа</a:t>
            </a:r>
            <a:endParaRPr lang="ru-RU" sz="1600" dirty="0">
              <a:latin typeface="Times New Roman" panose="02020603050405020304" pitchFamily="18" charset="0"/>
              <a:cs typeface="Times New Roman" panose="02020603050405020304" pitchFamily="18" charset="0"/>
            </a:endParaRPr>
          </a:p>
          <a:p>
            <a:pPr algn="ctr"/>
            <a:r>
              <a:rPr lang="ru-RU" sz="1600" b="1" dirty="0">
                <a:latin typeface="Times New Roman" panose="02020603050405020304" pitchFamily="18" charset="0"/>
                <a:cs typeface="Times New Roman" panose="02020603050405020304" pitchFamily="18" charset="0"/>
              </a:rPr>
              <a:t>«Обеспечение безопасности населения»</a:t>
            </a:r>
            <a:endParaRPr lang="ru-RU" sz="1600" dirty="0">
              <a:latin typeface="Times New Roman" panose="02020603050405020304" pitchFamily="18" charset="0"/>
              <a:cs typeface="Times New Roman" panose="02020603050405020304" pitchFamily="18" charset="0"/>
            </a:endParaRPr>
          </a:p>
          <a:p>
            <a:r>
              <a:rPr lang="ru-RU" sz="1600" b="1" dirty="0"/>
              <a:t> </a:t>
            </a:r>
            <a:endParaRPr lang="ru-RU" sz="1600" dirty="0"/>
          </a:p>
          <a:p>
            <a:pPr algn="just"/>
            <a:r>
              <a:rPr lang="ru-RU" sz="1600" b="1" dirty="0">
                <a:latin typeface="Times New Roman" panose="02020603050405020304" pitchFamily="18" charset="0"/>
                <a:cs typeface="Times New Roman" panose="02020603050405020304" pitchFamily="18" charset="0"/>
              </a:rPr>
              <a:t>Общий объем расходов составил 73,4 </a:t>
            </a:r>
            <a:r>
              <a:rPr lang="ru-RU" sz="1600" b="1" dirty="0" err="1">
                <a:latin typeface="Times New Roman" panose="02020603050405020304" pitchFamily="18" charset="0"/>
                <a:cs typeface="Times New Roman" panose="02020603050405020304" pitchFamily="18" charset="0"/>
              </a:rPr>
              <a:t>млн.руб</a:t>
            </a:r>
            <a:r>
              <a:rPr lang="ru-RU" sz="1600" b="1" dirty="0">
                <a:latin typeface="Times New Roman" panose="02020603050405020304" pitchFamily="18" charset="0"/>
                <a:cs typeface="Times New Roman" panose="02020603050405020304" pitchFamily="18" charset="0"/>
              </a:rPr>
              <a:t>. или 109,2% к уровню 2022 года. </a:t>
            </a:r>
          </a:p>
          <a:p>
            <a:pPr algn="just"/>
            <a:r>
              <a:rPr lang="ru-RU" sz="1600" b="1" dirty="0">
                <a:latin typeface="Times New Roman" panose="02020603050405020304" pitchFamily="18" charset="0"/>
                <a:cs typeface="Times New Roman" panose="02020603050405020304" pitchFamily="18" charset="0"/>
              </a:rPr>
              <a:t>Средства программы израсходованы на:</a:t>
            </a:r>
          </a:p>
          <a:p>
            <a:pPr algn="just"/>
            <a:r>
              <a:rPr lang="ru-RU" sz="1600" b="1" dirty="0">
                <a:latin typeface="Times New Roman" panose="02020603050405020304" pitchFamily="18" charset="0"/>
                <a:cs typeface="Times New Roman" panose="02020603050405020304" pitchFamily="18" charset="0"/>
              </a:rPr>
              <a:t>- содержание МКУ «УЧСГЗ МО Крымский район» – 37,7 млн. руб.; </a:t>
            </a:r>
          </a:p>
          <a:p>
            <a:pPr algn="just"/>
            <a:r>
              <a:rPr lang="ru-RU" sz="1600" b="1" dirty="0">
                <a:latin typeface="Times New Roman" panose="02020603050405020304" pitchFamily="18" charset="0"/>
                <a:cs typeface="Times New Roman" panose="02020603050405020304" pitchFamily="18" charset="0"/>
              </a:rPr>
              <a:t>- снижение рисков и смягчение последствий чрезвычайных ситуаций- 0,8 млн. руб.;</a:t>
            </a:r>
          </a:p>
          <a:p>
            <a:pPr algn="just"/>
            <a:r>
              <a:rPr lang="ru-RU" sz="1600" b="1" dirty="0">
                <a:latin typeface="Times New Roman" panose="02020603050405020304" pitchFamily="18" charset="0"/>
                <a:cs typeface="Times New Roman" panose="02020603050405020304" pitchFamily="18" charset="0"/>
              </a:rPr>
              <a:t>- на развитие и содержание АПК «Безопасный Город» - 5,9 млн. руб. (строительно-монтажные и пусконаладочные работы системы видеонаблюдения, приобретение и монтаж Ретранслятора);</a:t>
            </a:r>
          </a:p>
          <a:p>
            <a:pPr marL="285750" indent="-285750" algn="just">
              <a:buFontTx/>
              <a:buChar char="-"/>
            </a:pPr>
            <a:r>
              <a:rPr lang="ru-RU" sz="1600" b="1" dirty="0" smtClean="0">
                <a:latin typeface="Times New Roman" panose="02020603050405020304" pitchFamily="18" charset="0"/>
                <a:cs typeface="Times New Roman" panose="02020603050405020304" pitchFamily="18" charset="0"/>
              </a:rPr>
              <a:t>выполнение </a:t>
            </a:r>
            <a:r>
              <a:rPr lang="ru-RU" sz="1600" b="1" dirty="0">
                <a:latin typeface="Times New Roman" panose="02020603050405020304" pitchFamily="18" charset="0"/>
                <a:cs typeface="Times New Roman" panose="02020603050405020304" pitchFamily="18" charset="0"/>
              </a:rPr>
              <a:t>мероприятий по решениям суда и предписаниям по пожарной и антитеррористической безопасности 26,0 </a:t>
            </a:r>
            <a:r>
              <a:rPr lang="ru-RU" sz="1600" b="1" dirty="0" err="1">
                <a:latin typeface="Times New Roman" panose="02020603050405020304" pitchFamily="18" charset="0"/>
                <a:cs typeface="Times New Roman" panose="02020603050405020304" pitchFamily="18" charset="0"/>
              </a:rPr>
              <a:t>млн.руб</a:t>
            </a:r>
            <a:r>
              <a:rPr lang="ru-RU" sz="1600" b="1" dirty="0">
                <a:latin typeface="Times New Roman" panose="02020603050405020304" pitchFamily="18" charset="0"/>
                <a:cs typeface="Times New Roman" panose="02020603050405020304" pitchFamily="18" charset="0"/>
              </a:rPr>
              <a:t>. (подробное описание объектов указано выше</a:t>
            </a:r>
            <a:r>
              <a:rPr lang="ru-RU" sz="1600" b="1" dirty="0" smtClean="0">
                <a:latin typeface="Times New Roman" panose="02020603050405020304" pitchFamily="18" charset="0"/>
                <a:cs typeface="Times New Roman" panose="02020603050405020304" pitchFamily="18" charset="0"/>
              </a:rPr>
              <a:t>).</a:t>
            </a:r>
          </a:p>
          <a:p>
            <a:pPr marL="285750" indent="-285750" algn="just">
              <a:buFontTx/>
              <a:buChar char="-"/>
            </a:pPr>
            <a:endParaRPr lang="ru-RU" sz="1600" b="1" dirty="0">
              <a:latin typeface="Times New Roman" panose="02020603050405020304" pitchFamily="18" charset="0"/>
              <a:cs typeface="Times New Roman" panose="02020603050405020304" pitchFamily="18" charset="0"/>
            </a:endParaRPr>
          </a:p>
          <a:p>
            <a:pPr algn="ctr"/>
            <a:r>
              <a:rPr lang="ru-RU" sz="1600" b="1" dirty="0">
                <a:latin typeface="Times New Roman" panose="02020603050405020304" pitchFamily="18" charset="0"/>
                <a:cs typeface="Times New Roman" panose="02020603050405020304" pitchFamily="18" charset="0"/>
              </a:rPr>
              <a:t>Муниципальная программа</a:t>
            </a:r>
            <a:endParaRPr lang="ru-RU" sz="1600" dirty="0">
              <a:latin typeface="Times New Roman" panose="02020603050405020304" pitchFamily="18" charset="0"/>
              <a:cs typeface="Times New Roman" panose="02020603050405020304" pitchFamily="18" charset="0"/>
            </a:endParaRPr>
          </a:p>
          <a:p>
            <a:pPr algn="ctr"/>
            <a:r>
              <a:rPr lang="ru-RU" sz="1600" b="1" dirty="0">
                <a:latin typeface="Times New Roman" panose="02020603050405020304" pitchFamily="18" charset="0"/>
                <a:cs typeface="Times New Roman" panose="02020603050405020304" pitchFamily="18" charset="0"/>
              </a:rPr>
              <a:t>«Развитие культуры</a:t>
            </a:r>
            <a:r>
              <a:rPr lang="ru-RU" sz="1600" b="1" dirty="0" smtClean="0">
                <a:latin typeface="Times New Roman" panose="02020603050405020304" pitchFamily="18" charset="0"/>
                <a:cs typeface="Times New Roman" panose="02020603050405020304" pitchFamily="18" charset="0"/>
              </a:rPr>
              <a:t>»</a:t>
            </a:r>
          </a:p>
          <a:p>
            <a:pPr algn="ctr"/>
            <a:endParaRPr lang="ru-RU" sz="1600" b="1" dirty="0" smtClean="0">
              <a:latin typeface="Times New Roman" panose="02020603050405020304" pitchFamily="18" charset="0"/>
              <a:cs typeface="Times New Roman" panose="02020603050405020304" pitchFamily="18" charset="0"/>
            </a:endParaRPr>
          </a:p>
          <a:p>
            <a:pPr algn="just"/>
            <a:r>
              <a:rPr lang="ru-RU" sz="1600" b="1" dirty="0">
                <a:latin typeface="Times New Roman" panose="02020603050405020304" pitchFamily="18" charset="0"/>
                <a:cs typeface="Times New Roman" panose="02020603050405020304" pitchFamily="18" charset="0"/>
              </a:rPr>
              <a:t>Общий объем расходов по программе 141,8 млн. руб. или 107,3% к уровню 2022 года. В том числе за счет средств федерального и краевого бюджетов 8,9 </a:t>
            </a:r>
            <a:r>
              <a:rPr lang="ru-RU" sz="1600" b="1" dirty="0" err="1">
                <a:latin typeface="Times New Roman" panose="02020603050405020304" pitchFamily="18" charset="0"/>
                <a:cs typeface="Times New Roman" panose="02020603050405020304" pitchFamily="18" charset="0"/>
              </a:rPr>
              <a:t>млн.руб</a:t>
            </a:r>
            <a:r>
              <a:rPr lang="ru-RU" sz="1600" b="1" dirty="0">
                <a:latin typeface="Times New Roman" panose="02020603050405020304" pitchFamily="18" charset="0"/>
                <a:cs typeface="Times New Roman" panose="02020603050405020304" pitchFamily="18" charset="0"/>
              </a:rPr>
              <a:t>.</a:t>
            </a:r>
          </a:p>
          <a:p>
            <a:pPr algn="just"/>
            <a:r>
              <a:rPr lang="ru-RU" sz="1600" b="1" dirty="0">
                <a:latin typeface="Times New Roman" panose="02020603050405020304" pitchFamily="18" charset="0"/>
                <a:cs typeface="Times New Roman" panose="02020603050405020304" pitchFamily="18" charset="0"/>
              </a:rPr>
              <a:t>В рамках реализации программы профинансированы следующие основные мероприятия: </a:t>
            </a:r>
          </a:p>
          <a:p>
            <a:pPr algn="just"/>
            <a:r>
              <a:rPr lang="ru-RU" sz="1600" b="1" dirty="0">
                <a:latin typeface="Times New Roman" panose="02020603050405020304" pitchFamily="18" charset="0"/>
                <a:cs typeface="Times New Roman" panose="02020603050405020304" pitchFamily="18" charset="0"/>
              </a:rPr>
              <a:t>-организация и проведение районных мероприятий – 11,5 млн. руб.; </a:t>
            </a:r>
          </a:p>
          <a:p>
            <a:pPr algn="just"/>
            <a:r>
              <a:rPr lang="ru-RU" sz="1600" b="1" dirty="0">
                <a:latin typeface="Times New Roman" panose="02020603050405020304" pitchFamily="18" charset="0"/>
                <a:cs typeface="Times New Roman" panose="02020603050405020304" pitchFamily="18" charset="0"/>
              </a:rPr>
              <a:t>-на финансовое обеспечение деятельности 7 подведомственных учреждений культуры (на выплату заработной платы, коммунальных услуг, содержание учреждений) 115,5 </a:t>
            </a:r>
            <a:r>
              <a:rPr lang="ru-RU" sz="1600" b="1" dirty="0" err="1">
                <a:latin typeface="Times New Roman" panose="02020603050405020304" pitchFamily="18" charset="0"/>
                <a:cs typeface="Times New Roman" panose="02020603050405020304" pitchFamily="18" charset="0"/>
              </a:rPr>
              <a:t>млн.руб</a:t>
            </a:r>
            <a:r>
              <a:rPr lang="ru-RU" sz="1600" b="1" dirty="0">
                <a:latin typeface="Times New Roman" panose="02020603050405020304" pitchFamily="18" charset="0"/>
                <a:cs typeface="Times New Roman" panose="02020603050405020304" pitchFamily="18" charset="0"/>
              </a:rPr>
              <a:t>.;</a:t>
            </a:r>
          </a:p>
          <a:p>
            <a:pPr algn="ctr"/>
            <a:endParaRPr lang="ru-RU" sz="1600" dirty="0" smtClean="0">
              <a:latin typeface="Times New Roman" panose="02020603050405020304" pitchFamily="18" charset="0"/>
              <a:cs typeface="Times New Roman" panose="02020603050405020304" pitchFamily="18" charset="0"/>
            </a:endParaRPr>
          </a:p>
          <a:p>
            <a:pPr marL="285750" indent="-285750" algn="just">
              <a:buFontTx/>
              <a:buChar char="-"/>
            </a:pPr>
            <a:endParaRPr lang="ru-RU" sz="1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963604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Прямоугольник 2"/>
          <p:cNvSpPr/>
          <p:nvPr/>
        </p:nvSpPr>
        <p:spPr>
          <a:xfrm>
            <a:off x="539552" y="240804"/>
            <a:ext cx="8280920" cy="7294305"/>
          </a:xfrm>
          <a:prstGeom prst="rect">
            <a:avLst/>
          </a:prstGeom>
        </p:spPr>
        <p:txBody>
          <a:bodyPr wrap="square">
            <a:spAutoFit/>
          </a:bodyPr>
          <a:lstStyle/>
          <a:p>
            <a:pPr algn="just"/>
            <a:r>
              <a:rPr lang="ru-RU" sz="1600" b="1" dirty="0">
                <a:latin typeface="Times New Roman" panose="02020603050405020304" pitchFamily="18" charset="0"/>
                <a:cs typeface="Times New Roman" panose="02020603050405020304" pitchFamily="18" charset="0"/>
              </a:rPr>
              <a:t>-капитальный ремонт здания ДШИ </a:t>
            </a:r>
            <a:r>
              <a:rPr lang="ru-RU" sz="1600" b="1" dirty="0" err="1">
                <a:latin typeface="Times New Roman" panose="02020603050405020304" pitchFamily="18" charset="0"/>
                <a:cs typeface="Times New Roman" panose="02020603050405020304" pitchFamily="18" charset="0"/>
              </a:rPr>
              <a:t>ст.Варениковской</a:t>
            </a:r>
            <a:r>
              <a:rPr lang="ru-RU" sz="1600" b="1" dirty="0">
                <a:latin typeface="Times New Roman" panose="02020603050405020304" pitchFamily="18" charset="0"/>
                <a:cs typeface="Times New Roman" panose="02020603050405020304" pitchFamily="18" charset="0"/>
              </a:rPr>
              <a:t> 8,5 </a:t>
            </a:r>
            <a:r>
              <a:rPr lang="ru-RU" sz="1600" b="1" dirty="0" err="1">
                <a:latin typeface="Times New Roman" panose="02020603050405020304" pitchFamily="18" charset="0"/>
                <a:cs typeface="Times New Roman" panose="02020603050405020304" pitchFamily="18" charset="0"/>
              </a:rPr>
              <a:t>млн.руб</a:t>
            </a:r>
            <a:r>
              <a:rPr lang="ru-RU" sz="1600" b="1" dirty="0">
                <a:latin typeface="Times New Roman" panose="02020603050405020304" pitchFamily="18" charset="0"/>
                <a:cs typeface="Times New Roman" panose="02020603050405020304" pitchFamily="18" charset="0"/>
              </a:rPr>
              <a:t>., в том числе: 7,3 </a:t>
            </a:r>
            <a:r>
              <a:rPr lang="ru-RU" sz="1600" b="1" dirty="0" err="1">
                <a:latin typeface="Times New Roman" panose="02020603050405020304" pitchFamily="18" charset="0"/>
                <a:cs typeface="Times New Roman" panose="02020603050405020304" pitchFamily="18" charset="0"/>
              </a:rPr>
              <a:t>млн.руб</a:t>
            </a:r>
            <a:r>
              <a:rPr lang="ru-RU" sz="1600" b="1" dirty="0">
                <a:latin typeface="Times New Roman" panose="02020603050405020304" pitchFamily="18" charset="0"/>
                <a:cs typeface="Times New Roman" panose="02020603050405020304" pitchFamily="18" charset="0"/>
              </a:rPr>
              <a:t>. (краевой бюджет), 1,2 </a:t>
            </a:r>
            <a:r>
              <a:rPr lang="ru-RU" sz="1600" b="1" dirty="0" err="1">
                <a:latin typeface="Times New Roman" panose="02020603050405020304" pitchFamily="18" charset="0"/>
                <a:cs typeface="Times New Roman" panose="02020603050405020304" pitchFamily="18" charset="0"/>
              </a:rPr>
              <a:t>млн.руб</a:t>
            </a:r>
            <a:r>
              <a:rPr lang="ru-RU" sz="1600" b="1" dirty="0">
                <a:latin typeface="Times New Roman" panose="02020603050405020304" pitchFamily="18" charset="0"/>
                <a:cs typeface="Times New Roman" panose="02020603050405020304" pitchFamily="18" charset="0"/>
              </a:rPr>
              <a:t>. (местный бюджет);</a:t>
            </a:r>
          </a:p>
          <a:p>
            <a:pPr algn="just"/>
            <a:r>
              <a:rPr lang="ru-RU" sz="1600" b="1" dirty="0">
                <a:latin typeface="Times New Roman" panose="02020603050405020304" pitchFamily="18" charset="0"/>
                <a:cs typeface="Times New Roman" panose="02020603050405020304" pitchFamily="18" charset="0"/>
              </a:rPr>
              <a:t>-на комплектование библиотечного фонда – 3,8 млн. руб., в том числе: 0,7 </a:t>
            </a:r>
            <a:r>
              <a:rPr lang="ru-RU" sz="1600" b="1" dirty="0" err="1">
                <a:latin typeface="Times New Roman" panose="02020603050405020304" pitchFamily="18" charset="0"/>
                <a:cs typeface="Times New Roman" panose="02020603050405020304" pitchFamily="18" charset="0"/>
              </a:rPr>
              <a:t>млн.руб</a:t>
            </a:r>
            <a:r>
              <a:rPr lang="ru-RU" sz="1600" b="1" dirty="0">
                <a:latin typeface="Times New Roman" panose="02020603050405020304" pitchFamily="18" charset="0"/>
                <a:cs typeface="Times New Roman" panose="02020603050405020304" pitchFamily="18" charset="0"/>
              </a:rPr>
              <a:t>. (краевой), 3,1 </a:t>
            </a:r>
            <a:r>
              <a:rPr lang="ru-RU" sz="1600" b="1" dirty="0" err="1">
                <a:latin typeface="Times New Roman" panose="02020603050405020304" pitchFamily="18" charset="0"/>
                <a:cs typeface="Times New Roman" panose="02020603050405020304" pitchFamily="18" charset="0"/>
              </a:rPr>
              <a:t>млн.руб</a:t>
            </a:r>
            <a:r>
              <a:rPr lang="ru-RU" sz="1600" b="1" dirty="0">
                <a:latin typeface="Times New Roman" panose="02020603050405020304" pitchFamily="18" charset="0"/>
                <a:cs typeface="Times New Roman" panose="02020603050405020304" pitchFamily="18" charset="0"/>
              </a:rPr>
              <a:t>.(местный);</a:t>
            </a:r>
          </a:p>
          <a:p>
            <a:pPr algn="just"/>
            <a:r>
              <a:rPr lang="ru-RU" sz="1600" b="1" dirty="0">
                <a:latin typeface="Times New Roman" panose="02020603050405020304" pitchFamily="18" charset="0"/>
                <a:cs typeface="Times New Roman" panose="02020603050405020304" pitchFamily="18" charset="0"/>
              </a:rPr>
              <a:t>-охрана ЧОП - 3,1 </a:t>
            </a:r>
            <a:r>
              <a:rPr lang="ru-RU" sz="1600" b="1" dirty="0" err="1">
                <a:latin typeface="Times New Roman" panose="02020603050405020304" pitchFamily="18" charset="0"/>
                <a:cs typeface="Times New Roman" panose="02020603050405020304" pitchFamily="18" charset="0"/>
              </a:rPr>
              <a:t>млн.руб</a:t>
            </a:r>
            <a:r>
              <a:rPr lang="ru-RU" sz="1600" b="1" dirty="0" smtClean="0">
                <a:latin typeface="Times New Roman" panose="02020603050405020304" pitchFamily="18" charset="0"/>
                <a:cs typeface="Times New Roman" panose="02020603050405020304" pitchFamily="18" charset="0"/>
              </a:rPr>
              <a:t>.</a:t>
            </a:r>
          </a:p>
          <a:p>
            <a:pPr algn="just"/>
            <a:endParaRPr lang="ru-RU" sz="1600" b="1" dirty="0" smtClean="0">
              <a:latin typeface="Times New Roman" panose="02020603050405020304" pitchFamily="18" charset="0"/>
              <a:cs typeface="Times New Roman" panose="02020603050405020304" pitchFamily="18" charset="0"/>
            </a:endParaRPr>
          </a:p>
          <a:p>
            <a:pPr algn="ctr"/>
            <a:r>
              <a:rPr lang="ru-RU" sz="1600" b="1" dirty="0" smtClean="0">
                <a:latin typeface="Times New Roman" panose="02020603050405020304" pitchFamily="18" charset="0"/>
                <a:cs typeface="Times New Roman" panose="02020603050405020304" pitchFamily="18" charset="0"/>
              </a:rPr>
              <a:t>Муниципальная программа</a:t>
            </a:r>
            <a:endParaRPr lang="ru-RU" sz="1600" dirty="0" smtClean="0">
              <a:latin typeface="Times New Roman" panose="02020603050405020304" pitchFamily="18" charset="0"/>
              <a:cs typeface="Times New Roman" panose="02020603050405020304" pitchFamily="18" charset="0"/>
            </a:endParaRPr>
          </a:p>
          <a:p>
            <a:pPr algn="ctr"/>
            <a:r>
              <a:rPr lang="ru-RU" sz="1600" b="1" dirty="0" smtClean="0">
                <a:latin typeface="Times New Roman" panose="02020603050405020304" pitchFamily="18" charset="0"/>
                <a:cs typeface="Times New Roman" panose="02020603050405020304" pitchFamily="18" charset="0"/>
              </a:rPr>
              <a:t>«Развитие физической культуры и спорта»</a:t>
            </a:r>
          </a:p>
          <a:p>
            <a:pPr algn="ctr"/>
            <a:endParaRPr lang="ru-RU" sz="1600" b="1" dirty="0">
              <a:latin typeface="Times New Roman" panose="02020603050405020304" pitchFamily="18" charset="0"/>
              <a:cs typeface="Times New Roman" panose="02020603050405020304" pitchFamily="18" charset="0"/>
            </a:endParaRPr>
          </a:p>
          <a:p>
            <a:pPr algn="just"/>
            <a:r>
              <a:rPr lang="ru-RU" sz="1600" b="1" dirty="0">
                <a:latin typeface="Times New Roman" panose="02020603050405020304" pitchFamily="18" charset="0"/>
                <a:cs typeface="Times New Roman" panose="02020603050405020304" pitchFamily="18" charset="0"/>
              </a:rPr>
              <a:t>Общий объем расходов по программе составил 151,8 млн. руб. или 70% к уровню 2022 года (в 2022 было строительство Центра единоборств), в том числе: краевой бюджет 14,0 </a:t>
            </a:r>
            <a:r>
              <a:rPr lang="ru-RU" sz="1600" b="1" dirty="0" err="1">
                <a:latin typeface="Times New Roman" panose="02020603050405020304" pitchFamily="18" charset="0"/>
                <a:cs typeface="Times New Roman" panose="02020603050405020304" pitchFamily="18" charset="0"/>
              </a:rPr>
              <a:t>млн.руб</a:t>
            </a:r>
            <a:r>
              <a:rPr lang="ru-RU" sz="1600" b="1" dirty="0">
                <a:latin typeface="Times New Roman" panose="02020603050405020304" pitchFamily="18" charset="0"/>
                <a:cs typeface="Times New Roman" panose="02020603050405020304" pitchFamily="18" charset="0"/>
              </a:rPr>
              <a:t>, районный бюджет 137,8 </a:t>
            </a:r>
            <a:r>
              <a:rPr lang="ru-RU" sz="1600" b="1" dirty="0" err="1">
                <a:latin typeface="Times New Roman" panose="02020603050405020304" pitchFamily="18" charset="0"/>
                <a:cs typeface="Times New Roman" panose="02020603050405020304" pitchFamily="18" charset="0"/>
              </a:rPr>
              <a:t>млн.руб</a:t>
            </a:r>
            <a:r>
              <a:rPr lang="ru-RU" sz="1600" b="1" dirty="0">
                <a:latin typeface="Times New Roman" panose="02020603050405020304" pitchFamily="18" charset="0"/>
                <a:cs typeface="Times New Roman" panose="02020603050405020304" pitchFamily="18" charset="0"/>
              </a:rPr>
              <a:t>.</a:t>
            </a:r>
          </a:p>
          <a:p>
            <a:pPr algn="just"/>
            <a:r>
              <a:rPr lang="ru-RU" sz="1600" b="1" dirty="0">
                <a:latin typeface="Times New Roman" panose="02020603050405020304" pitchFamily="18" charset="0"/>
                <a:cs typeface="Times New Roman" panose="02020603050405020304" pitchFamily="18" charset="0"/>
              </a:rPr>
              <a:t>В рамках программы профинансированы следующие мероприятия:</a:t>
            </a:r>
          </a:p>
          <a:p>
            <a:pPr algn="just"/>
            <a:r>
              <a:rPr lang="ru-RU" sz="1600" b="1" dirty="0">
                <a:latin typeface="Times New Roman" panose="02020603050405020304" pitchFamily="18" charset="0"/>
                <a:cs typeface="Times New Roman" panose="02020603050405020304" pitchFamily="18" charset="0"/>
              </a:rPr>
              <a:t>- реализация мероприятий в области спорта и физической культуры – 8,8 </a:t>
            </a:r>
            <a:r>
              <a:rPr lang="ru-RU" sz="1600" b="1" dirty="0" err="1">
                <a:latin typeface="Times New Roman" panose="02020603050405020304" pitchFamily="18" charset="0"/>
                <a:cs typeface="Times New Roman" panose="02020603050405020304" pitchFamily="18" charset="0"/>
              </a:rPr>
              <a:t>млн.руб</a:t>
            </a:r>
            <a:r>
              <a:rPr lang="ru-RU" sz="1600" b="1" dirty="0">
                <a:latin typeface="Times New Roman" panose="02020603050405020304" pitchFamily="18" charset="0"/>
                <a:cs typeface="Times New Roman" panose="02020603050405020304" pitchFamily="18" charset="0"/>
              </a:rPr>
              <a:t>. </a:t>
            </a:r>
          </a:p>
          <a:p>
            <a:pPr algn="just"/>
            <a:r>
              <a:rPr lang="ru-RU" sz="1600" b="1" dirty="0">
                <a:latin typeface="Times New Roman" panose="02020603050405020304" pitchFamily="18" charset="0"/>
                <a:cs typeface="Times New Roman" panose="02020603050405020304" pitchFamily="18" charset="0"/>
              </a:rPr>
              <a:t>-оплата труда инструкторов по спорту 1,4 </a:t>
            </a:r>
            <a:r>
              <a:rPr lang="ru-RU" sz="1600" b="1" dirty="0" err="1">
                <a:latin typeface="Times New Roman" panose="02020603050405020304" pitchFamily="18" charset="0"/>
                <a:cs typeface="Times New Roman" panose="02020603050405020304" pitchFamily="18" charset="0"/>
              </a:rPr>
              <a:t>млн.руб</a:t>
            </a:r>
            <a:r>
              <a:rPr lang="ru-RU" sz="1600" b="1" dirty="0">
                <a:latin typeface="Times New Roman" panose="02020603050405020304" pitchFamily="18" charset="0"/>
                <a:cs typeface="Times New Roman" panose="02020603050405020304" pitchFamily="18" charset="0"/>
              </a:rPr>
              <a:t>. (1,3край), 10 инструкторов по спорту МБУ СШ «Урожай» получают выплаты за организацию и проведение спортивно-оздоровительной работы;</a:t>
            </a:r>
          </a:p>
          <a:p>
            <a:pPr algn="just"/>
            <a:r>
              <a:rPr lang="ru-RU" sz="1600" b="1" dirty="0">
                <a:latin typeface="Times New Roman" panose="02020603050405020304" pitchFamily="18" charset="0"/>
                <a:cs typeface="Times New Roman" panose="02020603050405020304" pitchFamily="18" charset="0"/>
              </a:rPr>
              <a:t>-выполнение муниципального задания 4х подведомственных учреждений (оплата за коммунальные услуги, выплата заработной платы, расходы на содержание транспорта, приобретение ГСМ) 114,1 млн. руб</a:t>
            </a:r>
            <a:r>
              <a:rPr lang="ru-RU" sz="1600" b="1" dirty="0" smtClean="0">
                <a:latin typeface="Times New Roman" panose="02020603050405020304" pitchFamily="18" charset="0"/>
                <a:cs typeface="Times New Roman" panose="02020603050405020304" pitchFamily="18" charset="0"/>
              </a:rPr>
              <a:t>.;</a:t>
            </a:r>
          </a:p>
          <a:p>
            <a:pPr algn="just"/>
            <a:r>
              <a:rPr lang="ru-RU" sz="1600" b="1" dirty="0">
                <a:latin typeface="Times New Roman" panose="02020603050405020304" pitchFamily="18" charset="0"/>
                <a:cs typeface="Times New Roman" panose="02020603050405020304" pitchFamily="18" charset="0"/>
              </a:rPr>
              <a:t>-услуги охраны ЧОП – 5,9 </a:t>
            </a:r>
            <a:r>
              <a:rPr lang="ru-RU" sz="1600" b="1" dirty="0" err="1">
                <a:latin typeface="Times New Roman" panose="02020603050405020304" pitchFamily="18" charset="0"/>
                <a:cs typeface="Times New Roman" panose="02020603050405020304" pitchFamily="18" charset="0"/>
              </a:rPr>
              <a:t>млн.руб</a:t>
            </a:r>
            <a:r>
              <a:rPr lang="ru-RU" sz="1600" b="1" dirty="0">
                <a:latin typeface="Times New Roman" panose="02020603050405020304" pitchFamily="18" charset="0"/>
                <a:cs typeface="Times New Roman" panose="02020603050405020304" pitchFamily="18" charset="0"/>
              </a:rPr>
              <a:t>.;</a:t>
            </a:r>
          </a:p>
          <a:p>
            <a:pPr algn="just"/>
            <a:r>
              <a:rPr lang="ru-RU" sz="1600" b="1" dirty="0">
                <a:latin typeface="Times New Roman" panose="02020603050405020304" pitchFamily="18" charset="0"/>
                <a:cs typeface="Times New Roman" panose="02020603050405020304" pitchFamily="18" charset="0"/>
              </a:rPr>
              <a:t>- прохождение углубленного медицинского – 4,8 млн. руб.;</a:t>
            </a:r>
          </a:p>
          <a:p>
            <a:pPr algn="just"/>
            <a:r>
              <a:rPr lang="ru-RU" sz="1600" b="1" dirty="0">
                <a:latin typeface="Times New Roman" panose="02020603050405020304" pitchFamily="18" charset="0"/>
                <a:cs typeface="Times New Roman" panose="02020603050405020304" pitchFamily="18" charset="0"/>
              </a:rPr>
              <a:t>-капитальный ремонт спортивного зала МБУ МДОШ «Ровесник» - 9,2 </a:t>
            </a:r>
            <a:r>
              <a:rPr lang="ru-RU" sz="1600" b="1" dirty="0" err="1">
                <a:latin typeface="Times New Roman" panose="02020603050405020304" pitchFamily="18" charset="0"/>
                <a:cs typeface="Times New Roman" panose="02020603050405020304" pitchFamily="18" charset="0"/>
              </a:rPr>
              <a:t>млн.руб</a:t>
            </a:r>
            <a:r>
              <a:rPr lang="ru-RU" sz="1600" b="1" dirty="0">
                <a:latin typeface="Times New Roman" panose="02020603050405020304" pitchFamily="18" charset="0"/>
                <a:cs typeface="Times New Roman" panose="02020603050405020304" pitchFamily="18" charset="0"/>
              </a:rPr>
              <a:t>. (край 7,9 местный 1,3</a:t>
            </a:r>
            <a:r>
              <a:rPr lang="ru-RU" sz="1600" b="1" dirty="0" smtClean="0">
                <a:latin typeface="Times New Roman" panose="02020603050405020304" pitchFamily="18" charset="0"/>
                <a:cs typeface="Times New Roman" panose="02020603050405020304" pitchFamily="18" charset="0"/>
              </a:rPr>
              <a:t>);</a:t>
            </a:r>
          </a:p>
          <a:p>
            <a:r>
              <a:rPr lang="ru-RU" sz="1600" b="1" dirty="0">
                <a:latin typeface="Times New Roman" panose="02020603050405020304" pitchFamily="18" charset="0"/>
                <a:cs typeface="Times New Roman" panose="02020603050405020304" pitchFamily="18" charset="0"/>
              </a:rPr>
              <a:t>-приобретение автобуса «Ровесник» – 4,4 </a:t>
            </a:r>
            <a:r>
              <a:rPr lang="ru-RU" sz="1600" b="1" dirty="0" err="1">
                <a:latin typeface="Times New Roman" panose="02020603050405020304" pitchFamily="18" charset="0"/>
                <a:cs typeface="Times New Roman" panose="02020603050405020304" pitchFamily="18" charset="0"/>
              </a:rPr>
              <a:t>млн.руб</a:t>
            </a:r>
            <a:r>
              <a:rPr lang="ru-RU" sz="1600" b="1" dirty="0">
                <a:latin typeface="Times New Roman" panose="02020603050405020304" pitchFamily="18" charset="0"/>
                <a:cs typeface="Times New Roman" panose="02020603050405020304" pitchFamily="18" charset="0"/>
              </a:rPr>
              <a:t>. (4,2 край);</a:t>
            </a:r>
          </a:p>
          <a:p>
            <a:r>
              <a:rPr lang="ru-RU" sz="1600" b="1" dirty="0">
                <a:latin typeface="Times New Roman" panose="02020603050405020304" pitchFamily="18" charset="0"/>
                <a:cs typeface="Times New Roman" panose="02020603050405020304" pitchFamily="18" charset="0"/>
              </a:rPr>
              <a:t>- выплаты молодым специалистам -0,6 </a:t>
            </a:r>
            <a:r>
              <a:rPr lang="ru-RU" sz="1600" b="1" dirty="0" err="1">
                <a:latin typeface="Times New Roman" panose="02020603050405020304" pitchFamily="18" charset="0"/>
                <a:cs typeface="Times New Roman" panose="02020603050405020304" pitchFamily="18" charset="0"/>
              </a:rPr>
              <a:t>млн.руб</a:t>
            </a:r>
            <a:r>
              <a:rPr lang="ru-RU" sz="1600" b="1" dirty="0">
                <a:latin typeface="Times New Roman" panose="02020603050405020304" pitchFamily="18" charset="0"/>
                <a:cs typeface="Times New Roman" panose="02020603050405020304" pitchFamily="18" charset="0"/>
              </a:rPr>
              <a:t>. (край)</a:t>
            </a:r>
          </a:p>
          <a:p>
            <a:pPr algn="just"/>
            <a:endParaRPr lang="ru-RU" sz="1600" b="1" dirty="0">
              <a:latin typeface="Times New Roman" panose="02020603050405020304" pitchFamily="18" charset="0"/>
              <a:cs typeface="Times New Roman" panose="02020603050405020304" pitchFamily="18" charset="0"/>
            </a:endParaRPr>
          </a:p>
          <a:p>
            <a:pPr algn="just"/>
            <a:endParaRPr lang="ru-RU" sz="1600" b="1" dirty="0">
              <a:latin typeface="Times New Roman" panose="02020603050405020304" pitchFamily="18" charset="0"/>
              <a:cs typeface="Times New Roman" panose="02020603050405020304" pitchFamily="18" charset="0"/>
            </a:endParaRPr>
          </a:p>
          <a:p>
            <a:pPr algn="ctr"/>
            <a:endParaRPr lang="ru-RU" sz="1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821196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Прямоугольник 2"/>
          <p:cNvSpPr/>
          <p:nvPr/>
        </p:nvSpPr>
        <p:spPr>
          <a:xfrm>
            <a:off x="539552" y="240804"/>
            <a:ext cx="8280920" cy="6986528"/>
          </a:xfrm>
          <a:prstGeom prst="rect">
            <a:avLst/>
          </a:prstGeom>
        </p:spPr>
        <p:txBody>
          <a:bodyPr wrap="square">
            <a:spAutoFit/>
          </a:bodyPr>
          <a:lstStyle/>
          <a:p>
            <a:pPr algn="ctr"/>
            <a:r>
              <a:rPr lang="ru-RU" sz="1600" b="1" dirty="0">
                <a:latin typeface="Times New Roman" panose="02020603050405020304" pitchFamily="18" charset="0"/>
                <a:cs typeface="Times New Roman" panose="02020603050405020304" pitchFamily="18" charset="0"/>
              </a:rPr>
              <a:t>Муниципальная программа</a:t>
            </a:r>
            <a:endParaRPr lang="ru-RU" sz="1600" dirty="0">
              <a:latin typeface="Times New Roman" panose="02020603050405020304" pitchFamily="18" charset="0"/>
              <a:cs typeface="Times New Roman" panose="02020603050405020304" pitchFamily="18" charset="0"/>
            </a:endParaRPr>
          </a:p>
          <a:p>
            <a:pPr algn="ctr"/>
            <a:r>
              <a:rPr lang="ru-RU" sz="1600" b="1" dirty="0">
                <a:latin typeface="Times New Roman" panose="02020603050405020304" pitchFamily="18" charset="0"/>
                <a:cs typeface="Times New Roman" panose="02020603050405020304" pitchFamily="18" charset="0"/>
              </a:rPr>
              <a:t>«Экономическое развитие и инновационная экономика»</a:t>
            </a:r>
            <a:endParaRPr lang="ru-RU" sz="1600" dirty="0">
              <a:latin typeface="Times New Roman" panose="02020603050405020304" pitchFamily="18" charset="0"/>
              <a:cs typeface="Times New Roman" panose="02020603050405020304" pitchFamily="18" charset="0"/>
            </a:endParaRPr>
          </a:p>
          <a:p>
            <a:pPr algn="ctr"/>
            <a:endParaRPr lang="ru-RU" sz="1600" b="1" dirty="0">
              <a:latin typeface="Times New Roman" panose="02020603050405020304" pitchFamily="18" charset="0"/>
              <a:cs typeface="Times New Roman" panose="02020603050405020304" pitchFamily="18" charset="0"/>
            </a:endParaRPr>
          </a:p>
          <a:p>
            <a:pPr algn="just"/>
            <a:r>
              <a:rPr lang="ru-RU" sz="1600" b="1" dirty="0">
                <a:latin typeface="Times New Roman" panose="02020603050405020304" pitchFamily="18" charset="0"/>
                <a:cs typeface="Times New Roman" panose="02020603050405020304" pitchFamily="18" charset="0"/>
              </a:rPr>
              <a:t>Объем финансирования составил 0,7 млн. рублей или 70% к уровню 2022 года. В рамках программы были профинансированы мероприятия: </a:t>
            </a:r>
          </a:p>
          <a:p>
            <a:pPr algn="just"/>
            <a:r>
              <a:rPr lang="ru-RU" sz="1600" b="1" dirty="0">
                <a:latin typeface="Times New Roman" panose="02020603050405020304" pitchFamily="18" charset="0"/>
                <a:cs typeface="Times New Roman" panose="02020603050405020304" pitchFamily="18" charset="0"/>
              </a:rPr>
              <a:t>- на оказание консультационных услуг, проведение семинаров для малого и среднего предпринимательства 0,3 </a:t>
            </a:r>
            <a:r>
              <a:rPr lang="ru-RU" sz="1600" b="1" dirty="0" err="1">
                <a:latin typeface="Times New Roman" panose="02020603050405020304" pitchFamily="18" charset="0"/>
                <a:cs typeface="Times New Roman" panose="02020603050405020304" pitchFamily="18" charset="0"/>
              </a:rPr>
              <a:t>млн.руб</a:t>
            </a:r>
            <a:r>
              <a:rPr lang="ru-RU" sz="1600" b="1" dirty="0">
                <a:latin typeface="Times New Roman" panose="02020603050405020304" pitchFamily="18" charset="0"/>
                <a:cs typeface="Times New Roman" panose="02020603050405020304" pitchFamily="18" charset="0"/>
              </a:rPr>
              <a:t>.;</a:t>
            </a:r>
          </a:p>
          <a:p>
            <a:pPr algn="just"/>
            <a:r>
              <a:rPr lang="ru-RU" sz="1600" b="1" dirty="0">
                <a:latin typeface="Times New Roman" panose="02020603050405020304" pitchFamily="18" charset="0"/>
                <a:cs typeface="Times New Roman" panose="02020603050405020304" pitchFamily="18" charset="0"/>
              </a:rPr>
              <a:t>- на модернизацию инвестиционного портала-0,4 млн. руб.).</a:t>
            </a:r>
          </a:p>
          <a:p>
            <a:pPr algn="just"/>
            <a:endParaRPr lang="ru-RU" sz="1600" b="1" dirty="0">
              <a:latin typeface="Times New Roman" panose="02020603050405020304" pitchFamily="18" charset="0"/>
              <a:cs typeface="Times New Roman" panose="02020603050405020304" pitchFamily="18" charset="0"/>
            </a:endParaRPr>
          </a:p>
          <a:p>
            <a:pPr algn="ctr"/>
            <a:r>
              <a:rPr lang="ru-RU" sz="1600" b="1" dirty="0">
                <a:latin typeface="Times New Roman" panose="02020603050405020304" pitchFamily="18" charset="0"/>
                <a:cs typeface="Times New Roman" panose="02020603050405020304" pitchFamily="18" charset="0"/>
              </a:rPr>
              <a:t>Муниципальная программа</a:t>
            </a:r>
            <a:endParaRPr lang="ru-RU" sz="1600" dirty="0">
              <a:latin typeface="Times New Roman" panose="02020603050405020304" pitchFamily="18" charset="0"/>
              <a:cs typeface="Times New Roman" panose="02020603050405020304" pitchFamily="18" charset="0"/>
            </a:endParaRPr>
          </a:p>
          <a:p>
            <a:pPr algn="ctr"/>
            <a:r>
              <a:rPr lang="ru-RU" sz="1600" b="1" dirty="0">
                <a:latin typeface="Times New Roman" panose="02020603050405020304" pitchFamily="18" charset="0"/>
                <a:cs typeface="Times New Roman" panose="02020603050405020304" pitchFamily="18" charset="0"/>
              </a:rPr>
              <a:t>«Молодежь Крымского района»</a:t>
            </a:r>
            <a:endParaRPr lang="ru-RU" sz="1600" dirty="0">
              <a:latin typeface="Times New Roman" panose="02020603050405020304" pitchFamily="18" charset="0"/>
              <a:cs typeface="Times New Roman" panose="02020603050405020304" pitchFamily="18" charset="0"/>
            </a:endParaRPr>
          </a:p>
          <a:p>
            <a:pPr algn="ctr"/>
            <a:endParaRPr lang="ru-RU" sz="1600" b="1" dirty="0" smtClean="0">
              <a:latin typeface="Times New Roman" panose="02020603050405020304" pitchFamily="18" charset="0"/>
              <a:cs typeface="Times New Roman" panose="02020603050405020304" pitchFamily="18" charset="0"/>
            </a:endParaRPr>
          </a:p>
          <a:p>
            <a:pPr algn="just"/>
            <a:r>
              <a:rPr lang="ru-RU" sz="1600" b="1" dirty="0">
                <a:latin typeface="Times New Roman" panose="02020603050405020304" pitchFamily="18" charset="0"/>
                <a:cs typeface="Times New Roman" panose="02020603050405020304" pitchFamily="18" charset="0"/>
              </a:rPr>
              <a:t>Объем расходов составил 6,8 млн. руб. или 104,6% к уровню 2022 года.</a:t>
            </a:r>
          </a:p>
          <a:p>
            <a:pPr algn="just"/>
            <a:r>
              <a:rPr lang="ru-RU" sz="1600" b="1" dirty="0">
                <a:latin typeface="Times New Roman" panose="02020603050405020304" pitchFamily="18" charset="0"/>
                <a:cs typeface="Times New Roman" panose="02020603050405020304" pitchFamily="18" charset="0"/>
              </a:rPr>
              <a:t>В рамках программы были профинансированы следующие мероприятия:</a:t>
            </a:r>
          </a:p>
          <a:p>
            <a:pPr algn="just"/>
            <a:r>
              <a:rPr lang="ru-RU" sz="1600" b="1" dirty="0">
                <a:latin typeface="Times New Roman" panose="02020603050405020304" pitchFamily="18" charset="0"/>
                <a:cs typeface="Times New Roman" panose="02020603050405020304" pitchFamily="18" charset="0"/>
              </a:rPr>
              <a:t>- организация и проведение мероприятий для молодежи -1,5 млн. руб.;</a:t>
            </a:r>
          </a:p>
          <a:p>
            <a:pPr algn="just"/>
            <a:r>
              <a:rPr lang="ru-RU" sz="1600" b="1" dirty="0">
                <a:latin typeface="Times New Roman" panose="02020603050405020304" pitchFamily="18" charset="0"/>
                <a:cs typeface="Times New Roman" panose="02020603050405020304" pitchFamily="18" charset="0"/>
              </a:rPr>
              <a:t>- обеспечение деятельности МКУ «Центр молодежной политики» - 5,3 млн. рублей </a:t>
            </a:r>
          </a:p>
          <a:p>
            <a:pPr algn="ctr"/>
            <a:endParaRPr lang="ru-RU" sz="1600" b="1" dirty="0" smtClean="0">
              <a:latin typeface="Times New Roman" panose="02020603050405020304" pitchFamily="18" charset="0"/>
              <a:cs typeface="Times New Roman" panose="02020603050405020304" pitchFamily="18" charset="0"/>
            </a:endParaRPr>
          </a:p>
          <a:p>
            <a:pPr algn="ctr"/>
            <a:r>
              <a:rPr lang="ru-RU" sz="1600" b="1" dirty="0">
                <a:latin typeface="Times New Roman" panose="02020603050405020304" pitchFamily="18" charset="0"/>
                <a:cs typeface="Times New Roman" panose="02020603050405020304" pitchFamily="18" charset="0"/>
              </a:rPr>
              <a:t>Муниципальная программа</a:t>
            </a:r>
            <a:endParaRPr lang="ru-RU" sz="1600" dirty="0">
              <a:latin typeface="Times New Roman" panose="02020603050405020304" pitchFamily="18" charset="0"/>
              <a:cs typeface="Times New Roman" panose="02020603050405020304" pitchFamily="18" charset="0"/>
            </a:endParaRPr>
          </a:p>
          <a:p>
            <a:pPr algn="ctr"/>
            <a:r>
              <a:rPr lang="ru-RU" sz="1600" b="1" dirty="0">
                <a:latin typeface="Times New Roman" panose="02020603050405020304" pitchFamily="18" charset="0"/>
                <a:cs typeface="Times New Roman" panose="02020603050405020304" pitchFamily="18" charset="0"/>
              </a:rPr>
              <a:t>«Муниципальная политика и развитие гражданского общества</a:t>
            </a:r>
            <a:r>
              <a:rPr lang="ru-RU" sz="1600" b="1" dirty="0" smtClean="0">
                <a:latin typeface="Times New Roman" panose="02020603050405020304" pitchFamily="18" charset="0"/>
                <a:cs typeface="Times New Roman" panose="02020603050405020304" pitchFamily="18" charset="0"/>
              </a:rPr>
              <a:t>»</a:t>
            </a:r>
          </a:p>
          <a:p>
            <a:pPr algn="ctr"/>
            <a:endParaRPr lang="ru-RU" sz="1600" b="1" dirty="0" smtClean="0">
              <a:latin typeface="Times New Roman" panose="02020603050405020304" pitchFamily="18" charset="0"/>
              <a:cs typeface="Times New Roman" panose="02020603050405020304" pitchFamily="18" charset="0"/>
            </a:endParaRPr>
          </a:p>
          <a:p>
            <a:pPr algn="just"/>
            <a:r>
              <a:rPr lang="ru-RU" sz="1600" b="1" dirty="0">
                <a:latin typeface="Times New Roman" panose="02020603050405020304" pitchFamily="18" charset="0"/>
                <a:cs typeface="Times New Roman" panose="02020603050405020304" pitchFamily="18" charset="0"/>
              </a:rPr>
              <a:t>Объем расходов составляет 20,3 млн. руб. или 163,7% к уровню 2022 года.</a:t>
            </a:r>
          </a:p>
          <a:p>
            <a:pPr algn="just"/>
            <a:r>
              <a:rPr lang="ru-RU" sz="1600" b="1" dirty="0">
                <a:latin typeface="Times New Roman" panose="02020603050405020304" pitchFamily="18" charset="0"/>
                <a:cs typeface="Times New Roman" panose="02020603050405020304" pitchFamily="18" charset="0"/>
              </a:rPr>
              <a:t>В рамках программы были реализованы следующие мероприятия: </a:t>
            </a:r>
          </a:p>
          <a:p>
            <a:pPr algn="just"/>
            <a:r>
              <a:rPr lang="ru-RU" sz="1600" b="1" dirty="0">
                <a:latin typeface="Times New Roman" panose="02020603050405020304" pitchFamily="18" charset="0"/>
                <a:cs typeface="Times New Roman" panose="02020603050405020304" pitchFamily="18" charset="0"/>
              </a:rPr>
              <a:t>- поддержка местных инициатив граждан по вопросам развития территорий, победившим в краевом конкурсе в сумме 18,6 млн. руб., за счет средств краевого бюджета. Сумма была перечислена в бюджеты поселений Киевского, Троицкого, Южного, </a:t>
            </a:r>
            <a:r>
              <a:rPr lang="ru-RU" sz="1600" b="1" dirty="0" err="1">
                <a:latin typeface="Times New Roman" panose="02020603050405020304" pitchFamily="18" charset="0"/>
                <a:cs typeface="Times New Roman" panose="02020603050405020304" pitchFamily="18" charset="0"/>
              </a:rPr>
              <a:t>Кеслеровского</a:t>
            </a:r>
            <a:r>
              <a:rPr lang="ru-RU" sz="1600" b="1" dirty="0">
                <a:latin typeface="Times New Roman" panose="02020603050405020304" pitchFamily="18" charset="0"/>
                <a:cs typeface="Times New Roman" panose="02020603050405020304" pitchFamily="18" charset="0"/>
              </a:rPr>
              <a:t>, </a:t>
            </a:r>
            <a:r>
              <a:rPr lang="ru-RU" sz="1600" b="1" dirty="0" err="1">
                <a:latin typeface="Times New Roman" panose="02020603050405020304" pitchFamily="18" charset="0"/>
                <a:cs typeface="Times New Roman" panose="02020603050405020304" pitchFamily="18" charset="0"/>
              </a:rPr>
              <a:t>Варениковского</a:t>
            </a:r>
            <a:r>
              <a:rPr lang="ru-RU" sz="1600" b="1" dirty="0">
                <a:latin typeface="Times New Roman" panose="02020603050405020304" pitchFamily="18" charset="0"/>
                <a:cs typeface="Times New Roman" panose="02020603050405020304" pitchFamily="18" charset="0"/>
              </a:rPr>
              <a:t>, </a:t>
            </a:r>
            <a:r>
              <a:rPr lang="ru-RU" sz="1600" b="1" dirty="0" err="1">
                <a:latin typeface="Times New Roman" panose="02020603050405020304" pitchFamily="18" charset="0"/>
                <a:cs typeface="Times New Roman" panose="02020603050405020304" pitchFamily="18" charset="0"/>
              </a:rPr>
              <a:t>Нижнебаканского</a:t>
            </a:r>
            <a:r>
              <a:rPr lang="ru-RU" sz="1600" b="1" dirty="0">
                <a:latin typeface="Times New Roman" panose="02020603050405020304" pitchFamily="18" charset="0"/>
                <a:cs typeface="Times New Roman" panose="02020603050405020304" pitchFamily="18" charset="0"/>
              </a:rPr>
              <a:t> победивших в краевом конкурсе;</a:t>
            </a:r>
          </a:p>
          <a:p>
            <a:pPr algn="ctr"/>
            <a:endParaRPr lang="ru-RU" sz="1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556105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Прямоугольник 2"/>
          <p:cNvSpPr/>
          <p:nvPr/>
        </p:nvSpPr>
        <p:spPr>
          <a:xfrm>
            <a:off x="539552" y="240804"/>
            <a:ext cx="8280920" cy="6986528"/>
          </a:xfrm>
          <a:prstGeom prst="rect">
            <a:avLst/>
          </a:prstGeom>
        </p:spPr>
        <p:txBody>
          <a:bodyPr wrap="square">
            <a:spAutoFit/>
          </a:bodyPr>
          <a:lstStyle/>
          <a:p>
            <a:pPr algn="just"/>
            <a:r>
              <a:rPr lang="ru-RU" sz="1600" b="1" dirty="0">
                <a:latin typeface="Times New Roman" panose="02020603050405020304" pitchFamily="18" charset="0"/>
                <a:cs typeface="Times New Roman" panose="02020603050405020304" pitchFamily="18" charset="0"/>
              </a:rPr>
              <a:t>- укрепление базы архивов – 1,6 млн. руб.; </a:t>
            </a:r>
          </a:p>
          <a:p>
            <a:pPr algn="just"/>
            <a:r>
              <a:rPr lang="ru-RU" sz="1600" b="1" dirty="0">
                <a:latin typeface="Times New Roman" panose="02020603050405020304" pitchFamily="18" charset="0"/>
                <a:cs typeface="Times New Roman" panose="02020603050405020304" pitchFamily="18" charset="0"/>
              </a:rPr>
              <a:t>- на мероприятия по гармонизации межнациональных отношений -0,1 млн. руб. (изготовление баннеров к памятным датам).</a:t>
            </a:r>
          </a:p>
          <a:p>
            <a:r>
              <a:rPr lang="ru-RU" sz="1600" dirty="0"/>
              <a:t> </a:t>
            </a:r>
          </a:p>
          <a:p>
            <a:pPr algn="ctr"/>
            <a:r>
              <a:rPr lang="ru-RU" sz="1600" b="1" dirty="0"/>
              <a:t>Муниципальная программа</a:t>
            </a:r>
            <a:endParaRPr lang="ru-RU" sz="1600" dirty="0"/>
          </a:p>
          <a:p>
            <a:pPr algn="ctr"/>
            <a:r>
              <a:rPr lang="ru-RU" sz="1600" b="1" dirty="0"/>
              <a:t>«Казачество Крымского района»</a:t>
            </a:r>
            <a:endParaRPr lang="ru-RU" sz="1600" dirty="0"/>
          </a:p>
          <a:p>
            <a:r>
              <a:rPr lang="ru-RU" sz="1600" b="1" dirty="0"/>
              <a:t> </a:t>
            </a:r>
            <a:endParaRPr lang="ru-RU" sz="1600" dirty="0"/>
          </a:p>
          <a:p>
            <a:pPr algn="just"/>
            <a:r>
              <a:rPr lang="ru-RU" sz="1600" b="1" dirty="0">
                <a:latin typeface="Times New Roman" panose="02020603050405020304" pitchFamily="18" charset="0"/>
                <a:cs typeface="Times New Roman" panose="02020603050405020304" pitchFamily="18" charset="0"/>
              </a:rPr>
              <a:t>Объем финансирования составил 3,5 млн. руб. или 116,8% к уровню 2022 года.</a:t>
            </a:r>
          </a:p>
          <a:p>
            <a:pPr algn="just"/>
            <a:r>
              <a:rPr lang="ru-RU" sz="1600" b="1" dirty="0">
                <a:latin typeface="Times New Roman" panose="02020603050405020304" pitchFamily="18" charset="0"/>
                <a:cs typeface="Times New Roman" panose="02020603050405020304" pitchFamily="18" charset="0"/>
              </a:rPr>
              <a:t>В рамках программы финансировались следующие мероприятия:</a:t>
            </a:r>
          </a:p>
          <a:p>
            <a:pPr marL="285750" indent="-285750" algn="just">
              <a:buFontTx/>
              <a:buChar char="-"/>
            </a:pPr>
            <a:r>
              <a:rPr lang="ru-RU" sz="1600" b="1" dirty="0" smtClean="0">
                <a:latin typeface="Times New Roman" panose="02020603050405020304" pitchFamily="18" charset="0"/>
                <a:cs typeface="Times New Roman" panose="02020603050405020304" pitchFamily="18" charset="0"/>
              </a:rPr>
              <a:t>проведение </a:t>
            </a:r>
            <a:r>
              <a:rPr lang="ru-RU" sz="1600" b="1" dirty="0">
                <a:latin typeface="Times New Roman" panose="02020603050405020304" pitchFamily="18" charset="0"/>
                <a:cs typeface="Times New Roman" panose="02020603050405020304" pitchFamily="18" charset="0"/>
              </a:rPr>
              <a:t>мероприятий, направленных на воспитание молодежи в казачьих обществах, обеспечение условий для деятельности казачьего общества</a:t>
            </a:r>
            <a:r>
              <a:rPr lang="ru-RU" sz="1600" b="1" dirty="0" smtClean="0">
                <a:latin typeface="Times New Roman" panose="02020603050405020304" pitchFamily="18" charset="0"/>
                <a:cs typeface="Times New Roman" panose="02020603050405020304" pitchFamily="18" charset="0"/>
              </a:rPr>
              <a:t>.</a:t>
            </a:r>
          </a:p>
          <a:p>
            <a:pPr marL="285750" indent="-285750" algn="just">
              <a:buFontTx/>
              <a:buChar char="-"/>
            </a:pPr>
            <a:endParaRPr lang="ru-RU" sz="1600" b="1" dirty="0" smtClean="0">
              <a:latin typeface="Times New Roman" panose="02020603050405020304" pitchFamily="18" charset="0"/>
              <a:cs typeface="Times New Roman" panose="02020603050405020304" pitchFamily="18" charset="0"/>
            </a:endParaRPr>
          </a:p>
          <a:p>
            <a:pPr algn="ctr"/>
            <a:r>
              <a:rPr lang="ru-RU" sz="1600" b="1" dirty="0">
                <a:latin typeface="Times New Roman" panose="02020603050405020304" pitchFamily="18" charset="0"/>
                <a:cs typeface="Times New Roman" panose="02020603050405020304" pitchFamily="18" charset="0"/>
              </a:rPr>
              <a:t>Муниципальная программа</a:t>
            </a:r>
          </a:p>
          <a:p>
            <a:pPr algn="ctr"/>
            <a:r>
              <a:rPr lang="ru-RU" sz="1600" b="1" dirty="0">
                <a:latin typeface="Times New Roman" panose="02020603050405020304" pitchFamily="18" charset="0"/>
                <a:cs typeface="Times New Roman" panose="02020603050405020304" pitchFamily="18" charset="0"/>
              </a:rPr>
              <a:t>«Формирование условий для духовно-нравственного развития граждан</a:t>
            </a:r>
            <a:r>
              <a:rPr lang="ru-RU" sz="1600" b="1" dirty="0" smtClean="0">
                <a:latin typeface="Times New Roman" panose="02020603050405020304" pitchFamily="18" charset="0"/>
                <a:cs typeface="Times New Roman" panose="02020603050405020304" pitchFamily="18" charset="0"/>
              </a:rPr>
              <a:t>»</a:t>
            </a:r>
          </a:p>
          <a:p>
            <a:pPr algn="ctr"/>
            <a:endParaRPr lang="ru-RU" sz="1600" b="1" dirty="0">
              <a:latin typeface="Times New Roman" panose="02020603050405020304" pitchFamily="18" charset="0"/>
              <a:cs typeface="Times New Roman" panose="02020603050405020304" pitchFamily="18" charset="0"/>
            </a:endParaRPr>
          </a:p>
          <a:p>
            <a:pPr algn="just"/>
            <a:r>
              <a:rPr lang="ru-RU" sz="1600" b="1" dirty="0">
                <a:latin typeface="Times New Roman" panose="02020603050405020304" pitchFamily="18" charset="0"/>
                <a:cs typeface="Times New Roman" panose="02020603050405020304" pitchFamily="18" charset="0"/>
              </a:rPr>
              <a:t>Объем расходов составляет 2,3 млн. руб. или 121,0% к уровню 2022 года.</a:t>
            </a:r>
          </a:p>
          <a:p>
            <a:pPr algn="just"/>
            <a:r>
              <a:rPr lang="ru-RU" sz="1600" b="1" dirty="0">
                <a:latin typeface="Times New Roman" panose="02020603050405020304" pitchFamily="18" charset="0"/>
                <a:cs typeface="Times New Roman" panose="02020603050405020304" pitchFamily="18" charset="0"/>
              </a:rPr>
              <a:t>В рамках программы направлены средства:</a:t>
            </a:r>
          </a:p>
          <a:p>
            <a:pPr algn="just"/>
            <a:r>
              <a:rPr lang="ru-RU" sz="1600" b="1" dirty="0">
                <a:latin typeface="Times New Roman" panose="02020603050405020304" pitchFamily="18" charset="0"/>
                <a:cs typeface="Times New Roman" panose="02020603050405020304" pitchFamily="18" charset="0"/>
              </a:rPr>
              <a:t>- на оказание финансовой поддержки социально ориентированным некоммерческим и общественным организациям 2,2 </a:t>
            </a:r>
            <a:r>
              <a:rPr lang="ru-RU" sz="1600" b="1" dirty="0" err="1">
                <a:latin typeface="Times New Roman" panose="02020603050405020304" pitchFamily="18" charset="0"/>
                <a:cs typeface="Times New Roman" panose="02020603050405020304" pitchFamily="18" charset="0"/>
              </a:rPr>
              <a:t>млн.руб</a:t>
            </a:r>
            <a:r>
              <a:rPr lang="ru-RU" sz="1600" b="1" dirty="0">
                <a:latin typeface="Times New Roman" panose="02020603050405020304" pitchFamily="18" charset="0"/>
                <a:cs typeface="Times New Roman" panose="02020603050405020304" pitchFamily="18" charset="0"/>
              </a:rPr>
              <a:t>.;</a:t>
            </a:r>
          </a:p>
          <a:p>
            <a:pPr algn="just"/>
            <a:r>
              <a:rPr lang="ru-RU" sz="1600" b="1" dirty="0">
                <a:latin typeface="Times New Roman" panose="02020603050405020304" pitchFamily="18" charset="0"/>
                <a:cs typeface="Times New Roman" panose="02020603050405020304" pitchFamily="18" charset="0"/>
              </a:rPr>
              <a:t>- проведение мероприятий учреждениями культуры и образования 0,1 </a:t>
            </a:r>
            <a:r>
              <a:rPr lang="ru-RU" sz="1600" b="1" dirty="0" err="1">
                <a:latin typeface="Times New Roman" panose="02020603050405020304" pitchFamily="18" charset="0"/>
                <a:cs typeface="Times New Roman" panose="02020603050405020304" pitchFamily="18" charset="0"/>
              </a:rPr>
              <a:t>млн.руб</a:t>
            </a:r>
            <a:r>
              <a:rPr lang="ru-RU" sz="1600" b="1" dirty="0">
                <a:latin typeface="Times New Roman" panose="02020603050405020304" pitchFamily="18" charset="0"/>
                <a:cs typeface="Times New Roman" panose="02020603050405020304" pitchFamily="18" charset="0"/>
              </a:rPr>
              <a:t>.(участие в международных православных духовно-образовательных Чтениях, организация мероприятий для детей духовно-нравственной направленности).</a:t>
            </a:r>
          </a:p>
          <a:p>
            <a:pPr algn="ctr"/>
            <a:endParaRPr lang="ru-RU" sz="1600" b="1" dirty="0">
              <a:latin typeface="Times New Roman" panose="02020603050405020304" pitchFamily="18" charset="0"/>
              <a:cs typeface="Times New Roman" panose="02020603050405020304" pitchFamily="18" charset="0"/>
            </a:endParaRPr>
          </a:p>
          <a:p>
            <a:pPr marL="285750" indent="-285750" algn="ctr">
              <a:buFontTx/>
              <a:buChar char="-"/>
            </a:pPr>
            <a:endParaRPr lang="ru-RU" sz="1600" b="1" dirty="0">
              <a:latin typeface="Times New Roman" panose="02020603050405020304" pitchFamily="18" charset="0"/>
              <a:cs typeface="Times New Roman" panose="02020603050405020304" pitchFamily="18" charset="0"/>
            </a:endParaRPr>
          </a:p>
          <a:p>
            <a:r>
              <a:rPr lang="ru-RU" sz="1600" dirty="0"/>
              <a:t> </a:t>
            </a:r>
          </a:p>
          <a:p>
            <a:pPr algn="just"/>
            <a:endParaRPr lang="ru-RU" sz="1600" b="1" dirty="0">
              <a:latin typeface="Times New Roman" panose="02020603050405020304" pitchFamily="18" charset="0"/>
              <a:cs typeface="Times New Roman" panose="02020603050405020304" pitchFamily="18" charset="0"/>
            </a:endParaRPr>
          </a:p>
          <a:p>
            <a:pPr algn="just"/>
            <a:endParaRPr lang="ru-RU" sz="1600" b="1" dirty="0">
              <a:latin typeface="Times New Roman" panose="02020603050405020304" pitchFamily="18" charset="0"/>
              <a:cs typeface="Times New Roman" panose="02020603050405020304" pitchFamily="18" charset="0"/>
            </a:endParaRPr>
          </a:p>
          <a:p>
            <a:pPr algn="ctr"/>
            <a:endParaRPr lang="ru-RU" sz="1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677629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Прямоугольник 2"/>
          <p:cNvSpPr/>
          <p:nvPr/>
        </p:nvSpPr>
        <p:spPr>
          <a:xfrm>
            <a:off x="539552" y="240804"/>
            <a:ext cx="8280920" cy="6740307"/>
          </a:xfrm>
          <a:prstGeom prst="rect">
            <a:avLst/>
          </a:prstGeom>
        </p:spPr>
        <p:txBody>
          <a:bodyPr wrap="square">
            <a:spAutoFit/>
          </a:bodyPr>
          <a:lstStyle/>
          <a:p>
            <a:pPr algn="ctr"/>
            <a:r>
              <a:rPr lang="ru-RU" sz="1600" b="1" dirty="0" smtClean="0">
                <a:latin typeface="Times New Roman" panose="02020603050405020304" pitchFamily="18" charset="0"/>
                <a:cs typeface="Times New Roman" panose="02020603050405020304" pitchFamily="18" charset="0"/>
              </a:rPr>
              <a:t>Муниципальная </a:t>
            </a:r>
            <a:r>
              <a:rPr lang="ru-RU" sz="1600" b="1" dirty="0">
                <a:latin typeface="Times New Roman" panose="02020603050405020304" pitchFamily="18" charset="0"/>
                <a:cs typeface="Times New Roman" panose="02020603050405020304" pitchFamily="18" charset="0"/>
              </a:rPr>
              <a:t>программа</a:t>
            </a:r>
          </a:p>
          <a:p>
            <a:pPr algn="ctr"/>
            <a:r>
              <a:rPr lang="ru-RU" sz="1600" b="1" dirty="0">
                <a:latin typeface="Times New Roman" panose="02020603050405020304" pitchFamily="18" charset="0"/>
                <a:cs typeface="Times New Roman" panose="02020603050405020304" pitchFamily="18" charset="0"/>
              </a:rPr>
              <a:t>«Информационное обеспечение и информирование граждан о деятельности органов местного самоуправления муниципального образования Крымский район»</a:t>
            </a:r>
          </a:p>
          <a:p>
            <a:r>
              <a:rPr lang="ru-RU" sz="1600" dirty="0"/>
              <a:t> </a:t>
            </a:r>
          </a:p>
          <a:p>
            <a:pPr algn="just"/>
            <a:r>
              <a:rPr lang="ru-RU" sz="1600" b="1" dirty="0">
                <a:latin typeface="Times New Roman" panose="02020603050405020304" pitchFamily="18" charset="0"/>
                <a:cs typeface="Times New Roman" panose="02020603050405020304" pitchFamily="18" charset="0"/>
              </a:rPr>
              <a:t>Общий объем расходов по программе составил 3,3 млн. руб. или 73,3% к уровню 2022 года.( в 2021 году в рамках программы было приобретено оборудование для отдела СМИ фотоаппарат, объектив и </a:t>
            </a:r>
            <a:r>
              <a:rPr lang="ru-RU" sz="1600" b="1" dirty="0" err="1">
                <a:latin typeface="Times New Roman" panose="02020603050405020304" pitchFamily="18" charset="0"/>
                <a:cs typeface="Times New Roman" panose="02020603050405020304" pitchFamily="18" charset="0"/>
              </a:rPr>
              <a:t>тд</a:t>
            </a:r>
            <a:r>
              <a:rPr lang="ru-RU" sz="1600" b="1" dirty="0">
                <a:latin typeface="Times New Roman" panose="02020603050405020304" pitchFamily="18" charset="0"/>
                <a:cs typeface="Times New Roman" panose="02020603050405020304" pitchFamily="18" charset="0"/>
              </a:rPr>
              <a:t>)</a:t>
            </a:r>
          </a:p>
          <a:p>
            <a:pPr algn="just"/>
            <a:r>
              <a:rPr lang="ru-RU" sz="1600" b="1" dirty="0">
                <a:latin typeface="Times New Roman" panose="02020603050405020304" pitchFamily="18" charset="0"/>
                <a:cs typeface="Times New Roman" panose="02020603050405020304" pitchFamily="18" charset="0"/>
              </a:rPr>
              <a:t>Основной статьей расходов по программе являются расходы на информационное освещение деятельности органов местного самоуправления в печатных и электронных средствах массовой информации – 2,8 млн. руб.;</a:t>
            </a:r>
          </a:p>
          <a:p>
            <a:pPr algn="just"/>
            <a:r>
              <a:rPr lang="ru-RU" sz="1600" b="1" dirty="0">
                <a:latin typeface="Times New Roman" panose="02020603050405020304" pitchFamily="18" charset="0"/>
                <a:cs typeface="Times New Roman" panose="02020603050405020304" pitchFamily="18" charset="0"/>
              </a:rPr>
              <a:t>Кроме того, в рамках программы:</a:t>
            </a:r>
          </a:p>
          <a:p>
            <a:pPr algn="just"/>
            <a:r>
              <a:rPr lang="ru-RU" sz="1600" b="1" dirty="0">
                <a:latin typeface="Times New Roman" panose="02020603050405020304" pitchFamily="18" charset="0"/>
                <a:cs typeface="Times New Roman" panose="02020603050405020304" pitchFamily="18" charset="0"/>
              </a:rPr>
              <a:t>- обновление доски Почета – 0,3 млн. руб. и </a:t>
            </a:r>
            <a:r>
              <a:rPr lang="ru-RU" sz="1600" b="1" dirty="0" err="1">
                <a:latin typeface="Times New Roman" panose="02020603050405020304" pitchFamily="18" charset="0"/>
                <a:cs typeface="Times New Roman" panose="02020603050405020304" pitchFamily="18" charset="0"/>
              </a:rPr>
              <a:t>т.д</a:t>
            </a:r>
            <a:r>
              <a:rPr lang="ru-RU" sz="1600" b="1" dirty="0">
                <a:latin typeface="Times New Roman" panose="02020603050405020304" pitchFamily="18" charset="0"/>
                <a:cs typeface="Times New Roman" panose="02020603050405020304" pitchFamily="18" charset="0"/>
              </a:rPr>
              <a:t>;</a:t>
            </a:r>
          </a:p>
          <a:p>
            <a:pPr marL="285750" indent="-285750" algn="just">
              <a:buFontTx/>
              <a:buChar char="-"/>
            </a:pPr>
            <a:r>
              <a:rPr lang="ru-RU" sz="1600" b="1" dirty="0" smtClean="0">
                <a:latin typeface="Times New Roman" panose="02020603050405020304" pitchFamily="18" charset="0"/>
                <a:cs typeface="Times New Roman" panose="02020603050405020304" pitchFamily="18" charset="0"/>
              </a:rPr>
              <a:t>буклеты</a:t>
            </a:r>
            <a:r>
              <a:rPr lang="ru-RU" sz="1600" b="1" dirty="0">
                <a:latin typeface="Times New Roman" panose="02020603050405020304" pitchFamily="18" charset="0"/>
                <a:cs typeface="Times New Roman" panose="02020603050405020304" pitchFamily="18" charset="0"/>
              </a:rPr>
              <a:t>, мобильная связь 0,2 </a:t>
            </a:r>
            <a:r>
              <a:rPr lang="ru-RU" sz="1600" b="1" dirty="0" err="1">
                <a:latin typeface="Times New Roman" panose="02020603050405020304" pitchFamily="18" charset="0"/>
                <a:cs typeface="Times New Roman" panose="02020603050405020304" pitchFamily="18" charset="0"/>
              </a:rPr>
              <a:t>млн.рублей</a:t>
            </a:r>
            <a:r>
              <a:rPr lang="ru-RU" sz="1600" b="1" dirty="0">
                <a:latin typeface="Times New Roman" panose="02020603050405020304" pitchFamily="18" charset="0"/>
                <a:cs typeface="Times New Roman" panose="02020603050405020304" pitchFamily="18" charset="0"/>
              </a:rPr>
              <a:t>. </a:t>
            </a:r>
            <a:endParaRPr lang="ru-RU" sz="1600" b="1" dirty="0" smtClean="0">
              <a:latin typeface="Times New Roman" panose="02020603050405020304" pitchFamily="18" charset="0"/>
              <a:cs typeface="Times New Roman" panose="02020603050405020304" pitchFamily="18" charset="0"/>
            </a:endParaRPr>
          </a:p>
          <a:p>
            <a:pPr marL="285750" indent="-285750" algn="just">
              <a:buFontTx/>
              <a:buChar char="-"/>
            </a:pPr>
            <a:endParaRPr lang="ru-RU" sz="1600" b="1" dirty="0">
              <a:latin typeface="Times New Roman" panose="02020603050405020304" pitchFamily="18" charset="0"/>
              <a:cs typeface="Times New Roman" panose="02020603050405020304" pitchFamily="18" charset="0"/>
            </a:endParaRPr>
          </a:p>
          <a:p>
            <a:pPr algn="ctr"/>
            <a:r>
              <a:rPr lang="ru-RU" sz="1600" b="1" dirty="0">
                <a:latin typeface="Times New Roman" panose="02020603050405020304" pitchFamily="18" charset="0"/>
                <a:cs typeface="Times New Roman" panose="02020603050405020304" pitchFamily="18" charset="0"/>
              </a:rPr>
              <a:t>  Муниципальная программа</a:t>
            </a:r>
            <a:endParaRPr lang="ru-RU" sz="1600" dirty="0">
              <a:latin typeface="Times New Roman" panose="02020603050405020304" pitchFamily="18" charset="0"/>
              <a:cs typeface="Times New Roman" panose="02020603050405020304" pitchFamily="18" charset="0"/>
            </a:endParaRPr>
          </a:p>
          <a:p>
            <a:pPr algn="ctr"/>
            <a:r>
              <a:rPr lang="ru-RU" sz="1600" b="1" dirty="0">
                <a:latin typeface="Times New Roman" panose="02020603050405020304" pitchFamily="18" charset="0"/>
                <a:cs typeface="Times New Roman" panose="02020603050405020304" pitchFamily="18" charset="0"/>
              </a:rPr>
              <a:t>«Информатизация муниципального образования Крымский район</a:t>
            </a:r>
            <a:r>
              <a:rPr lang="ru-RU" sz="1600" b="1" dirty="0" smtClean="0">
                <a:latin typeface="Times New Roman" panose="02020603050405020304" pitchFamily="18" charset="0"/>
                <a:cs typeface="Times New Roman" panose="02020603050405020304" pitchFamily="18" charset="0"/>
              </a:rPr>
              <a:t>»</a:t>
            </a:r>
          </a:p>
          <a:p>
            <a:pPr algn="ctr"/>
            <a:endParaRPr lang="ru-RU" sz="1600" b="1" dirty="0" smtClean="0">
              <a:latin typeface="Times New Roman" panose="02020603050405020304" pitchFamily="18" charset="0"/>
              <a:cs typeface="Times New Roman" panose="02020603050405020304" pitchFamily="18" charset="0"/>
            </a:endParaRPr>
          </a:p>
          <a:p>
            <a:pPr algn="just"/>
            <a:r>
              <a:rPr lang="ru-RU" sz="1600" b="1" dirty="0">
                <a:latin typeface="Times New Roman" panose="02020603050405020304" pitchFamily="18" charset="0"/>
                <a:cs typeface="Times New Roman" panose="02020603050405020304" pitchFamily="18" charset="0"/>
              </a:rPr>
              <a:t>Объем расходов по программе составил 5,0 млн. руб. или 77,0% к уровню 2022 (за счет снижения суммы на приобретение </a:t>
            </a:r>
            <a:r>
              <a:rPr lang="ru-RU" sz="1600" b="1" dirty="0" err="1">
                <a:latin typeface="Times New Roman" panose="02020603050405020304" pitchFamily="18" charset="0"/>
                <a:cs typeface="Times New Roman" panose="02020603050405020304" pitchFamily="18" charset="0"/>
              </a:rPr>
              <a:t>орг.техники</a:t>
            </a:r>
            <a:r>
              <a:rPr lang="ru-RU" sz="1600" b="1" dirty="0">
                <a:latin typeface="Times New Roman" panose="02020603050405020304" pitchFamily="18" charset="0"/>
                <a:cs typeface="Times New Roman" panose="02020603050405020304" pitchFamily="18" charset="0"/>
              </a:rPr>
              <a:t>) средства направлены на :</a:t>
            </a:r>
          </a:p>
          <a:p>
            <a:pPr algn="just"/>
            <a:r>
              <a:rPr lang="ru-RU" sz="1600" b="1" dirty="0">
                <a:latin typeface="Times New Roman" panose="02020603050405020304" pitchFamily="18" charset="0"/>
                <a:cs typeface="Times New Roman" panose="02020603050405020304" pitchFamily="18" charset="0"/>
              </a:rPr>
              <a:t>- приобретение компьютеров и оргтехники – 1,5 млн. руб.;</a:t>
            </a:r>
          </a:p>
          <a:p>
            <a:pPr algn="just"/>
            <a:r>
              <a:rPr lang="ru-RU" sz="1600" b="1" dirty="0">
                <a:latin typeface="Times New Roman" panose="02020603050405020304" pitchFamily="18" charset="0"/>
                <a:cs typeface="Times New Roman" panose="02020603050405020304" pitchFamily="18" charset="0"/>
              </a:rPr>
              <a:t>- развитие электронного документооборота – 0,5 млн. руб.; </a:t>
            </a:r>
          </a:p>
          <a:p>
            <a:pPr algn="just"/>
            <a:r>
              <a:rPr lang="ru-RU" sz="1600" b="1" dirty="0">
                <a:latin typeface="Times New Roman" panose="02020603050405020304" pitchFamily="18" charset="0"/>
                <a:cs typeface="Times New Roman" panose="02020603050405020304" pitchFamily="18" charset="0"/>
              </a:rPr>
              <a:t>- закупку услуг связи и услуг сети Интернет для администрации – 1,0 млн. руб.;</a:t>
            </a:r>
          </a:p>
          <a:p>
            <a:pPr algn="ctr"/>
            <a:endParaRPr lang="ru-RU" sz="1600" dirty="0">
              <a:latin typeface="Times New Roman" panose="02020603050405020304" pitchFamily="18" charset="0"/>
              <a:cs typeface="Times New Roman" panose="02020603050405020304" pitchFamily="18" charset="0"/>
            </a:endParaRPr>
          </a:p>
          <a:p>
            <a:pPr algn="ctr"/>
            <a:endParaRPr lang="ru-RU" sz="1600" b="1" dirty="0">
              <a:latin typeface="Times New Roman" panose="02020603050405020304" pitchFamily="18" charset="0"/>
              <a:cs typeface="Times New Roman" panose="02020603050405020304" pitchFamily="18" charset="0"/>
            </a:endParaRPr>
          </a:p>
          <a:p>
            <a:pPr algn="just"/>
            <a:endParaRPr lang="ru-RU" sz="1600" b="1" dirty="0">
              <a:latin typeface="Times New Roman" panose="02020603050405020304" pitchFamily="18" charset="0"/>
              <a:cs typeface="Times New Roman" panose="02020603050405020304" pitchFamily="18" charset="0"/>
            </a:endParaRPr>
          </a:p>
          <a:p>
            <a:pPr algn="just"/>
            <a:endParaRPr lang="ru-RU" sz="1600" b="1" dirty="0">
              <a:latin typeface="Times New Roman" panose="02020603050405020304" pitchFamily="18" charset="0"/>
              <a:cs typeface="Times New Roman" panose="02020603050405020304" pitchFamily="18" charset="0"/>
            </a:endParaRPr>
          </a:p>
          <a:p>
            <a:pPr algn="ctr"/>
            <a:endParaRPr lang="ru-RU" sz="1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683403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Прямоугольник 2"/>
          <p:cNvSpPr/>
          <p:nvPr/>
        </p:nvSpPr>
        <p:spPr>
          <a:xfrm>
            <a:off x="539552" y="240804"/>
            <a:ext cx="8280920" cy="5786199"/>
          </a:xfrm>
          <a:prstGeom prst="rect">
            <a:avLst/>
          </a:prstGeom>
        </p:spPr>
        <p:txBody>
          <a:bodyPr wrap="square">
            <a:spAutoFit/>
          </a:bodyPr>
          <a:lstStyle/>
          <a:p>
            <a:pPr algn="just"/>
            <a:r>
              <a:rPr lang="ru-RU" sz="1600" b="1" dirty="0">
                <a:latin typeface="Times New Roman" panose="02020603050405020304" pitchFamily="18" charset="0"/>
                <a:cs typeface="Times New Roman" panose="02020603050405020304" pitchFamily="18" charset="0"/>
              </a:rPr>
              <a:t>По разделу «Образование» были профинансированы непрограммные мероприятия в сумме 11,6 млн. руб., по данному разделу финансируются расходы на содержание управления образования и отдела по делам молодежи; </a:t>
            </a:r>
          </a:p>
          <a:p>
            <a:pPr algn="just"/>
            <a:r>
              <a:rPr lang="ru-RU" sz="1600" b="1" dirty="0">
                <a:latin typeface="Times New Roman" panose="02020603050405020304" pitchFamily="18" charset="0"/>
                <a:cs typeface="Times New Roman" panose="02020603050405020304" pitchFamily="18" charset="0"/>
              </a:rPr>
              <a:t>По разделу «Культура, кинематография» в сумме 3,0 млн. руб. - на финансовое обеспечение управления культуры; </a:t>
            </a:r>
          </a:p>
          <a:p>
            <a:pPr algn="just"/>
            <a:r>
              <a:rPr lang="ru-RU" sz="1600" b="1" dirty="0">
                <a:latin typeface="Times New Roman" panose="02020603050405020304" pitchFamily="18" charset="0"/>
                <a:cs typeface="Times New Roman" panose="02020603050405020304" pitchFamily="18" charset="0"/>
              </a:rPr>
              <a:t>По разделу «Физическая культура и спорт» в сумме 5,0 млн. руб. - на финансовое обеспечение управления по физической культуре и спорту</a:t>
            </a:r>
            <a:r>
              <a:rPr lang="ru-RU" sz="1600" b="1" dirty="0" smtClean="0">
                <a:latin typeface="Times New Roman" panose="02020603050405020304" pitchFamily="18" charset="0"/>
                <a:cs typeface="Times New Roman" panose="02020603050405020304" pitchFamily="18" charset="0"/>
              </a:rPr>
              <a:t>;</a:t>
            </a:r>
          </a:p>
          <a:p>
            <a:pPr algn="just"/>
            <a:r>
              <a:rPr lang="ru-RU" sz="1600" b="1" dirty="0">
                <a:latin typeface="Times New Roman" panose="02020603050405020304" pitchFamily="18" charset="0"/>
                <a:cs typeface="Times New Roman" panose="02020603050405020304" pitchFamily="18" charset="0"/>
              </a:rPr>
              <a:t>По разделу «Социальная политика» непрограммные мероприятия в области охраны семьи и детства профинансированы в общей сумме 120,6 млн. руб. за счет средств краевого бюджета.</a:t>
            </a:r>
          </a:p>
          <a:p>
            <a:r>
              <a:rPr lang="ru-RU" sz="1600" dirty="0"/>
              <a:t> </a:t>
            </a:r>
          </a:p>
          <a:p>
            <a:pPr algn="ctr"/>
            <a:r>
              <a:rPr lang="ru-RU" sz="1600" b="1" dirty="0"/>
              <a:t>Муниципальный долг.</a:t>
            </a:r>
            <a:endParaRPr lang="ru-RU" sz="1600" dirty="0"/>
          </a:p>
          <a:p>
            <a:r>
              <a:rPr lang="ru-RU" sz="1600" b="1" dirty="0"/>
              <a:t> </a:t>
            </a:r>
            <a:endParaRPr lang="ru-RU" sz="1600" dirty="0"/>
          </a:p>
          <a:p>
            <a:pPr algn="just"/>
            <a:r>
              <a:rPr lang="ru-RU" sz="1600" b="1" i="1" dirty="0">
                <a:latin typeface="Times New Roman" panose="02020603050405020304" pitchFamily="18" charset="0"/>
                <a:cs typeface="Times New Roman" panose="02020603050405020304" pitchFamily="18" charset="0"/>
              </a:rPr>
              <a:t>Муниципальный долг</a:t>
            </a:r>
            <a:r>
              <a:rPr lang="ru-RU" sz="1600" b="1" dirty="0">
                <a:latin typeface="Times New Roman" panose="02020603050405020304" pitchFamily="18" charset="0"/>
                <a:cs typeface="Times New Roman" panose="02020603050405020304" pitchFamily="18" charset="0"/>
              </a:rPr>
              <a:t> районного бюджета по состоянию на 1 января 2024 года составляет 148 000,0 тысяч рублей или 100% к уровню 1 января 2023 года.</a:t>
            </a:r>
          </a:p>
          <a:p>
            <a:r>
              <a:rPr lang="ru-RU" sz="1600" dirty="0"/>
              <a:t> </a:t>
            </a:r>
          </a:p>
          <a:p>
            <a:pPr algn="just"/>
            <a:endParaRPr lang="ru-RU" sz="1600" b="1" dirty="0">
              <a:latin typeface="Times New Roman" panose="02020603050405020304" pitchFamily="18" charset="0"/>
              <a:cs typeface="Times New Roman" panose="02020603050405020304" pitchFamily="18" charset="0"/>
            </a:endParaRPr>
          </a:p>
          <a:p>
            <a:pPr algn="just"/>
            <a:endParaRPr lang="ru-RU" sz="1600" b="1" dirty="0">
              <a:latin typeface="Times New Roman" panose="02020603050405020304" pitchFamily="18" charset="0"/>
              <a:cs typeface="Times New Roman" panose="02020603050405020304" pitchFamily="18" charset="0"/>
            </a:endParaRPr>
          </a:p>
          <a:p>
            <a:pPr marL="285750" indent="-285750" algn="just">
              <a:buFontTx/>
              <a:buChar char="-"/>
            </a:pPr>
            <a:endParaRPr lang="ru-RU" sz="1600" b="1" dirty="0">
              <a:latin typeface="Times New Roman" panose="02020603050405020304" pitchFamily="18" charset="0"/>
              <a:cs typeface="Times New Roman" panose="02020603050405020304" pitchFamily="18" charset="0"/>
            </a:endParaRPr>
          </a:p>
          <a:p>
            <a:r>
              <a:rPr lang="ru-RU" sz="1600" b="1" dirty="0">
                <a:latin typeface="Times New Roman" panose="02020603050405020304" pitchFamily="18" charset="0"/>
                <a:cs typeface="Times New Roman" panose="02020603050405020304" pitchFamily="18" charset="0"/>
              </a:rPr>
              <a:t> </a:t>
            </a:r>
          </a:p>
          <a:p>
            <a:pPr algn="just"/>
            <a:endParaRPr lang="ru-RU" sz="1600" b="1" dirty="0">
              <a:latin typeface="Times New Roman" panose="02020603050405020304" pitchFamily="18" charset="0"/>
              <a:cs typeface="Times New Roman" panose="02020603050405020304" pitchFamily="18" charset="0"/>
            </a:endParaRPr>
          </a:p>
          <a:p>
            <a:pPr algn="just"/>
            <a:endParaRPr lang="ru-RU" sz="1600" b="1" dirty="0">
              <a:latin typeface="Times New Roman" panose="02020603050405020304" pitchFamily="18" charset="0"/>
              <a:cs typeface="Times New Roman" panose="02020603050405020304" pitchFamily="18" charset="0"/>
            </a:endParaRPr>
          </a:p>
          <a:p>
            <a:pPr algn="ctr"/>
            <a:endParaRPr lang="ru-RU" sz="1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224855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Прямоугольник 2"/>
          <p:cNvSpPr/>
          <p:nvPr/>
        </p:nvSpPr>
        <p:spPr>
          <a:xfrm>
            <a:off x="395536" y="260649"/>
            <a:ext cx="8424936" cy="6463308"/>
          </a:xfrm>
          <a:prstGeom prst="rect">
            <a:avLst/>
          </a:prstGeom>
        </p:spPr>
        <p:txBody>
          <a:bodyPr wrap="square">
            <a:spAutoFit/>
          </a:bodyPr>
          <a:lstStyle/>
          <a:p>
            <a:pPr algn="just"/>
            <a:r>
              <a:rPr lang="ru-RU" sz="1400" b="1" dirty="0" smtClean="0">
                <a:solidFill>
                  <a:schemeClr val="bg1"/>
                </a:solidFill>
                <a:latin typeface="Times New Roman" pitchFamily="18" charset="0"/>
                <a:cs typeface="Times New Roman" pitchFamily="18" charset="0"/>
              </a:rPr>
              <a:t>          </a:t>
            </a:r>
            <a:r>
              <a:rPr lang="ru-RU" sz="1600" b="1" dirty="0">
                <a:solidFill>
                  <a:schemeClr val="tx2">
                    <a:lumMod val="75000"/>
                  </a:schemeClr>
                </a:solidFill>
                <a:latin typeface="Times New Roman" panose="02020603050405020304" pitchFamily="18" charset="0"/>
                <a:cs typeface="Times New Roman" panose="02020603050405020304" pitchFamily="18" charset="0"/>
              </a:rPr>
              <a:t>Фактическое исполнение бюджета составило: по доходам 3 906,0 </a:t>
            </a:r>
            <a:r>
              <a:rPr lang="ru-RU" sz="1600" b="1" dirty="0" smtClean="0">
                <a:solidFill>
                  <a:schemeClr val="tx2">
                    <a:lumMod val="75000"/>
                  </a:schemeClr>
                </a:solidFill>
                <a:latin typeface="Times New Roman" panose="02020603050405020304" pitchFamily="18" charset="0"/>
                <a:cs typeface="Times New Roman" panose="02020603050405020304" pitchFamily="18" charset="0"/>
              </a:rPr>
              <a:t>млн. рублей, </a:t>
            </a:r>
            <a:r>
              <a:rPr lang="ru-RU" sz="1600" b="1" dirty="0">
                <a:solidFill>
                  <a:schemeClr val="tx2">
                    <a:lumMod val="75000"/>
                  </a:schemeClr>
                </a:solidFill>
                <a:latin typeface="Times New Roman" panose="02020603050405020304" pitchFamily="18" charset="0"/>
                <a:cs typeface="Times New Roman" panose="02020603050405020304" pitchFamily="18" charset="0"/>
              </a:rPr>
              <a:t>по расходам 3 904,0 </a:t>
            </a:r>
            <a:r>
              <a:rPr lang="ru-RU" sz="1600" b="1" dirty="0" smtClean="0">
                <a:solidFill>
                  <a:schemeClr val="tx2">
                    <a:lumMod val="75000"/>
                  </a:schemeClr>
                </a:solidFill>
                <a:latin typeface="Times New Roman" panose="02020603050405020304" pitchFamily="18" charset="0"/>
                <a:cs typeface="Times New Roman" panose="02020603050405020304" pitchFamily="18" charset="0"/>
              </a:rPr>
              <a:t>млн. рублей, </a:t>
            </a:r>
            <a:endParaRPr lang="ru-RU" sz="1600" b="1" dirty="0">
              <a:solidFill>
                <a:schemeClr val="tx2">
                  <a:lumMod val="75000"/>
                </a:schemeClr>
              </a:solidFill>
              <a:latin typeface="Times New Roman" panose="02020603050405020304" pitchFamily="18" charset="0"/>
              <a:cs typeface="Times New Roman" panose="02020603050405020304" pitchFamily="18" charset="0"/>
            </a:endParaRPr>
          </a:p>
          <a:p>
            <a:pPr algn="just"/>
            <a:r>
              <a:rPr lang="ru-RU" sz="1600" b="1" dirty="0">
                <a:solidFill>
                  <a:schemeClr val="tx2">
                    <a:lumMod val="75000"/>
                  </a:schemeClr>
                </a:solidFill>
                <a:latin typeface="Times New Roman" panose="02020603050405020304" pitchFamily="18" charset="0"/>
                <a:cs typeface="Times New Roman" panose="02020603050405020304" pitchFamily="18" charset="0"/>
              </a:rPr>
              <a:t>По собственным доходам бюджет исполнен в сумме 1 389,6 млн. рублей</a:t>
            </a:r>
            <a:r>
              <a:rPr lang="ru-RU" sz="1600" b="1" dirty="0" smtClean="0">
                <a:solidFill>
                  <a:schemeClr val="tx2">
                    <a:lumMod val="75000"/>
                  </a:schemeClr>
                </a:solidFill>
                <a:latin typeface="Times New Roman" panose="02020603050405020304" pitchFamily="18" charset="0"/>
                <a:cs typeface="Times New Roman" panose="02020603050405020304" pitchFamily="18" charset="0"/>
              </a:rPr>
              <a:t>. </a:t>
            </a:r>
            <a:r>
              <a:rPr lang="ru-RU" sz="1600" b="1" dirty="0">
                <a:solidFill>
                  <a:schemeClr val="tx2">
                    <a:lumMod val="75000"/>
                  </a:schemeClr>
                </a:solidFill>
                <a:latin typeface="Times New Roman" panose="02020603050405020304" pitchFamily="18" charset="0"/>
                <a:cs typeface="Times New Roman" panose="02020603050405020304" pitchFamily="18" charset="0"/>
              </a:rPr>
              <a:t>или 101,4% к плановым назначениям и 116,4% к уровню 2022 года. </a:t>
            </a:r>
          </a:p>
          <a:p>
            <a:pPr algn="just"/>
            <a:r>
              <a:rPr lang="ru-RU" sz="1600" b="1" dirty="0">
                <a:solidFill>
                  <a:schemeClr val="tx2">
                    <a:lumMod val="75000"/>
                  </a:schemeClr>
                </a:solidFill>
                <a:latin typeface="Times New Roman" panose="02020603050405020304" pitchFamily="18" charset="0"/>
                <a:cs typeface="Times New Roman" panose="02020603050405020304" pitchFamily="18" charset="0"/>
              </a:rPr>
              <a:t>Основная доля в общем объеме доходов бюджета района приходится на налог на доходы физических лиц – 60 %.</a:t>
            </a:r>
          </a:p>
          <a:p>
            <a:pPr algn="just"/>
            <a:r>
              <a:rPr lang="ru-RU" sz="1600" b="1" dirty="0">
                <a:solidFill>
                  <a:schemeClr val="tx2">
                    <a:lumMod val="75000"/>
                  </a:schemeClr>
                </a:solidFill>
                <a:latin typeface="Times New Roman" panose="02020603050405020304" pitchFamily="18" charset="0"/>
                <a:cs typeface="Times New Roman" panose="02020603050405020304" pitchFamily="18" charset="0"/>
              </a:rPr>
              <a:t>В разрезе основных доходных источников исполнение консолидированного бюджета по муниципальному образованию Крымский район выглядит следующим образом:</a:t>
            </a:r>
          </a:p>
          <a:p>
            <a:pPr algn="just"/>
            <a:r>
              <a:rPr lang="ru-RU" sz="1600" b="1" dirty="0">
                <a:solidFill>
                  <a:schemeClr val="tx2">
                    <a:lumMod val="75000"/>
                  </a:schemeClr>
                </a:solidFill>
                <a:latin typeface="Times New Roman" panose="02020603050405020304" pitchFamily="18" charset="0"/>
                <a:cs typeface="Times New Roman" panose="02020603050405020304" pitchFamily="18" charset="0"/>
              </a:rPr>
              <a:t>Налог на прибыль – поступило за 2023 год  31,8 млн. рублей или 102,6 % к бюджетному назначению, к уровню 2022 года исполнение составляет 116,8 %, дополнительно поступило 4,6 млн. рублей. Такой темп роста связан с увеличением  платежей от следующих предприятий: ООО «Внешнеэкономическое объединение «Технопромэкспорт» - предприятие </a:t>
            </a:r>
            <a:r>
              <a:rPr lang="ru-RU" sz="1600" b="1" dirty="0" smtClean="0">
                <a:solidFill>
                  <a:schemeClr val="tx2">
                    <a:lumMod val="75000"/>
                  </a:schemeClr>
                </a:solidFill>
                <a:latin typeface="Times New Roman" panose="02020603050405020304" pitchFamily="18" charset="0"/>
                <a:cs typeface="Times New Roman" panose="02020603050405020304" pitchFamily="18" charset="0"/>
              </a:rPr>
              <a:t>участвует </a:t>
            </a:r>
            <a:r>
              <a:rPr lang="ru-RU" sz="1600" b="1" dirty="0">
                <a:solidFill>
                  <a:schemeClr val="tx2">
                    <a:lumMod val="75000"/>
                  </a:schemeClr>
                </a:solidFill>
                <a:latin typeface="Times New Roman" panose="02020603050405020304" pitchFamily="18" charset="0"/>
                <a:cs typeface="Times New Roman" panose="02020603050405020304" pitchFamily="18" charset="0"/>
              </a:rPr>
              <a:t>в инвестиционных проектах – строительство «Ударная-ТЭС» в Киевском сельском поселении Крымского района</a:t>
            </a:r>
            <a:r>
              <a:rPr lang="ru-RU" sz="1600" b="1" dirty="0" smtClean="0">
                <a:solidFill>
                  <a:schemeClr val="tx2">
                    <a:lumMod val="75000"/>
                  </a:schemeClr>
                </a:solidFill>
                <a:latin typeface="Times New Roman" panose="02020603050405020304" pitchFamily="18" charset="0"/>
                <a:cs typeface="Times New Roman" panose="02020603050405020304" pitchFamily="18" charset="0"/>
              </a:rPr>
              <a:t>;</a:t>
            </a:r>
          </a:p>
          <a:p>
            <a:pPr algn="just"/>
            <a:r>
              <a:rPr lang="ru-RU" sz="1600" b="1" dirty="0">
                <a:solidFill>
                  <a:schemeClr val="tx2">
                    <a:lumMod val="75000"/>
                  </a:schemeClr>
                </a:solidFill>
                <a:latin typeface="Times New Roman" panose="02020603050405020304" pitchFamily="18" charset="0"/>
                <a:cs typeface="Times New Roman" panose="02020603050405020304" pitchFamily="18" charset="0"/>
              </a:rPr>
              <a:t>ООО «Союз-вино» - увеличение спроса на винную продукцию со стороны торговых площадок «Магнит», «Пятерочка» и заключения новых договоров на реализацию продукции</a:t>
            </a:r>
            <a:r>
              <a:rPr lang="ru-RU" sz="1600" dirty="0" smtClean="0">
                <a:solidFill>
                  <a:schemeClr val="tx2">
                    <a:lumMod val="75000"/>
                  </a:schemeClr>
                </a:solidFill>
                <a:latin typeface="Times New Roman" panose="02020603050405020304" pitchFamily="18" charset="0"/>
                <a:cs typeface="Times New Roman" panose="02020603050405020304" pitchFamily="18" charset="0"/>
              </a:rPr>
              <a:t>.</a:t>
            </a:r>
          </a:p>
          <a:p>
            <a:pPr algn="just"/>
            <a:r>
              <a:rPr lang="ru-RU" sz="1600" b="1" dirty="0">
                <a:solidFill>
                  <a:schemeClr val="tx2">
                    <a:lumMod val="75000"/>
                  </a:schemeClr>
                </a:solidFill>
                <a:latin typeface="Times New Roman" panose="02020603050405020304" pitchFamily="18" charset="0"/>
                <a:cs typeface="Times New Roman" panose="02020603050405020304" pitchFamily="18" charset="0"/>
              </a:rPr>
              <a:t>Налог на доходы физических лиц – поступило 837,4 млн. рублей или 101,2% к бюджетному назначению. Темп роста к уровню 2022 года составляет 126,3 %,  дополнительно к прошлому году поступило 174,4 млн. рублей, Положительная динамика поступлений объясняется высокими темпами роста фонда оплаты труда, увеличением МРОТ, повышением денежного довольствия военнослужащих и медицинских работников.</a:t>
            </a:r>
          </a:p>
          <a:p>
            <a:pPr algn="just"/>
            <a:endParaRPr lang="ru-RU" sz="1600" dirty="0">
              <a:latin typeface="Times New Roman" panose="02020603050405020304" pitchFamily="18" charset="0"/>
              <a:cs typeface="Times New Roman" panose="02020603050405020304" pitchFamily="18" charset="0"/>
            </a:endParaRPr>
          </a:p>
          <a:p>
            <a:pPr algn="just"/>
            <a:endParaRPr lang="ru-RU" sz="1600" b="1" dirty="0">
              <a:solidFill>
                <a:srgbClr val="002060"/>
              </a:solidFill>
              <a:latin typeface="Times New Roman" panose="02020603050405020304" pitchFamily="18" charset="0"/>
              <a:cs typeface="Times New Roman" panose="02020603050405020304" pitchFamily="18" charset="0"/>
            </a:endParaRPr>
          </a:p>
          <a:p>
            <a:pPr algn="just"/>
            <a:endParaRPr lang="ru-RU" sz="1400" b="1"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2172617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 name="Схема 1"/>
          <p:cNvGraphicFramePr/>
          <p:nvPr>
            <p:extLst>
              <p:ext uri="{D42A27DB-BD31-4B8C-83A1-F6EECF244321}">
                <p14:modId xmlns:p14="http://schemas.microsoft.com/office/powerpoint/2010/main" val="416821802"/>
              </p:ext>
            </p:extLst>
          </p:nvPr>
        </p:nvGraphicFramePr>
        <p:xfrm>
          <a:off x="2843213" y="500063"/>
          <a:ext cx="6015037" cy="5160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1139736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Прямоугольник 1"/>
          <p:cNvSpPr/>
          <p:nvPr/>
        </p:nvSpPr>
        <p:spPr>
          <a:xfrm>
            <a:off x="899592" y="116632"/>
            <a:ext cx="7560840" cy="6740307"/>
          </a:xfrm>
          <a:prstGeom prst="rect">
            <a:avLst/>
          </a:prstGeom>
        </p:spPr>
        <p:txBody>
          <a:bodyPr wrap="square">
            <a:spAutoFit/>
          </a:bodyPr>
          <a:lstStyle/>
          <a:p>
            <a:pPr algn="ctr">
              <a:defRPr/>
            </a:pPr>
            <a:endParaRPr lang="ru-RU" b="1" dirty="0">
              <a:solidFill>
                <a:srgbClr val="002060"/>
              </a:solidFill>
              <a:latin typeface="Times New Roman" pitchFamily="18" charset="0"/>
              <a:cs typeface="Times New Roman" pitchFamily="18" charset="0"/>
            </a:endParaRPr>
          </a:p>
          <a:p>
            <a:pPr algn="ctr">
              <a:defRPr/>
            </a:pPr>
            <a:r>
              <a:rPr lang="ru-RU" b="1" dirty="0">
                <a:solidFill>
                  <a:schemeClr val="bg1"/>
                </a:solidFill>
                <a:latin typeface="Times New Roman" pitchFamily="18" charset="0"/>
                <a:cs typeface="Times New Roman" pitchFamily="18" charset="0"/>
              </a:rPr>
              <a:t>ОСНОВНЫЕ </a:t>
            </a:r>
            <a:r>
              <a:rPr lang="ru-RU" b="1" dirty="0" smtClean="0">
                <a:solidFill>
                  <a:schemeClr val="bg1"/>
                </a:solidFill>
                <a:latin typeface="Times New Roman" pitchFamily="18" charset="0"/>
                <a:cs typeface="Times New Roman" pitchFamily="18" charset="0"/>
              </a:rPr>
              <a:t>ПОНЯТИЯ</a:t>
            </a:r>
          </a:p>
          <a:p>
            <a:pPr algn="ctr">
              <a:defRPr/>
            </a:pPr>
            <a:endParaRPr lang="ru-RU" b="1" dirty="0">
              <a:solidFill>
                <a:schemeClr val="bg1"/>
              </a:solidFill>
              <a:latin typeface="Times New Roman" pitchFamily="18" charset="0"/>
              <a:cs typeface="Times New Roman" pitchFamily="18" charset="0"/>
            </a:endParaRPr>
          </a:p>
          <a:p>
            <a:pPr algn="just">
              <a:tabLst>
                <a:tab pos="360363" algn="l"/>
              </a:tabLst>
              <a:defRPr/>
            </a:pPr>
            <a:r>
              <a:rPr lang="ru-RU" b="1" u="sng" dirty="0">
                <a:solidFill>
                  <a:schemeClr val="tx2">
                    <a:lumMod val="75000"/>
                  </a:schemeClr>
                </a:solidFill>
                <a:latin typeface="Times New Roman" pitchFamily="18" charset="0"/>
                <a:cs typeface="Times New Roman" pitchFamily="18" charset="0"/>
              </a:rPr>
              <a:t>Межбюджетные трансферты –</a:t>
            </a:r>
            <a:r>
              <a:rPr lang="ru-RU" b="1" dirty="0">
                <a:solidFill>
                  <a:schemeClr val="tx2">
                    <a:lumMod val="75000"/>
                  </a:schemeClr>
                </a:solidFill>
                <a:latin typeface="Times New Roman" pitchFamily="18" charset="0"/>
                <a:cs typeface="Times New Roman" pitchFamily="18" charset="0"/>
              </a:rPr>
              <a:t> средства, предоставляемые одним бюджетом бюджетной системы Российской Федерации другому бюджету бюджетной системы Российской Федерации</a:t>
            </a:r>
            <a:r>
              <a:rPr lang="ru-RU" b="1" dirty="0" smtClean="0">
                <a:solidFill>
                  <a:schemeClr val="tx2">
                    <a:lumMod val="75000"/>
                  </a:schemeClr>
                </a:solidFill>
                <a:latin typeface="Times New Roman" pitchFamily="18" charset="0"/>
                <a:cs typeface="Times New Roman" pitchFamily="18" charset="0"/>
              </a:rPr>
              <a:t>.</a:t>
            </a:r>
          </a:p>
          <a:p>
            <a:pPr algn="just">
              <a:tabLst>
                <a:tab pos="360363" algn="l"/>
              </a:tabLst>
              <a:defRPr/>
            </a:pPr>
            <a:endParaRPr lang="ru-RU" b="1" dirty="0" smtClean="0">
              <a:solidFill>
                <a:schemeClr val="tx2">
                  <a:lumMod val="75000"/>
                </a:schemeClr>
              </a:solidFill>
              <a:latin typeface="Times New Roman" pitchFamily="18" charset="0"/>
              <a:cs typeface="Times New Roman" pitchFamily="18" charset="0"/>
            </a:endParaRPr>
          </a:p>
          <a:p>
            <a:pPr algn="just">
              <a:tabLst>
                <a:tab pos="360363" algn="l"/>
              </a:tabLst>
              <a:defRPr/>
            </a:pPr>
            <a:r>
              <a:rPr lang="ru-RU" b="1" u="sng" dirty="0">
                <a:solidFill>
                  <a:schemeClr val="tx2">
                    <a:lumMod val="75000"/>
                  </a:schemeClr>
                </a:solidFill>
                <a:latin typeface="Times New Roman" pitchFamily="18" charset="0"/>
                <a:cs typeface="Times New Roman" pitchFamily="18" charset="0"/>
              </a:rPr>
              <a:t>Бюджетные обязательства </a:t>
            </a:r>
            <a:r>
              <a:rPr lang="ru-RU" b="1" dirty="0">
                <a:solidFill>
                  <a:schemeClr val="tx2">
                    <a:lumMod val="75000"/>
                  </a:schemeClr>
                </a:solidFill>
                <a:latin typeface="Times New Roman" pitchFamily="18" charset="0"/>
                <a:cs typeface="Times New Roman" pitchFamily="18" charset="0"/>
              </a:rPr>
              <a:t>- расходные обязательства, подлежащие исполнению в соответствующем финансовом году</a:t>
            </a:r>
            <a:r>
              <a:rPr lang="ru-RU" b="1" dirty="0" smtClean="0">
                <a:solidFill>
                  <a:schemeClr val="tx2">
                    <a:lumMod val="75000"/>
                  </a:schemeClr>
                </a:solidFill>
                <a:latin typeface="Times New Roman" pitchFamily="18" charset="0"/>
                <a:cs typeface="Times New Roman" pitchFamily="18" charset="0"/>
              </a:rPr>
              <a:t>.</a:t>
            </a:r>
          </a:p>
          <a:p>
            <a:pPr algn="just">
              <a:defRPr/>
            </a:pPr>
            <a:endParaRPr lang="ru-RU" b="1" dirty="0">
              <a:solidFill>
                <a:schemeClr val="tx2">
                  <a:lumMod val="75000"/>
                </a:schemeClr>
              </a:solidFill>
              <a:latin typeface="Times New Roman" pitchFamily="18" charset="0"/>
              <a:cs typeface="Times New Roman" pitchFamily="18" charset="0"/>
            </a:endParaRPr>
          </a:p>
          <a:p>
            <a:pPr algn="just">
              <a:defRPr/>
            </a:pPr>
            <a:r>
              <a:rPr lang="ru-RU" b="1" u="sng" dirty="0">
                <a:solidFill>
                  <a:schemeClr val="tx2">
                    <a:lumMod val="75000"/>
                  </a:schemeClr>
                </a:solidFill>
                <a:latin typeface="Times New Roman" pitchFamily="18" charset="0"/>
                <a:cs typeface="Times New Roman" pitchFamily="18" charset="0"/>
              </a:rPr>
              <a:t>Бюджетные инвестиции</a:t>
            </a:r>
            <a:r>
              <a:rPr lang="ru-RU" b="1" dirty="0">
                <a:solidFill>
                  <a:schemeClr val="tx2">
                    <a:lumMod val="75000"/>
                  </a:schemeClr>
                </a:solidFill>
                <a:latin typeface="Times New Roman" pitchFamily="18" charset="0"/>
                <a:cs typeface="Times New Roman" pitchFamily="18" charset="0"/>
              </a:rPr>
              <a:t> – бюджетные средства, направляемые на создание или увеличение за счет средств бюджета стоимости государственного (муниципального) имущества</a:t>
            </a:r>
            <a:r>
              <a:rPr lang="ru-RU" b="1" dirty="0" smtClean="0">
                <a:solidFill>
                  <a:schemeClr val="tx2">
                    <a:lumMod val="75000"/>
                  </a:schemeClr>
                </a:solidFill>
                <a:latin typeface="Times New Roman" pitchFamily="18" charset="0"/>
                <a:cs typeface="Times New Roman" pitchFamily="18" charset="0"/>
              </a:rPr>
              <a:t>.</a:t>
            </a:r>
          </a:p>
          <a:p>
            <a:pPr algn="just">
              <a:defRPr/>
            </a:pPr>
            <a:endParaRPr lang="ru-RU" b="1" dirty="0">
              <a:solidFill>
                <a:schemeClr val="tx2">
                  <a:lumMod val="75000"/>
                </a:schemeClr>
              </a:solidFill>
              <a:latin typeface="Times New Roman" pitchFamily="18" charset="0"/>
              <a:cs typeface="Times New Roman" pitchFamily="18" charset="0"/>
            </a:endParaRPr>
          </a:p>
          <a:p>
            <a:pPr algn="just">
              <a:tabLst>
                <a:tab pos="360363" algn="l"/>
              </a:tabLst>
              <a:defRPr/>
            </a:pPr>
            <a:r>
              <a:rPr lang="ru-RU" b="1" u="sng" dirty="0">
                <a:solidFill>
                  <a:schemeClr val="tx2">
                    <a:lumMod val="75000"/>
                  </a:schemeClr>
                </a:solidFill>
                <a:latin typeface="Times New Roman" pitchFamily="18" charset="0"/>
                <a:cs typeface="Times New Roman" pitchFamily="18" charset="0"/>
              </a:rPr>
              <a:t>Муниципальный долг</a:t>
            </a:r>
            <a:r>
              <a:rPr lang="ru-RU" b="1" dirty="0">
                <a:solidFill>
                  <a:schemeClr val="tx2">
                    <a:lumMod val="75000"/>
                  </a:schemeClr>
                </a:solidFill>
                <a:latin typeface="Times New Roman" pitchFamily="18" charset="0"/>
                <a:cs typeface="Times New Roman" pitchFamily="18" charset="0"/>
              </a:rPr>
              <a:t> -  обязательства, возникающие   из   муниципальных заимствований, гарантий по обязательствам третьих лиц, другие обязательства в соответствии с видами долговых обязательств, принятые на себя муниципальным образованием.</a:t>
            </a:r>
          </a:p>
          <a:p>
            <a:pPr algn="just">
              <a:tabLst>
                <a:tab pos="360363" algn="l"/>
              </a:tabLst>
              <a:defRPr/>
            </a:pPr>
            <a:endParaRPr lang="ru-RU" b="1" dirty="0">
              <a:solidFill>
                <a:schemeClr val="tx2">
                  <a:lumMod val="75000"/>
                </a:schemeClr>
              </a:solidFill>
              <a:latin typeface="Times New Roman" pitchFamily="18" charset="0"/>
              <a:cs typeface="Times New Roman" pitchFamily="18" charset="0"/>
            </a:endParaRPr>
          </a:p>
          <a:p>
            <a:pPr algn="just">
              <a:tabLst>
                <a:tab pos="360363" algn="l"/>
              </a:tabLst>
              <a:defRPr/>
            </a:pPr>
            <a:endParaRPr lang="ru-RU" b="1" dirty="0" smtClean="0">
              <a:solidFill>
                <a:schemeClr val="tx2">
                  <a:lumMod val="75000"/>
                </a:schemeClr>
              </a:solidFill>
              <a:latin typeface="Times New Roman" pitchFamily="18" charset="0"/>
              <a:cs typeface="Times New Roman" pitchFamily="18" charset="0"/>
            </a:endParaRPr>
          </a:p>
          <a:p>
            <a:pPr algn="just">
              <a:tabLst>
                <a:tab pos="360363" algn="l"/>
              </a:tabLst>
              <a:defRPr/>
            </a:pPr>
            <a:endParaRPr lang="ru-RU" b="1" dirty="0">
              <a:solidFill>
                <a:schemeClr val="tx2">
                  <a:lumMod val="75000"/>
                </a:schemeClr>
              </a:solidFill>
              <a:latin typeface="Times New Roman" pitchFamily="18" charset="0"/>
              <a:cs typeface="Times New Roman" pitchFamily="18" charset="0"/>
            </a:endParaRPr>
          </a:p>
          <a:p>
            <a:pPr algn="just">
              <a:tabLst>
                <a:tab pos="360363" algn="l"/>
              </a:tabLst>
              <a:defRPr/>
            </a:pPr>
            <a:endParaRPr lang="ru-RU" b="1" dirty="0">
              <a:solidFill>
                <a:schemeClr val="tx2">
                  <a:lumMod val="75000"/>
                </a:schemeClr>
              </a:solidFill>
              <a:latin typeface="Times New Roman" pitchFamily="18" charset="0"/>
              <a:cs typeface="Times New Roman" pitchFamily="18" charset="0"/>
            </a:endParaRPr>
          </a:p>
          <a:p>
            <a:pPr algn="ctr">
              <a:defRPr/>
            </a:pPr>
            <a:endParaRPr lang="ru-RU" b="1" dirty="0" smtClean="0">
              <a:solidFill>
                <a:schemeClr val="bg1"/>
              </a:solidFill>
              <a:latin typeface="Times New Roman" pitchFamily="18" charset="0"/>
              <a:cs typeface="Times New Roman" pitchFamily="18" charset="0"/>
            </a:endParaRPr>
          </a:p>
          <a:p>
            <a:pPr algn="ctr">
              <a:defRPr/>
            </a:pPr>
            <a:endParaRPr lang="ru-RU" b="1"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74334526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68313" y="0"/>
            <a:ext cx="8229600" cy="490538"/>
          </a:xfrm>
        </p:spPr>
        <p:txBody>
          <a:bodyPr/>
          <a:lstStyle/>
          <a:p>
            <a:pPr marL="0" indent="0" algn="ctr" eaLnBrk="1" hangingPunct="1">
              <a:buNone/>
            </a:pPr>
            <a:r>
              <a:rPr lang="ru-RU" altLang="ru-RU" sz="2400" b="1" dirty="0" smtClean="0">
                <a:solidFill>
                  <a:schemeClr val="bg1"/>
                </a:solidFill>
                <a:latin typeface="Times New Roman" pitchFamily="18" charset="0"/>
                <a:cs typeface="Times New Roman" pitchFamily="18" charset="0"/>
              </a:rPr>
              <a:t>Основные этапы бюджетного процесса</a:t>
            </a:r>
          </a:p>
        </p:txBody>
      </p:sp>
      <p:sp>
        <p:nvSpPr>
          <p:cNvPr id="4" name="Овал 3"/>
          <p:cNvSpPr/>
          <p:nvPr/>
        </p:nvSpPr>
        <p:spPr>
          <a:xfrm>
            <a:off x="5219700" y="620713"/>
            <a:ext cx="2592388" cy="1079500"/>
          </a:xfrm>
          <a:prstGeom prst="ellipse">
            <a:avLst/>
          </a:prstGeom>
          <a:solidFill>
            <a:schemeClr val="accent3">
              <a:lumMod val="75000"/>
            </a:schemeClr>
          </a:solidFill>
          <a:effectLst>
            <a:outerShdw blurRad="63500" dist="50800" dir="5400000" sx="98000" sy="98000" rotWithShape="0">
              <a:srgbClr val="000000">
                <a:alpha val="20000"/>
              </a:srgbClr>
            </a:outerShdw>
            <a:reflection blurRad="6350" stA="52000" endA="300" endPos="35000" dir="5400000" sy="-100000" algn="bl" rotWithShape="0"/>
          </a:effectLst>
          <a:scene3d>
            <a:camera prst="orthographicFront"/>
            <a:lightRig rig="threePt" dir="t"/>
          </a:scene3d>
          <a:sp3d>
            <a:bevelT w="114300" prst="artDeco"/>
          </a:sp3d>
        </p:spPr>
        <p:style>
          <a:lnRef idx="1">
            <a:schemeClr val="accent2"/>
          </a:lnRef>
          <a:fillRef idx="2">
            <a:schemeClr val="accent2"/>
          </a:fillRef>
          <a:effectRef idx="1">
            <a:schemeClr val="accent2"/>
          </a:effectRef>
          <a:fontRef idx="minor">
            <a:schemeClr val="dk1"/>
          </a:fontRef>
        </p:style>
        <p:txBody>
          <a:bodyPr anchor="ctr"/>
          <a:lstStyle/>
          <a:p>
            <a:pPr algn="ctr" eaLnBrk="1" hangingPunct="1">
              <a:defRPr/>
            </a:pPr>
            <a:r>
              <a:rPr lang="ru-RU" sz="1200" b="1" dirty="0">
                <a:solidFill>
                  <a:schemeClr val="tx2">
                    <a:lumMod val="75000"/>
                  </a:schemeClr>
                </a:solidFill>
                <a:latin typeface="Times New Roman" pitchFamily="18" charset="0"/>
                <a:cs typeface="Times New Roman" pitchFamily="18" charset="0"/>
              </a:rPr>
              <a:t>Утверждение бюджета на очередной финансовый год и плановый период</a:t>
            </a:r>
          </a:p>
        </p:txBody>
      </p:sp>
      <p:sp>
        <p:nvSpPr>
          <p:cNvPr id="6" name="Овал 5"/>
          <p:cNvSpPr/>
          <p:nvPr/>
        </p:nvSpPr>
        <p:spPr>
          <a:xfrm>
            <a:off x="4811259" y="4221163"/>
            <a:ext cx="2592388" cy="1152525"/>
          </a:xfrm>
          <a:prstGeom prst="ellipse">
            <a:avLst/>
          </a:prstGeom>
          <a:solidFill>
            <a:schemeClr val="accent3">
              <a:lumMod val="75000"/>
            </a:schemeClr>
          </a:solidFill>
          <a:effectLst>
            <a:outerShdw blurRad="63500" dist="50800" dir="5400000" sx="98000" sy="98000" rotWithShape="0">
              <a:srgbClr val="000000">
                <a:alpha val="20000"/>
              </a:srgbClr>
            </a:outerShdw>
            <a:reflection blurRad="6350" stA="52000" endA="300" endPos="35000" dir="5400000" sy="-100000" algn="bl" rotWithShape="0"/>
          </a:effectLst>
          <a:scene3d>
            <a:camera prst="orthographicFront"/>
            <a:lightRig rig="threePt" dir="t"/>
          </a:scene3d>
          <a:sp3d>
            <a:bevelT w="114300" prst="artDeco"/>
          </a:sp3d>
        </p:spPr>
        <p:style>
          <a:lnRef idx="1">
            <a:schemeClr val="accent2"/>
          </a:lnRef>
          <a:fillRef idx="2">
            <a:schemeClr val="accent2"/>
          </a:fillRef>
          <a:effectRef idx="1">
            <a:schemeClr val="accent2"/>
          </a:effectRef>
          <a:fontRef idx="minor">
            <a:schemeClr val="dk1"/>
          </a:fontRef>
        </p:style>
        <p:txBody>
          <a:bodyPr anchor="ctr"/>
          <a:lstStyle/>
          <a:p>
            <a:pPr algn="ctr" eaLnBrk="1" hangingPunct="1">
              <a:defRPr/>
            </a:pPr>
            <a:r>
              <a:rPr lang="ru-RU" sz="1200" b="1" dirty="0">
                <a:solidFill>
                  <a:schemeClr val="tx2">
                    <a:lumMod val="75000"/>
                  </a:schemeClr>
                </a:solidFill>
                <a:latin typeface="Times New Roman" pitchFamily="18" charset="0"/>
                <a:cs typeface="Times New Roman" pitchFamily="18" charset="0"/>
              </a:rPr>
              <a:t>Формирование отчета об исполнении бюджета предыдущего года</a:t>
            </a:r>
          </a:p>
        </p:txBody>
      </p:sp>
      <p:sp>
        <p:nvSpPr>
          <p:cNvPr id="7" name="Овал 6"/>
          <p:cNvSpPr/>
          <p:nvPr/>
        </p:nvSpPr>
        <p:spPr>
          <a:xfrm>
            <a:off x="1652921" y="549275"/>
            <a:ext cx="2592388" cy="1079500"/>
          </a:xfrm>
          <a:prstGeom prst="ellipse">
            <a:avLst/>
          </a:prstGeom>
          <a:solidFill>
            <a:schemeClr val="accent3">
              <a:lumMod val="75000"/>
            </a:schemeClr>
          </a:solidFill>
          <a:ln/>
          <a:effectLst>
            <a:outerShdw blurRad="63500" dist="50800" dir="5400000" sx="98000" sy="98000" rotWithShape="0">
              <a:srgbClr val="000000">
                <a:alpha val="20000"/>
              </a:srgbClr>
            </a:outerShdw>
            <a:reflection blurRad="6350" stA="52000" endA="300" endPos="35000" dir="5400000" sy="-100000" algn="bl" rotWithShape="0"/>
          </a:effectLst>
          <a:scene3d>
            <a:camera prst="orthographicFront"/>
            <a:lightRig rig="threePt" dir="t"/>
          </a:scene3d>
          <a:sp3d>
            <a:bevelT w="114300" prst="artDeco"/>
          </a:sp3d>
        </p:spPr>
        <p:style>
          <a:lnRef idx="1">
            <a:schemeClr val="accent2"/>
          </a:lnRef>
          <a:fillRef idx="2">
            <a:schemeClr val="accent2"/>
          </a:fillRef>
          <a:effectRef idx="1">
            <a:schemeClr val="accent2"/>
          </a:effectRef>
          <a:fontRef idx="minor">
            <a:schemeClr val="dk1"/>
          </a:fontRef>
        </p:style>
        <p:txBody>
          <a:bodyPr anchor="ctr"/>
          <a:lstStyle/>
          <a:p>
            <a:pPr algn="ctr" eaLnBrk="1" hangingPunct="1">
              <a:defRPr/>
            </a:pPr>
            <a:r>
              <a:rPr lang="ru-RU" sz="1200" b="1" dirty="0">
                <a:solidFill>
                  <a:schemeClr val="tx2">
                    <a:lumMod val="75000"/>
                  </a:schemeClr>
                </a:solidFill>
                <a:latin typeface="Times New Roman" pitchFamily="18" charset="0"/>
                <a:cs typeface="Times New Roman" pitchFamily="18" charset="0"/>
              </a:rPr>
              <a:t>Рассмотрение проекта бюджета на очередной финансовый год и плановый период</a:t>
            </a:r>
          </a:p>
        </p:txBody>
      </p:sp>
      <p:sp>
        <p:nvSpPr>
          <p:cNvPr id="8" name="Овал 7"/>
          <p:cNvSpPr/>
          <p:nvPr/>
        </p:nvSpPr>
        <p:spPr>
          <a:xfrm>
            <a:off x="179388" y="2205038"/>
            <a:ext cx="2592387" cy="1152525"/>
          </a:xfrm>
          <a:prstGeom prst="ellipse">
            <a:avLst/>
          </a:prstGeom>
          <a:solidFill>
            <a:schemeClr val="accent3">
              <a:lumMod val="75000"/>
            </a:schemeClr>
          </a:solidFill>
          <a:effectLst>
            <a:outerShdw blurRad="63500" dist="50800" dir="5400000" sx="98000" sy="98000" rotWithShape="0">
              <a:srgbClr val="000000">
                <a:alpha val="20000"/>
              </a:srgbClr>
            </a:outerShdw>
            <a:reflection blurRad="6350" stA="52000" endA="300" endPos="35000" dir="5400000" sy="-100000" algn="bl" rotWithShape="0"/>
          </a:effectLst>
          <a:scene3d>
            <a:camera prst="orthographicFront"/>
            <a:lightRig rig="threePt" dir="t"/>
          </a:scene3d>
          <a:sp3d>
            <a:bevelT w="114300" prst="artDeco"/>
          </a:sp3d>
        </p:spPr>
        <p:style>
          <a:lnRef idx="1">
            <a:schemeClr val="accent2"/>
          </a:lnRef>
          <a:fillRef idx="2">
            <a:schemeClr val="accent2"/>
          </a:fillRef>
          <a:effectRef idx="1">
            <a:schemeClr val="accent2"/>
          </a:effectRef>
          <a:fontRef idx="minor">
            <a:schemeClr val="dk1"/>
          </a:fontRef>
        </p:style>
        <p:txBody>
          <a:bodyPr anchor="ctr"/>
          <a:lstStyle/>
          <a:p>
            <a:pPr algn="ctr" eaLnBrk="1" hangingPunct="1">
              <a:defRPr/>
            </a:pPr>
            <a:r>
              <a:rPr lang="ru-RU" sz="1200" b="1" dirty="0">
                <a:solidFill>
                  <a:schemeClr val="tx2">
                    <a:lumMod val="75000"/>
                  </a:schemeClr>
                </a:solidFill>
                <a:latin typeface="Times New Roman" pitchFamily="18" charset="0"/>
                <a:cs typeface="Times New Roman" pitchFamily="18" charset="0"/>
              </a:rPr>
              <a:t>Составление проекта бюджета на очередной  финансовый год и плановый период</a:t>
            </a:r>
          </a:p>
        </p:txBody>
      </p:sp>
      <p:sp>
        <p:nvSpPr>
          <p:cNvPr id="9" name="Овал 8"/>
          <p:cNvSpPr/>
          <p:nvPr/>
        </p:nvSpPr>
        <p:spPr>
          <a:xfrm>
            <a:off x="1331913" y="3789363"/>
            <a:ext cx="2592387" cy="1152525"/>
          </a:xfrm>
          <a:prstGeom prst="ellipse">
            <a:avLst/>
          </a:prstGeom>
          <a:solidFill>
            <a:schemeClr val="accent3">
              <a:lumMod val="75000"/>
            </a:schemeClr>
          </a:solidFill>
          <a:effectLst>
            <a:outerShdw blurRad="63500" dist="50800" dir="5400000" sx="98000" sy="98000" rotWithShape="0">
              <a:srgbClr val="000000">
                <a:alpha val="20000"/>
              </a:srgbClr>
            </a:outerShdw>
            <a:reflection blurRad="6350" stA="52000" endA="300" endPos="35000" dir="5400000" sy="-100000" algn="bl" rotWithShape="0"/>
          </a:effectLst>
          <a:scene3d>
            <a:camera prst="orthographicFront"/>
            <a:lightRig rig="threePt" dir="t"/>
          </a:scene3d>
          <a:sp3d>
            <a:bevelT w="114300" prst="artDeco"/>
          </a:sp3d>
        </p:spPr>
        <p:style>
          <a:lnRef idx="1">
            <a:schemeClr val="accent2"/>
          </a:lnRef>
          <a:fillRef idx="2">
            <a:schemeClr val="accent2"/>
          </a:fillRef>
          <a:effectRef idx="1">
            <a:schemeClr val="accent2"/>
          </a:effectRef>
          <a:fontRef idx="minor">
            <a:schemeClr val="dk1"/>
          </a:fontRef>
        </p:style>
        <p:txBody>
          <a:bodyPr anchor="ctr"/>
          <a:lstStyle/>
          <a:p>
            <a:pPr algn="ctr" eaLnBrk="1" hangingPunct="1">
              <a:defRPr/>
            </a:pPr>
            <a:r>
              <a:rPr lang="ru-RU" sz="1200" b="1" dirty="0">
                <a:solidFill>
                  <a:schemeClr val="tx2">
                    <a:lumMod val="75000"/>
                  </a:schemeClr>
                </a:solidFill>
                <a:latin typeface="Times New Roman" pitchFamily="18" charset="0"/>
                <a:cs typeface="Times New Roman" pitchFamily="18" charset="0"/>
              </a:rPr>
              <a:t>Утверждение отчета об исполнении бюджета предыдущего года</a:t>
            </a:r>
          </a:p>
        </p:txBody>
      </p:sp>
      <p:sp>
        <p:nvSpPr>
          <p:cNvPr id="11" name="Стрелка вправо 10"/>
          <p:cNvSpPr/>
          <p:nvPr/>
        </p:nvSpPr>
        <p:spPr>
          <a:xfrm>
            <a:off x="4427538" y="765175"/>
            <a:ext cx="649287" cy="719138"/>
          </a:xfrm>
          <a:prstGeom prst="rightArrow">
            <a:avLst/>
          </a:prstGeom>
          <a:solidFill>
            <a:schemeClr val="accent3">
              <a:lumMod val="75000"/>
            </a:schemeClr>
          </a:solidFill>
          <a:ln>
            <a:solidFill>
              <a:schemeClr val="accent1"/>
            </a:solidFill>
          </a:ln>
          <a:effectLst>
            <a:outerShdw blurRad="63500" dist="50800" dir="5400000" sx="98000" sy="98000" rotWithShape="0">
              <a:srgbClr val="000000">
                <a:alpha val="20000"/>
              </a:srgbClr>
            </a:outerShdw>
            <a:reflection blurRad="6350" stA="52000" endA="300" endPos="35000" dir="5400000" sy="-100000" algn="bl" rotWithShape="0"/>
          </a:effectLst>
          <a:scene3d>
            <a:camera prst="orthographicFront"/>
            <a:lightRig rig="threePt" dir="t"/>
          </a:scene3d>
          <a:sp3d>
            <a:bevelT w="114300" prst="artDeco"/>
          </a:sp3d>
        </p:spPr>
        <p:style>
          <a:lnRef idx="1">
            <a:schemeClr val="accent2"/>
          </a:lnRef>
          <a:fillRef idx="2">
            <a:schemeClr val="accent2"/>
          </a:fillRef>
          <a:effectRef idx="1">
            <a:schemeClr val="accent2"/>
          </a:effectRef>
          <a:fontRef idx="minor">
            <a:schemeClr val="dk1"/>
          </a:fontRef>
        </p:style>
        <p:txBody>
          <a:bodyPr anchor="ctr"/>
          <a:lstStyle/>
          <a:p>
            <a:pPr algn="ctr" eaLnBrk="1" hangingPunct="1">
              <a:defRPr/>
            </a:pPr>
            <a:endParaRPr lang="ru-RU"/>
          </a:p>
        </p:txBody>
      </p:sp>
      <p:sp>
        <p:nvSpPr>
          <p:cNvPr id="12" name="Стрелка вправо 11"/>
          <p:cNvSpPr/>
          <p:nvPr/>
        </p:nvSpPr>
        <p:spPr>
          <a:xfrm rot="3546565">
            <a:off x="7388226" y="1658937"/>
            <a:ext cx="647700" cy="720725"/>
          </a:xfrm>
          <a:prstGeom prst="rightArrow">
            <a:avLst/>
          </a:prstGeom>
          <a:solidFill>
            <a:schemeClr val="accent3">
              <a:lumMod val="75000"/>
            </a:schemeClr>
          </a:solidFill>
          <a:effectLst>
            <a:outerShdw blurRad="63500" dist="50800" dir="5400000" sx="98000" sy="98000" rotWithShape="0">
              <a:srgbClr val="000000">
                <a:alpha val="20000"/>
              </a:srgbClr>
            </a:outerShdw>
            <a:reflection blurRad="6350" stA="52000" endA="300" endPos="35000" dir="5400000" sy="-100000" algn="bl" rotWithShape="0"/>
          </a:effectLst>
          <a:scene3d>
            <a:camera prst="orthographicFront"/>
            <a:lightRig rig="threePt" dir="t"/>
          </a:scene3d>
          <a:sp3d>
            <a:bevelT w="114300" prst="artDeco"/>
          </a:sp3d>
        </p:spPr>
        <p:style>
          <a:lnRef idx="1">
            <a:schemeClr val="accent2"/>
          </a:lnRef>
          <a:fillRef idx="2">
            <a:schemeClr val="accent2"/>
          </a:fillRef>
          <a:effectRef idx="1">
            <a:schemeClr val="accent2"/>
          </a:effectRef>
          <a:fontRef idx="minor">
            <a:schemeClr val="dk1"/>
          </a:fontRef>
        </p:style>
        <p:txBody>
          <a:bodyPr anchor="ctr"/>
          <a:lstStyle/>
          <a:p>
            <a:pPr algn="ctr" eaLnBrk="1" hangingPunct="1">
              <a:defRPr/>
            </a:pPr>
            <a:endParaRPr lang="ru-RU"/>
          </a:p>
        </p:txBody>
      </p:sp>
      <p:sp>
        <p:nvSpPr>
          <p:cNvPr id="13" name="Стрелка вправо 12"/>
          <p:cNvSpPr/>
          <p:nvPr/>
        </p:nvSpPr>
        <p:spPr>
          <a:xfrm rot="7260572">
            <a:off x="7172326" y="3748087"/>
            <a:ext cx="647700" cy="720725"/>
          </a:xfrm>
          <a:prstGeom prst="rightArrow">
            <a:avLst/>
          </a:prstGeom>
          <a:solidFill>
            <a:schemeClr val="accent3">
              <a:lumMod val="75000"/>
            </a:schemeClr>
          </a:solidFill>
          <a:effectLst>
            <a:outerShdw blurRad="63500" dist="50800" dir="5400000" sx="98000" sy="98000" rotWithShape="0">
              <a:srgbClr val="000000">
                <a:alpha val="20000"/>
              </a:srgbClr>
            </a:outerShdw>
            <a:reflection blurRad="6350" stA="52000" endA="300" endPos="35000" dir="5400000" sy="-100000" algn="bl" rotWithShape="0"/>
          </a:effectLst>
          <a:scene3d>
            <a:camera prst="orthographicFront"/>
            <a:lightRig rig="threePt" dir="t"/>
          </a:scene3d>
          <a:sp3d>
            <a:bevelT w="114300" prst="artDeco"/>
          </a:sp3d>
        </p:spPr>
        <p:style>
          <a:lnRef idx="1">
            <a:schemeClr val="accent2"/>
          </a:lnRef>
          <a:fillRef idx="2">
            <a:schemeClr val="accent2"/>
          </a:fillRef>
          <a:effectRef idx="1">
            <a:schemeClr val="accent2"/>
          </a:effectRef>
          <a:fontRef idx="minor">
            <a:schemeClr val="dk1"/>
          </a:fontRef>
        </p:style>
        <p:txBody>
          <a:bodyPr anchor="ctr"/>
          <a:lstStyle/>
          <a:p>
            <a:pPr algn="ctr" eaLnBrk="1" hangingPunct="1">
              <a:defRPr/>
            </a:pPr>
            <a:endParaRPr lang="ru-RU"/>
          </a:p>
        </p:txBody>
      </p:sp>
      <p:sp>
        <p:nvSpPr>
          <p:cNvPr id="14" name="Стрелка вправо 13"/>
          <p:cNvSpPr/>
          <p:nvPr/>
        </p:nvSpPr>
        <p:spPr>
          <a:xfrm rot="12730134">
            <a:off x="3849688" y="4625975"/>
            <a:ext cx="647700" cy="720725"/>
          </a:xfrm>
          <a:prstGeom prst="rightArrow">
            <a:avLst/>
          </a:prstGeom>
          <a:solidFill>
            <a:schemeClr val="accent3">
              <a:lumMod val="75000"/>
            </a:schemeClr>
          </a:solidFill>
          <a:effectLst>
            <a:outerShdw blurRad="63500" dist="50800" dir="5400000" sx="98000" sy="98000" rotWithShape="0">
              <a:srgbClr val="000000">
                <a:alpha val="20000"/>
              </a:srgbClr>
            </a:outerShdw>
            <a:reflection blurRad="6350" stA="52000" endA="300" endPos="35000" dir="5400000" sy="-100000" algn="bl" rotWithShape="0"/>
          </a:effectLst>
          <a:scene3d>
            <a:camera prst="orthographicFront"/>
            <a:lightRig rig="threePt" dir="t"/>
          </a:scene3d>
          <a:sp3d>
            <a:bevelT w="114300" prst="artDeco"/>
          </a:sp3d>
        </p:spPr>
        <p:style>
          <a:lnRef idx="1">
            <a:schemeClr val="accent2"/>
          </a:lnRef>
          <a:fillRef idx="2">
            <a:schemeClr val="accent2"/>
          </a:fillRef>
          <a:effectRef idx="1">
            <a:schemeClr val="accent2"/>
          </a:effectRef>
          <a:fontRef idx="minor">
            <a:schemeClr val="dk1"/>
          </a:fontRef>
        </p:style>
        <p:txBody>
          <a:bodyPr anchor="ctr"/>
          <a:lstStyle/>
          <a:p>
            <a:pPr algn="ctr" eaLnBrk="1" hangingPunct="1">
              <a:defRPr/>
            </a:pPr>
            <a:endParaRPr lang="ru-RU"/>
          </a:p>
        </p:txBody>
      </p:sp>
      <p:sp>
        <p:nvSpPr>
          <p:cNvPr id="15" name="Стрелка вправо 14"/>
          <p:cNvSpPr/>
          <p:nvPr/>
        </p:nvSpPr>
        <p:spPr>
          <a:xfrm rot="13831461">
            <a:off x="755651" y="3500437"/>
            <a:ext cx="647700" cy="720725"/>
          </a:xfrm>
          <a:prstGeom prst="rightArrow">
            <a:avLst/>
          </a:prstGeom>
          <a:solidFill>
            <a:schemeClr val="accent3">
              <a:lumMod val="75000"/>
            </a:schemeClr>
          </a:solidFill>
          <a:effectLst>
            <a:outerShdw blurRad="63500" dist="50800" dir="5400000" sx="98000" sy="98000" rotWithShape="0">
              <a:srgbClr val="000000">
                <a:alpha val="20000"/>
              </a:srgbClr>
            </a:outerShdw>
            <a:reflection blurRad="6350" stA="52000" endA="300" endPos="35000" dir="5400000" sy="-100000" algn="bl" rotWithShape="0"/>
          </a:effectLst>
          <a:scene3d>
            <a:camera prst="orthographicFront"/>
            <a:lightRig rig="threePt" dir="t"/>
          </a:scene3d>
          <a:sp3d>
            <a:bevelT w="114300" prst="artDeco"/>
          </a:sp3d>
        </p:spPr>
        <p:style>
          <a:lnRef idx="1">
            <a:schemeClr val="accent2"/>
          </a:lnRef>
          <a:fillRef idx="2">
            <a:schemeClr val="accent2"/>
          </a:fillRef>
          <a:effectRef idx="1">
            <a:schemeClr val="accent2"/>
          </a:effectRef>
          <a:fontRef idx="minor">
            <a:schemeClr val="dk1"/>
          </a:fontRef>
        </p:style>
        <p:txBody>
          <a:bodyPr anchor="ctr"/>
          <a:lstStyle/>
          <a:p>
            <a:pPr algn="ctr" eaLnBrk="1" hangingPunct="1">
              <a:defRPr/>
            </a:pPr>
            <a:endParaRPr lang="ru-RU"/>
          </a:p>
        </p:txBody>
      </p:sp>
      <p:sp>
        <p:nvSpPr>
          <p:cNvPr id="16" name="Стрелка вправо 15"/>
          <p:cNvSpPr/>
          <p:nvPr/>
        </p:nvSpPr>
        <p:spPr>
          <a:xfrm rot="19501292">
            <a:off x="900113" y="1268413"/>
            <a:ext cx="647700" cy="720725"/>
          </a:xfrm>
          <a:prstGeom prst="rightArrow">
            <a:avLst/>
          </a:prstGeom>
          <a:solidFill>
            <a:schemeClr val="accent3">
              <a:lumMod val="75000"/>
            </a:schemeClr>
          </a:solidFill>
          <a:effectLst>
            <a:outerShdw blurRad="63500" dist="50800" dir="5400000" sx="98000" sy="98000" rotWithShape="0">
              <a:srgbClr val="000000">
                <a:alpha val="20000"/>
              </a:srgbClr>
            </a:outerShdw>
            <a:reflection blurRad="6350" stA="52000" endA="300" endPos="35000" dir="5400000" sy="-100000" algn="bl" rotWithShape="0"/>
          </a:effectLst>
          <a:scene3d>
            <a:camera prst="orthographicFront"/>
            <a:lightRig rig="threePt" dir="t"/>
          </a:scene3d>
          <a:sp3d>
            <a:bevelT w="114300" prst="artDeco"/>
          </a:sp3d>
        </p:spPr>
        <p:style>
          <a:lnRef idx="1">
            <a:schemeClr val="accent2"/>
          </a:lnRef>
          <a:fillRef idx="2">
            <a:schemeClr val="accent2"/>
          </a:fillRef>
          <a:effectRef idx="1">
            <a:schemeClr val="accent2"/>
          </a:effectRef>
          <a:fontRef idx="minor">
            <a:schemeClr val="dk1"/>
          </a:fontRef>
        </p:style>
        <p:txBody>
          <a:bodyPr anchor="ctr"/>
          <a:lstStyle/>
          <a:p>
            <a:pPr algn="ctr" eaLnBrk="1" hangingPunct="1">
              <a:defRPr/>
            </a:pPr>
            <a:endParaRPr lang="ru-RU"/>
          </a:p>
        </p:txBody>
      </p:sp>
      <p:sp>
        <p:nvSpPr>
          <p:cNvPr id="5" name="Овал 4"/>
          <p:cNvSpPr/>
          <p:nvPr/>
        </p:nvSpPr>
        <p:spPr>
          <a:xfrm>
            <a:off x="5998710" y="2482222"/>
            <a:ext cx="2592387" cy="1223962"/>
          </a:xfrm>
          <a:prstGeom prst="ellipse">
            <a:avLst/>
          </a:prstGeom>
          <a:solidFill>
            <a:schemeClr val="accent3">
              <a:lumMod val="75000"/>
            </a:schemeClr>
          </a:solidFill>
          <a:effectLst>
            <a:outerShdw blurRad="63500" dist="50800" dir="5400000" sx="98000" sy="98000" rotWithShape="0">
              <a:srgbClr val="000000">
                <a:alpha val="20000"/>
              </a:srgbClr>
            </a:outerShdw>
            <a:reflection blurRad="6350" stA="52000" endA="300" endPos="35000" dir="5400000" sy="-100000" algn="bl" rotWithShape="0"/>
          </a:effectLst>
          <a:scene3d>
            <a:camera prst="orthographicFront"/>
            <a:lightRig rig="threePt" dir="t"/>
          </a:scene3d>
          <a:sp3d>
            <a:bevelT w="114300" prst="artDeco"/>
          </a:sp3d>
        </p:spPr>
        <p:style>
          <a:lnRef idx="1">
            <a:schemeClr val="accent2"/>
          </a:lnRef>
          <a:fillRef idx="2">
            <a:schemeClr val="accent2"/>
          </a:fillRef>
          <a:effectRef idx="1">
            <a:schemeClr val="accent2"/>
          </a:effectRef>
          <a:fontRef idx="minor">
            <a:schemeClr val="dk1"/>
          </a:fontRef>
        </p:style>
        <p:txBody>
          <a:bodyPr anchor="ctr"/>
          <a:lstStyle/>
          <a:p>
            <a:pPr algn="ctr" eaLnBrk="1" hangingPunct="1">
              <a:defRPr/>
            </a:pPr>
            <a:r>
              <a:rPr lang="ru-RU" sz="1200" b="1" dirty="0">
                <a:solidFill>
                  <a:schemeClr val="tx2">
                    <a:lumMod val="75000"/>
                  </a:schemeClr>
                </a:solidFill>
                <a:latin typeface="Times New Roman" pitchFamily="18" charset="0"/>
                <a:cs typeface="Times New Roman" pitchFamily="18" charset="0"/>
              </a:rPr>
              <a:t>Исполнение бюджета в текущем году </a:t>
            </a:r>
          </a:p>
        </p:txBody>
      </p:sp>
    </p:spTree>
    <p:extLst>
      <p:ext uri="{BB962C8B-B14F-4D97-AF65-F5344CB8AC3E}">
        <p14:creationId xmlns:p14="http://schemas.microsoft.com/office/powerpoint/2010/main" val="392425886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8" name="Заголовок 3"/>
          <p:cNvSpPr>
            <a:spLocks noGrp="1" noChangeArrowheads="1"/>
          </p:cNvSpPr>
          <p:nvPr>
            <p:ph type="title"/>
          </p:nvPr>
        </p:nvSpPr>
        <p:spPr>
          <a:xfrm>
            <a:off x="1428750" y="193675"/>
            <a:ext cx="6742113" cy="461665"/>
          </a:xfrm>
        </p:spPr>
        <p:txBody>
          <a:bodyPr>
            <a:spAutoFit/>
          </a:bodyPr>
          <a:lstStyle/>
          <a:p>
            <a:pPr algn="ctr" eaLnBrk="1" hangingPunct="1"/>
            <a:r>
              <a:rPr lang="ru-RU" altLang="ru-RU" sz="2400" b="1" dirty="0" smtClean="0">
                <a:solidFill>
                  <a:schemeClr val="bg1"/>
                </a:solidFill>
                <a:latin typeface="Times New Roman" pitchFamily="18" charset="0"/>
                <a:ea typeface="Cambria" pitchFamily="18" charset="0"/>
                <a:cs typeface="Times New Roman" pitchFamily="18" charset="0"/>
              </a:rPr>
              <a:t>Основные параметры исполнения бюджета</a:t>
            </a:r>
          </a:p>
        </p:txBody>
      </p:sp>
      <p:graphicFrame>
        <p:nvGraphicFramePr>
          <p:cNvPr id="5" name="Схема 4"/>
          <p:cNvGraphicFramePr/>
          <p:nvPr>
            <p:extLst>
              <p:ext uri="{D42A27DB-BD31-4B8C-83A1-F6EECF244321}">
                <p14:modId xmlns:p14="http://schemas.microsoft.com/office/powerpoint/2010/main" val="2149487456"/>
              </p:ext>
            </p:extLst>
          </p:nvPr>
        </p:nvGraphicFramePr>
        <p:xfrm>
          <a:off x="0" y="764704"/>
          <a:ext cx="9324528" cy="44644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268" name="TextBox 5"/>
          <p:cNvSpPr txBox="1">
            <a:spLocks noChangeArrowheads="1"/>
          </p:cNvSpPr>
          <p:nvPr/>
        </p:nvSpPr>
        <p:spPr bwMode="auto">
          <a:xfrm rot="346333">
            <a:off x="1306083" y="2716347"/>
            <a:ext cx="6735211" cy="523875"/>
          </a:xfrm>
          <a:prstGeom prst="rect">
            <a:avLst/>
          </a:prstGeom>
          <a:solidFill>
            <a:schemeClr val="accent3">
              <a:lumMod val="75000"/>
            </a:schemeClr>
          </a:solidFill>
          <a:ln/>
          <a:scene3d>
            <a:camera prst="orthographicFront"/>
            <a:lightRig rig="threePt" dir="t"/>
          </a:scene3d>
          <a:sp3d>
            <a:bevelT prst="angle"/>
          </a:sp3d>
        </p:spPr>
        <p:style>
          <a:lnRef idx="1">
            <a:schemeClr val="accent2"/>
          </a:lnRef>
          <a:fillRef idx="2">
            <a:schemeClr val="accent2"/>
          </a:fillRef>
          <a:effectRef idx="1">
            <a:schemeClr val="accent2"/>
          </a:effectRef>
          <a:fontRef idx="minor">
            <a:schemeClr val="dk1"/>
          </a:fontRef>
        </p:style>
        <p:txBody>
          <a:bodyPr anchor="ct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ru-RU" altLang="ru-RU" sz="2800" b="1" dirty="0" smtClean="0">
              <a:solidFill>
                <a:schemeClr val="accent6">
                  <a:lumMod val="75000"/>
                </a:schemeClr>
              </a:solidFill>
              <a:latin typeface="Times New Roman" pitchFamily="18" charset="0"/>
              <a:cs typeface="Times New Roman" pitchFamily="18" charset="0"/>
            </a:endParaRPr>
          </a:p>
        </p:txBody>
      </p:sp>
      <p:sp>
        <p:nvSpPr>
          <p:cNvPr id="9223" name="TextBox 6"/>
          <p:cNvSpPr txBox="1">
            <a:spLocks noChangeArrowheads="1"/>
          </p:cNvSpPr>
          <p:nvPr/>
        </p:nvSpPr>
        <p:spPr bwMode="auto">
          <a:xfrm>
            <a:off x="7596188" y="692150"/>
            <a:ext cx="12049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ru-RU" altLang="ru-RU" sz="1400" b="1" dirty="0">
                <a:solidFill>
                  <a:schemeClr val="bg1"/>
                </a:solidFill>
                <a:latin typeface="Cambria" pitchFamily="18" charset="0"/>
              </a:rPr>
              <a:t>тыс. рублей</a:t>
            </a:r>
          </a:p>
        </p:txBody>
      </p:sp>
    </p:spTree>
    <p:extLst>
      <p:ext uri="{BB962C8B-B14F-4D97-AF65-F5344CB8AC3E}">
        <p14:creationId xmlns:p14="http://schemas.microsoft.com/office/powerpoint/2010/main" val="417588536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4624"/>
            <a:ext cx="8229600" cy="1143000"/>
          </a:xfrm>
        </p:spPr>
        <p:txBody>
          <a:bodyPr>
            <a:noAutofit/>
          </a:bodyPr>
          <a:lstStyle/>
          <a:p>
            <a:pPr marL="0" indent="0" algn="ctr">
              <a:buNone/>
            </a:pPr>
            <a:r>
              <a:rPr lang="ru-RU" sz="2400" dirty="0" smtClean="0">
                <a:solidFill>
                  <a:schemeClr val="tx2">
                    <a:lumMod val="75000"/>
                  </a:schemeClr>
                </a:solidFill>
                <a:latin typeface="Times New Roman" panose="02020603050405020304" pitchFamily="18" charset="0"/>
                <a:cs typeface="Times New Roman" pitchFamily="18" charset="0"/>
              </a:rPr>
              <a:t>Структура налоговых и неналоговых доходов бюджета муниципального образования Крымский район</a:t>
            </a:r>
            <a:endParaRPr lang="ru-RU" sz="2400" dirty="0">
              <a:solidFill>
                <a:schemeClr val="tx2">
                  <a:lumMod val="75000"/>
                </a:schemeClr>
              </a:solidFill>
              <a:latin typeface="Times New Roman" panose="02020603050405020304" pitchFamily="18" charset="0"/>
              <a:cs typeface="Times New Roman" panose="02020603050405020304" pitchFamily="18" charset="0"/>
            </a:endParaRPr>
          </a:p>
        </p:txBody>
      </p:sp>
      <p:graphicFrame>
        <p:nvGraphicFramePr>
          <p:cNvPr id="4" name="Объект 3"/>
          <p:cNvGraphicFramePr>
            <a:graphicFrameLocks noGrp="1"/>
          </p:cNvGraphicFramePr>
          <p:nvPr>
            <p:ph sz="quarter" idx="13"/>
            <p:extLst>
              <p:ext uri="{D42A27DB-BD31-4B8C-83A1-F6EECF244321}">
                <p14:modId xmlns:p14="http://schemas.microsoft.com/office/powerpoint/2010/main" val="1175884250"/>
              </p:ext>
            </p:extLst>
          </p:nvPr>
        </p:nvGraphicFramePr>
        <p:xfrm>
          <a:off x="251520" y="1426709"/>
          <a:ext cx="5194922" cy="4968797"/>
        </p:xfrm>
        <a:graphic>
          <a:graphicData uri="http://schemas.openxmlformats.org/drawingml/2006/chart">
            <c:chart xmlns:c="http://schemas.openxmlformats.org/drawingml/2006/chart" xmlns:r="http://schemas.openxmlformats.org/officeDocument/2006/relationships" r:id="rId3"/>
          </a:graphicData>
        </a:graphic>
      </p:graphicFrame>
      <p:sp>
        <p:nvSpPr>
          <p:cNvPr id="5" name="Стрелка вправо 4"/>
          <p:cNvSpPr/>
          <p:nvPr/>
        </p:nvSpPr>
        <p:spPr>
          <a:xfrm rot="10800000">
            <a:off x="4932040" y="1373814"/>
            <a:ext cx="3960440" cy="5079519"/>
          </a:xfrm>
          <a:prstGeom prst="rightArrow">
            <a:avLst>
              <a:gd name="adj1" fmla="val 50000"/>
              <a:gd name="adj2" fmla="val 48366"/>
            </a:avLst>
          </a:prstGeom>
          <a:solidFill>
            <a:schemeClr val="accent3">
              <a:lumMod val="75000"/>
            </a:schemeClr>
          </a:solidFill>
          <a:scene3d>
            <a:camera prst="orthographicFront"/>
            <a:lightRig rig="threePt" dir="t"/>
          </a:scene3d>
          <a:sp3d>
            <a:bevelT w="139700" h="139700" prst="divot"/>
          </a:sp3d>
        </p:spPr>
        <p:style>
          <a:lnRef idx="1">
            <a:schemeClr val="accent2"/>
          </a:lnRef>
          <a:fillRef idx="2">
            <a:schemeClr val="accent2"/>
          </a:fillRef>
          <a:effectRef idx="1">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ru-RU"/>
          </a:p>
        </p:txBody>
      </p:sp>
      <p:sp>
        <p:nvSpPr>
          <p:cNvPr id="6" name="Скругленный прямоугольник 5"/>
          <p:cNvSpPr/>
          <p:nvPr/>
        </p:nvSpPr>
        <p:spPr>
          <a:xfrm>
            <a:off x="5292080" y="2737032"/>
            <a:ext cx="3851920" cy="2348152"/>
          </a:xfrm>
          <a:prstGeom prst="roundRect">
            <a:avLst/>
          </a:prstGeom>
          <a:solidFill>
            <a:schemeClr val="accent3">
              <a:lumMod val="75000"/>
            </a:schemeClr>
          </a:solidFill>
        </p:spPr>
        <p:style>
          <a:lnRef idx="1">
            <a:schemeClr val="accent2"/>
          </a:lnRef>
          <a:fillRef idx="2">
            <a:schemeClr val="accent2"/>
          </a:fillRef>
          <a:effectRef idx="1">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ru-RU" sz="1200" b="1" dirty="0" smtClean="0">
                <a:solidFill>
                  <a:srgbClr val="003366"/>
                </a:solidFill>
                <a:effectLst/>
                <a:latin typeface="Times New Roman" pitchFamily="18" charset="0"/>
                <a:ea typeface="Calibri"/>
                <a:cs typeface="Times New Roman" pitchFamily="18" charset="0"/>
              </a:rPr>
              <a:t>Налог  </a:t>
            </a:r>
            <a:r>
              <a:rPr lang="ru-RU" sz="1200" b="1" dirty="0">
                <a:solidFill>
                  <a:srgbClr val="003366"/>
                </a:solidFill>
                <a:effectLst/>
                <a:latin typeface="Times New Roman" pitchFamily="18" charset="0"/>
                <a:ea typeface="Calibri"/>
                <a:cs typeface="Times New Roman" pitchFamily="18" charset="0"/>
              </a:rPr>
              <a:t>на доходы физических лиц </a:t>
            </a:r>
            <a:r>
              <a:rPr lang="ru-RU" sz="1200" b="1" dirty="0" smtClean="0">
                <a:solidFill>
                  <a:srgbClr val="003366"/>
                </a:solidFill>
                <a:effectLst/>
                <a:latin typeface="Times New Roman" pitchFamily="18" charset="0"/>
                <a:ea typeface="Calibri"/>
                <a:cs typeface="Times New Roman" pitchFamily="18" charset="0"/>
              </a:rPr>
              <a:t>– </a:t>
            </a:r>
            <a:r>
              <a:rPr lang="ru-RU" sz="1200" b="1" dirty="0" smtClean="0">
                <a:solidFill>
                  <a:srgbClr val="003366"/>
                </a:solidFill>
                <a:latin typeface="Times New Roman" pitchFamily="18" charset="0"/>
                <a:ea typeface="Calibri"/>
                <a:cs typeface="Times New Roman" pitchFamily="18" charset="0"/>
              </a:rPr>
              <a:t>837,4 </a:t>
            </a:r>
            <a:r>
              <a:rPr lang="ru-RU" sz="1200" b="1" dirty="0" err="1" smtClean="0">
                <a:solidFill>
                  <a:srgbClr val="003366"/>
                </a:solidFill>
                <a:latin typeface="Times New Roman" pitchFamily="18" charset="0"/>
                <a:ea typeface="Calibri"/>
                <a:cs typeface="Times New Roman" pitchFamily="18" charset="0"/>
              </a:rPr>
              <a:t>млн.рублей</a:t>
            </a:r>
            <a:r>
              <a:rPr lang="ru-RU" sz="1200" b="1" dirty="0" smtClean="0">
                <a:solidFill>
                  <a:srgbClr val="003366"/>
                </a:solidFill>
                <a:latin typeface="Times New Roman" pitchFamily="18" charset="0"/>
                <a:ea typeface="Calibri"/>
                <a:cs typeface="Times New Roman" pitchFamily="18" charset="0"/>
              </a:rPr>
              <a:t>;</a:t>
            </a:r>
            <a:endParaRPr lang="ru-RU" sz="1200" b="1" dirty="0" smtClean="0">
              <a:solidFill>
                <a:srgbClr val="003366"/>
              </a:solidFill>
              <a:effectLst/>
              <a:latin typeface="Times New Roman" pitchFamily="18" charset="0"/>
              <a:ea typeface="Calibri"/>
              <a:cs typeface="Times New Roman" pitchFamily="18" charset="0"/>
            </a:endParaRPr>
          </a:p>
          <a:p>
            <a:r>
              <a:rPr lang="ru-RU" sz="1200" b="1" dirty="0" smtClean="0">
                <a:solidFill>
                  <a:srgbClr val="003366"/>
                </a:solidFill>
                <a:effectLst/>
                <a:latin typeface="Times New Roman" pitchFamily="18" charset="0"/>
                <a:ea typeface="Calibri"/>
                <a:cs typeface="Times New Roman" pitchFamily="18" charset="0"/>
              </a:rPr>
              <a:t> Налог на прибыль– </a:t>
            </a:r>
            <a:r>
              <a:rPr lang="ru-RU" sz="1200" b="1" dirty="0" smtClean="0">
                <a:solidFill>
                  <a:srgbClr val="003366"/>
                </a:solidFill>
                <a:latin typeface="Times New Roman" pitchFamily="18" charset="0"/>
                <a:ea typeface="Calibri"/>
                <a:cs typeface="Times New Roman" pitchFamily="18" charset="0"/>
              </a:rPr>
              <a:t>3</a:t>
            </a:r>
            <a:r>
              <a:rPr lang="ru-RU" sz="1200" b="1" dirty="0" smtClean="0">
                <a:solidFill>
                  <a:srgbClr val="003366"/>
                </a:solidFill>
                <a:effectLst/>
                <a:latin typeface="Times New Roman" pitchFamily="18" charset="0"/>
                <a:ea typeface="Calibri"/>
                <a:cs typeface="Times New Roman" pitchFamily="18" charset="0"/>
              </a:rPr>
              <a:t>1,8 </a:t>
            </a:r>
            <a:r>
              <a:rPr lang="ru-RU" sz="1200" b="1" dirty="0" err="1" smtClean="0">
                <a:solidFill>
                  <a:srgbClr val="003366"/>
                </a:solidFill>
                <a:effectLst/>
                <a:latin typeface="Times New Roman" pitchFamily="18" charset="0"/>
                <a:ea typeface="Calibri"/>
                <a:cs typeface="Times New Roman" pitchFamily="18" charset="0"/>
              </a:rPr>
              <a:t>млн.рублей</a:t>
            </a:r>
            <a:r>
              <a:rPr lang="ru-RU" sz="1200" b="1" dirty="0" smtClean="0">
                <a:solidFill>
                  <a:srgbClr val="003366"/>
                </a:solidFill>
                <a:effectLst/>
                <a:latin typeface="Times New Roman" pitchFamily="18" charset="0"/>
                <a:ea typeface="Calibri"/>
                <a:cs typeface="Times New Roman" pitchFamily="18" charset="0"/>
              </a:rPr>
              <a:t>;</a:t>
            </a:r>
            <a:endParaRPr lang="ru-RU" sz="1200" b="1" dirty="0">
              <a:solidFill>
                <a:srgbClr val="003366"/>
              </a:solidFill>
              <a:latin typeface="Times New Roman" pitchFamily="18" charset="0"/>
              <a:ea typeface="Calibri"/>
              <a:cs typeface="Times New Roman" pitchFamily="18" charset="0"/>
            </a:endParaRPr>
          </a:p>
          <a:p>
            <a:r>
              <a:rPr lang="ru-RU" sz="1200" b="1" dirty="0" smtClean="0">
                <a:solidFill>
                  <a:srgbClr val="003366"/>
                </a:solidFill>
                <a:latin typeface="Times New Roman" pitchFamily="18" charset="0"/>
                <a:ea typeface="Calibri"/>
                <a:cs typeface="Times New Roman" pitchFamily="18" charset="0"/>
              </a:rPr>
              <a:t>Патент – 18,1  </a:t>
            </a:r>
            <a:r>
              <a:rPr lang="ru-RU" sz="1200" b="1" dirty="0" err="1" smtClean="0">
                <a:solidFill>
                  <a:srgbClr val="003366"/>
                </a:solidFill>
                <a:latin typeface="Times New Roman" pitchFamily="18" charset="0"/>
                <a:ea typeface="Calibri"/>
                <a:cs typeface="Times New Roman" pitchFamily="18" charset="0"/>
              </a:rPr>
              <a:t>млн.рублей</a:t>
            </a:r>
            <a:r>
              <a:rPr lang="ru-RU" sz="1200" b="1" dirty="0" smtClean="0">
                <a:solidFill>
                  <a:srgbClr val="003366"/>
                </a:solidFill>
                <a:latin typeface="Times New Roman" pitchFamily="18" charset="0"/>
                <a:ea typeface="Calibri"/>
                <a:cs typeface="Times New Roman" pitchFamily="18" charset="0"/>
              </a:rPr>
              <a:t>;</a:t>
            </a:r>
          </a:p>
          <a:p>
            <a:r>
              <a:rPr lang="ru-RU" sz="1200" b="1" dirty="0" smtClean="0">
                <a:solidFill>
                  <a:srgbClr val="003366"/>
                </a:solidFill>
                <a:effectLst/>
                <a:latin typeface="Times New Roman" pitchFamily="18" charset="0"/>
                <a:ea typeface="Calibri"/>
                <a:cs typeface="Times New Roman" pitchFamily="18" charset="0"/>
              </a:rPr>
              <a:t>Арендной </a:t>
            </a:r>
            <a:r>
              <a:rPr lang="ru-RU" sz="1200" b="1" dirty="0">
                <a:solidFill>
                  <a:srgbClr val="003366"/>
                </a:solidFill>
                <a:effectLst/>
                <a:latin typeface="Times New Roman" pitchFamily="18" charset="0"/>
                <a:ea typeface="Calibri"/>
                <a:cs typeface="Times New Roman" pitchFamily="18" charset="0"/>
              </a:rPr>
              <a:t>платы за землю – </a:t>
            </a:r>
            <a:r>
              <a:rPr lang="ru-RU" sz="1200" b="1" dirty="0" smtClean="0">
                <a:solidFill>
                  <a:srgbClr val="003366"/>
                </a:solidFill>
                <a:latin typeface="Times New Roman" pitchFamily="18" charset="0"/>
                <a:ea typeface="Calibri"/>
                <a:cs typeface="Times New Roman" pitchFamily="18" charset="0"/>
              </a:rPr>
              <a:t>134,7 </a:t>
            </a:r>
            <a:r>
              <a:rPr lang="ru-RU" sz="1200" b="1" dirty="0" err="1" smtClean="0">
                <a:solidFill>
                  <a:srgbClr val="003366"/>
                </a:solidFill>
                <a:latin typeface="Times New Roman" pitchFamily="18" charset="0"/>
                <a:ea typeface="Calibri"/>
                <a:cs typeface="Times New Roman" pitchFamily="18" charset="0"/>
              </a:rPr>
              <a:t>млн.рублей</a:t>
            </a:r>
            <a:r>
              <a:rPr lang="ru-RU" sz="1200" b="1" dirty="0" smtClean="0">
                <a:solidFill>
                  <a:srgbClr val="003366"/>
                </a:solidFill>
                <a:latin typeface="Times New Roman" pitchFamily="18" charset="0"/>
                <a:ea typeface="Calibri"/>
                <a:cs typeface="Times New Roman" pitchFamily="18" charset="0"/>
              </a:rPr>
              <a:t>;</a:t>
            </a:r>
          </a:p>
          <a:p>
            <a:r>
              <a:rPr lang="ru-RU" sz="1200" b="1" dirty="0" smtClean="0">
                <a:solidFill>
                  <a:srgbClr val="003366"/>
                </a:solidFill>
                <a:effectLst/>
                <a:latin typeface="Times New Roman" pitchFamily="18" charset="0"/>
                <a:ea typeface="Calibri"/>
                <a:cs typeface="Times New Roman" pitchFamily="18" charset="0"/>
              </a:rPr>
              <a:t>Единый сельскохозяйственный </a:t>
            </a:r>
            <a:r>
              <a:rPr lang="ru-RU" sz="1200" b="1" dirty="0" smtClean="0">
                <a:solidFill>
                  <a:srgbClr val="003366"/>
                </a:solidFill>
                <a:latin typeface="Times New Roman" pitchFamily="18" charset="0"/>
                <a:ea typeface="Calibri"/>
                <a:cs typeface="Times New Roman" pitchFamily="18" charset="0"/>
              </a:rPr>
              <a:t>налог</a:t>
            </a:r>
            <a:r>
              <a:rPr lang="ru-RU" sz="1200" b="1" dirty="0" smtClean="0">
                <a:solidFill>
                  <a:srgbClr val="003366"/>
                </a:solidFill>
                <a:effectLst/>
                <a:latin typeface="Times New Roman" pitchFamily="18" charset="0"/>
                <a:ea typeface="Calibri"/>
                <a:cs typeface="Times New Roman" pitchFamily="18" charset="0"/>
              </a:rPr>
              <a:t> </a:t>
            </a:r>
            <a:r>
              <a:rPr lang="ru-RU" sz="1200" b="1" dirty="0" smtClean="0">
                <a:solidFill>
                  <a:srgbClr val="003366"/>
                </a:solidFill>
                <a:latin typeface="Times New Roman" pitchFamily="18" charset="0"/>
                <a:ea typeface="Calibri"/>
                <a:cs typeface="Times New Roman" pitchFamily="18" charset="0"/>
              </a:rPr>
              <a:t>29,4 </a:t>
            </a:r>
            <a:r>
              <a:rPr lang="ru-RU" sz="1200" b="1" dirty="0" err="1" smtClean="0">
                <a:solidFill>
                  <a:srgbClr val="003366"/>
                </a:solidFill>
                <a:latin typeface="Times New Roman" pitchFamily="18" charset="0"/>
                <a:ea typeface="Calibri"/>
                <a:cs typeface="Times New Roman" pitchFamily="18" charset="0"/>
              </a:rPr>
              <a:t>млн.рублей</a:t>
            </a:r>
            <a:r>
              <a:rPr lang="ru-RU" sz="1200" b="1" dirty="0" smtClean="0">
                <a:solidFill>
                  <a:srgbClr val="003366"/>
                </a:solidFill>
                <a:latin typeface="Times New Roman" pitchFamily="18" charset="0"/>
                <a:ea typeface="Calibri"/>
                <a:cs typeface="Times New Roman" pitchFamily="18" charset="0"/>
              </a:rPr>
              <a:t>;</a:t>
            </a:r>
            <a:endParaRPr lang="ru-RU" sz="1200" b="1" dirty="0" smtClean="0">
              <a:solidFill>
                <a:srgbClr val="003366"/>
              </a:solidFill>
              <a:effectLst/>
              <a:latin typeface="Times New Roman" pitchFamily="18" charset="0"/>
              <a:ea typeface="Calibri"/>
              <a:cs typeface="Times New Roman" pitchFamily="18" charset="0"/>
            </a:endParaRPr>
          </a:p>
          <a:p>
            <a:r>
              <a:rPr lang="ru-RU" sz="1200" b="1" dirty="0" smtClean="0">
                <a:solidFill>
                  <a:srgbClr val="003366"/>
                </a:solidFill>
                <a:latin typeface="Times New Roman" pitchFamily="18" charset="0"/>
                <a:ea typeface="Calibri"/>
                <a:cs typeface="Times New Roman" pitchFamily="18" charset="0"/>
              </a:rPr>
              <a:t>Налог взимаемый в связи с применением упрощенной системы налогообложения 247,8 </a:t>
            </a:r>
            <a:r>
              <a:rPr lang="ru-RU" sz="1200" b="1" dirty="0" err="1" smtClean="0">
                <a:solidFill>
                  <a:srgbClr val="003366"/>
                </a:solidFill>
                <a:latin typeface="Times New Roman" pitchFamily="18" charset="0"/>
                <a:ea typeface="Calibri"/>
                <a:cs typeface="Times New Roman" pitchFamily="18" charset="0"/>
              </a:rPr>
              <a:t>млн.рублей</a:t>
            </a:r>
            <a:r>
              <a:rPr lang="ru-RU" sz="1200" b="1" dirty="0" smtClean="0">
                <a:solidFill>
                  <a:srgbClr val="003366"/>
                </a:solidFill>
                <a:latin typeface="Times New Roman" pitchFamily="18" charset="0"/>
                <a:ea typeface="Calibri"/>
                <a:cs typeface="Times New Roman" pitchFamily="18" charset="0"/>
              </a:rPr>
              <a:t>.</a:t>
            </a:r>
          </a:p>
          <a:p>
            <a:r>
              <a:rPr lang="ru-RU" sz="1200" b="1" dirty="0" smtClean="0">
                <a:solidFill>
                  <a:srgbClr val="003366"/>
                </a:solidFill>
                <a:effectLst/>
                <a:latin typeface="Times New Roman" pitchFamily="18" charset="0"/>
                <a:ea typeface="Calibri"/>
                <a:cs typeface="Times New Roman" pitchFamily="18" charset="0"/>
              </a:rPr>
              <a:t>Продажа материальных и нематериальных активов – </a:t>
            </a:r>
            <a:r>
              <a:rPr lang="ru-RU" sz="1200" b="1" dirty="0" smtClean="0">
                <a:solidFill>
                  <a:srgbClr val="003366"/>
                </a:solidFill>
                <a:latin typeface="Times New Roman" pitchFamily="18" charset="0"/>
                <a:ea typeface="Calibri"/>
                <a:cs typeface="Times New Roman" pitchFamily="18" charset="0"/>
              </a:rPr>
              <a:t>42,6 м</a:t>
            </a:r>
            <a:r>
              <a:rPr lang="ru-RU" sz="1200" b="1" dirty="0" smtClean="0">
                <a:solidFill>
                  <a:srgbClr val="003366"/>
                </a:solidFill>
                <a:effectLst/>
                <a:latin typeface="Times New Roman" pitchFamily="18" charset="0"/>
                <a:ea typeface="Calibri"/>
                <a:cs typeface="Times New Roman" pitchFamily="18" charset="0"/>
              </a:rPr>
              <a:t> </a:t>
            </a:r>
            <a:r>
              <a:rPr lang="ru-RU" sz="1200" b="1" dirty="0" err="1" smtClean="0">
                <a:solidFill>
                  <a:srgbClr val="003366"/>
                </a:solidFill>
                <a:effectLst/>
                <a:latin typeface="Times New Roman" pitchFamily="18" charset="0"/>
                <a:ea typeface="Calibri"/>
                <a:cs typeface="Times New Roman" pitchFamily="18" charset="0"/>
              </a:rPr>
              <a:t>лн.рублей</a:t>
            </a:r>
            <a:r>
              <a:rPr lang="ru-RU" sz="1200" b="1" dirty="0" smtClean="0">
                <a:solidFill>
                  <a:srgbClr val="003366"/>
                </a:solidFill>
                <a:effectLst/>
                <a:latin typeface="Times New Roman" pitchFamily="18" charset="0"/>
                <a:ea typeface="Calibri"/>
                <a:cs typeface="Times New Roman" pitchFamily="18" charset="0"/>
              </a:rPr>
              <a:t>;</a:t>
            </a:r>
          </a:p>
          <a:p>
            <a:r>
              <a:rPr lang="ru-RU" sz="1200" b="1" dirty="0" smtClean="0">
                <a:solidFill>
                  <a:srgbClr val="003366"/>
                </a:solidFill>
                <a:latin typeface="Times New Roman" pitchFamily="18" charset="0"/>
                <a:ea typeface="Calibri"/>
                <a:cs typeface="Times New Roman" pitchFamily="18" charset="0"/>
              </a:rPr>
              <a:t>Прочие доходы – 47,8 </a:t>
            </a:r>
            <a:r>
              <a:rPr lang="ru-RU" sz="1200" b="1" dirty="0" err="1" smtClean="0">
                <a:solidFill>
                  <a:srgbClr val="003366"/>
                </a:solidFill>
                <a:latin typeface="Times New Roman" pitchFamily="18" charset="0"/>
                <a:ea typeface="Calibri"/>
                <a:cs typeface="Times New Roman" pitchFamily="18" charset="0"/>
              </a:rPr>
              <a:t>млн.рублей</a:t>
            </a:r>
            <a:endParaRPr lang="ru-RU" sz="1200" b="1" dirty="0">
              <a:solidFill>
                <a:srgbClr val="003366"/>
              </a:solidFill>
              <a:effectLst/>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941801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Прямоугольник 3"/>
          <p:cNvSpPr/>
          <p:nvPr/>
        </p:nvSpPr>
        <p:spPr>
          <a:xfrm>
            <a:off x="1331640" y="116632"/>
            <a:ext cx="6408712" cy="646331"/>
          </a:xfrm>
          <a:prstGeom prst="rect">
            <a:avLst/>
          </a:prstGeom>
          <a:effectLst>
            <a:reflection blurRad="6350" stA="52000" endA="300" endPos="35000" dir="5400000" sy="-100000" algn="bl" rotWithShape="0"/>
          </a:effectLst>
        </p:spPr>
        <p:txBody>
          <a:bodyPr wrap="square">
            <a:spAutoFit/>
          </a:bodyPr>
          <a:lstStyle/>
          <a:p>
            <a:pPr algn="ctr"/>
            <a:r>
              <a:rPr lang="ru-RU" b="1" dirty="0">
                <a:solidFill>
                  <a:schemeClr val="bg1"/>
                </a:solidFill>
                <a:latin typeface="Times New Roman" pitchFamily="18" charset="0"/>
                <a:cs typeface="Times New Roman" pitchFamily="18" charset="0"/>
              </a:rPr>
              <a:t>Объем поступления собственных доходов в бюджет муниципального образования Крымский район</a:t>
            </a:r>
          </a:p>
        </p:txBody>
      </p:sp>
      <p:graphicFrame>
        <p:nvGraphicFramePr>
          <p:cNvPr id="5" name="Таблица 4"/>
          <p:cNvGraphicFramePr>
            <a:graphicFrameLocks noGrp="1"/>
          </p:cNvGraphicFramePr>
          <p:nvPr>
            <p:extLst>
              <p:ext uri="{D42A27DB-BD31-4B8C-83A1-F6EECF244321}">
                <p14:modId xmlns:p14="http://schemas.microsoft.com/office/powerpoint/2010/main" val="1259086871"/>
              </p:ext>
            </p:extLst>
          </p:nvPr>
        </p:nvGraphicFramePr>
        <p:xfrm>
          <a:off x="539552" y="1185312"/>
          <a:ext cx="8064896" cy="4238208"/>
        </p:xfrm>
        <a:graphic>
          <a:graphicData uri="http://schemas.openxmlformats.org/drawingml/2006/table">
            <a:tbl>
              <a:tblPr firstRow="1" bandRow="1">
                <a:effectLst>
                  <a:reflection blurRad="6350" stA="52000" endA="300" endPos="35000" dir="5400000" sy="-100000" algn="bl" rotWithShape="0"/>
                </a:effectLst>
                <a:tableStyleId>{5C22544A-7EE6-4342-B048-85BDC9FD1C3A}</a:tableStyleId>
              </a:tblPr>
              <a:tblGrid>
                <a:gridCol w="4752528"/>
                <a:gridCol w="1080120"/>
                <a:gridCol w="1080120"/>
                <a:gridCol w="1152128"/>
              </a:tblGrid>
              <a:tr h="587504">
                <a:tc>
                  <a:txBody>
                    <a:bodyPr/>
                    <a:lstStyle/>
                    <a:p>
                      <a:pPr algn="ctr"/>
                      <a:r>
                        <a:rPr lang="ru-RU" sz="1400" dirty="0" smtClean="0">
                          <a:solidFill>
                            <a:schemeClr val="tx1"/>
                          </a:solidFill>
                          <a:latin typeface="Times New Roman" pitchFamily="18" charset="0"/>
                          <a:cs typeface="Times New Roman" pitchFamily="18" charset="0"/>
                        </a:rPr>
                        <a:t>Наименование </a:t>
                      </a:r>
                      <a:endParaRPr lang="ru-RU" sz="1400" dirty="0">
                        <a:solidFill>
                          <a:schemeClr val="tx1"/>
                        </a:solidFill>
                        <a:latin typeface="Times New Roman" pitchFamily="18" charset="0"/>
                        <a:cs typeface="Times New Roman" pitchFamily="18" charset="0"/>
                      </a:endParaRPr>
                    </a:p>
                  </a:txBody>
                  <a:tcPr>
                    <a:solidFill>
                      <a:schemeClr val="accent3">
                        <a:lumMod val="60000"/>
                        <a:lumOff val="40000"/>
                      </a:schemeClr>
                    </a:solidFill>
                  </a:tcPr>
                </a:tc>
                <a:tc gridSpan="2">
                  <a:txBody>
                    <a:bodyPr/>
                    <a:lstStyle/>
                    <a:p>
                      <a:pPr algn="ctr"/>
                      <a:r>
                        <a:rPr lang="ru-RU" sz="1400" dirty="0" smtClean="0">
                          <a:solidFill>
                            <a:schemeClr val="tx1"/>
                          </a:solidFill>
                          <a:latin typeface="Times New Roman" pitchFamily="18" charset="0"/>
                          <a:cs typeface="Times New Roman" pitchFamily="18" charset="0"/>
                        </a:rPr>
                        <a:t>2023 год</a:t>
                      </a:r>
                    </a:p>
                    <a:p>
                      <a:pPr algn="ctr"/>
                      <a:r>
                        <a:rPr lang="ru-RU" sz="1400" dirty="0" err="1" smtClean="0">
                          <a:solidFill>
                            <a:schemeClr val="tx1"/>
                          </a:solidFill>
                          <a:latin typeface="Times New Roman" pitchFamily="18" charset="0"/>
                          <a:cs typeface="Times New Roman" pitchFamily="18" charset="0"/>
                        </a:rPr>
                        <a:t>тыс.рублей</a:t>
                      </a:r>
                      <a:endParaRPr lang="ru-RU" sz="1400" dirty="0">
                        <a:solidFill>
                          <a:schemeClr val="tx1"/>
                        </a:solidFill>
                        <a:latin typeface="Times New Roman" pitchFamily="18" charset="0"/>
                        <a:cs typeface="Times New Roman" pitchFamily="18" charset="0"/>
                      </a:endParaRPr>
                    </a:p>
                  </a:txBody>
                  <a:tcPr>
                    <a:solidFill>
                      <a:schemeClr val="accent3">
                        <a:lumMod val="60000"/>
                        <a:lumOff val="40000"/>
                      </a:schemeClr>
                    </a:solidFill>
                  </a:tcPr>
                </a:tc>
                <a:tc hMerge="1">
                  <a:txBody>
                    <a:bodyPr/>
                    <a:lstStyle/>
                    <a:p>
                      <a:endParaRPr lang="ru-RU" dirty="0"/>
                    </a:p>
                  </a:txBody>
                  <a:tcPr>
                    <a:solidFill>
                      <a:schemeClr val="accent4">
                        <a:lumMod val="75000"/>
                      </a:schemeClr>
                    </a:solidFill>
                  </a:tcPr>
                </a:tc>
                <a:tc>
                  <a:txBody>
                    <a:bodyPr/>
                    <a:lstStyle/>
                    <a:p>
                      <a:pPr algn="ctr"/>
                      <a:r>
                        <a:rPr lang="ru-RU" sz="1400" dirty="0" smtClean="0">
                          <a:solidFill>
                            <a:schemeClr val="tx1"/>
                          </a:solidFill>
                          <a:latin typeface="Times New Roman" pitchFamily="18" charset="0"/>
                          <a:cs typeface="Times New Roman" pitchFamily="18" charset="0"/>
                        </a:rPr>
                        <a:t>Исполнено к плану</a:t>
                      </a:r>
                    </a:p>
                    <a:p>
                      <a:pPr algn="ctr"/>
                      <a:r>
                        <a:rPr lang="ru-RU" sz="1400" dirty="0" smtClean="0">
                          <a:solidFill>
                            <a:schemeClr val="tx1"/>
                          </a:solidFill>
                          <a:latin typeface="Times New Roman" pitchFamily="18" charset="0"/>
                          <a:cs typeface="Times New Roman" pitchFamily="18" charset="0"/>
                        </a:rPr>
                        <a:t>%</a:t>
                      </a:r>
                      <a:endParaRPr lang="ru-RU" sz="1400" dirty="0">
                        <a:solidFill>
                          <a:schemeClr val="tx1"/>
                        </a:solidFill>
                        <a:latin typeface="Times New Roman" pitchFamily="18" charset="0"/>
                        <a:cs typeface="Times New Roman" pitchFamily="18" charset="0"/>
                      </a:endParaRPr>
                    </a:p>
                  </a:txBody>
                  <a:tcPr>
                    <a:solidFill>
                      <a:schemeClr val="accent3">
                        <a:lumMod val="60000"/>
                        <a:lumOff val="40000"/>
                      </a:schemeClr>
                    </a:solidFill>
                  </a:tcPr>
                </a:tc>
              </a:tr>
              <a:tr h="360040">
                <a:tc>
                  <a:txBody>
                    <a:bodyPr/>
                    <a:lstStyle/>
                    <a:p>
                      <a:r>
                        <a:rPr lang="ru-RU" sz="1200" b="1" dirty="0" smtClean="0">
                          <a:solidFill>
                            <a:schemeClr val="tx1"/>
                          </a:solidFill>
                          <a:latin typeface="Times New Roman" pitchFamily="18" charset="0"/>
                          <a:cs typeface="Times New Roman" pitchFamily="18" charset="0"/>
                        </a:rPr>
                        <a:t>Всего  собственных доходов,</a:t>
                      </a:r>
                      <a:r>
                        <a:rPr lang="ru-RU" sz="1200" b="1" baseline="0" dirty="0" smtClean="0">
                          <a:solidFill>
                            <a:schemeClr val="tx1"/>
                          </a:solidFill>
                          <a:latin typeface="Times New Roman" pitchFamily="18" charset="0"/>
                          <a:cs typeface="Times New Roman" pitchFamily="18" charset="0"/>
                        </a:rPr>
                        <a:t> в</a:t>
                      </a:r>
                      <a:r>
                        <a:rPr lang="ru-RU" sz="1200" b="1" dirty="0" smtClean="0">
                          <a:solidFill>
                            <a:schemeClr val="tx1"/>
                          </a:solidFill>
                          <a:latin typeface="Times New Roman" pitchFamily="18" charset="0"/>
                          <a:cs typeface="Times New Roman" pitchFamily="18" charset="0"/>
                        </a:rPr>
                        <a:t> том числе:</a:t>
                      </a:r>
                      <a:endParaRPr lang="ru-RU" sz="1200" b="1" dirty="0">
                        <a:solidFill>
                          <a:schemeClr val="tx1"/>
                        </a:solidFill>
                        <a:latin typeface="Times New Roman" pitchFamily="18" charset="0"/>
                        <a:cs typeface="Times New Roman" pitchFamily="18" charset="0"/>
                      </a:endParaRPr>
                    </a:p>
                  </a:txBody>
                  <a:tcPr>
                    <a:solidFill>
                      <a:schemeClr val="accent3">
                        <a:lumMod val="60000"/>
                        <a:lumOff val="40000"/>
                      </a:schemeClr>
                    </a:solidFill>
                  </a:tcPr>
                </a:tc>
                <a:tc>
                  <a:txBody>
                    <a:bodyPr/>
                    <a:lstStyle/>
                    <a:p>
                      <a:pPr algn="r">
                        <a:spcAft>
                          <a:spcPts val="0"/>
                        </a:spcAft>
                      </a:pPr>
                      <a:r>
                        <a:rPr lang="ru-RU" sz="1200" b="1" dirty="0" smtClean="0">
                          <a:solidFill>
                            <a:schemeClr val="tx1"/>
                          </a:solidFill>
                          <a:effectLst/>
                          <a:latin typeface="Times New Roman"/>
                          <a:ea typeface="Times New Roman"/>
                        </a:rPr>
                        <a:t>1 365 000,0</a:t>
                      </a:r>
                      <a:endParaRPr lang="ru-RU" sz="1200" dirty="0">
                        <a:solidFill>
                          <a:schemeClr val="tx1"/>
                        </a:solidFill>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r">
                        <a:spcAft>
                          <a:spcPts val="0"/>
                        </a:spcAft>
                      </a:pPr>
                      <a:r>
                        <a:rPr lang="ru-RU" sz="1200" b="1" dirty="0" smtClean="0">
                          <a:solidFill>
                            <a:schemeClr val="tx1"/>
                          </a:solidFill>
                          <a:effectLst/>
                          <a:latin typeface="Times New Roman"/>
                          <a:ea typeface="Times New Roman"/>
                        </a:rPr>
                        <a:t>1 384 605,1</a:t>
                      </a:r>
                      <a:endParaRPr lang="ru-RU" sz="1200" b="1" dirty="0">
                        <a:solidFill>
                          <a:schemeClr val="tx1"/>
                        </a:solidFill>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r">
                        <a:spcAft>
                          <a:spcPts val="0"/>
                        </a:spcAft>
                      </a:pPr>
                      <a:r>
                        <a:rPr lang="ru-RU" sz="1200" b="1" dirty="0" smtClean="0">
                          <a:solidFill>
                            <a:schemeClr val="tx1"/>
                          </a:solidFill>
                          <a:effectLst/>
                          <a:latin typeface="Times New Roman"/>
                          <a:ea typeface="Times New Roman"/>
                        </a:rPr>
                        <a:t>101,4</a:t>
                      </a:r>
                      <a:endParaRPr lang="ru-RU" sz="1200" dirty="0">
                        <a:solidFill>
                          <a:schemeClr val="tx1"/>
                        </a:solidFill>
                        <a:effectLst/>
                        <a:latin typeface="Times New Roman"/>
                        <a:ea typeface="Times New Roman"/>
                      </a:endParaRPr>
                    </a:p>
                  </a:txBody>
                  <a:tcPr marL="68580" marR="68580" marT="0" marB="0" anchor="b">
                    <a:solidFill>
                      <a:schemeClr val="accent3">
                        <a:lumMod val="60000"/>
                        <a:lumOff val="40000"/>
                      </a:schemeClr>
                    </a:solidFill>
                  </a:tcPr>
                </a:tc>
              </a:tr>
              <a:tr h="216024">
                <a:tc>
                  <a:txBody>
                    <a:bodyPr/>
                    <a:lstStyle/>
                    <a:p>
                      <a:pPr>
                        <a:spcAft>
                          <a:spcPts val="0"/>
                        </a:spcAft>
                      </a:pPr>
                      <a:r>
                        <a:rPr lang="ru-RU" sz="1200" b="1" dirty="0">
                          <a:solidFill>
                            <a:schemeClr val="tx1"/>
                          </a:solidFill>
                          <a:effectLst/>
                          <a:latin typeface="Times New Roman"/>
                          <a:ea typeface="Times New Roman"/>
                        </a:rPr>
                        <a:t>Налог на прибыль организаций</a:t>
                      </a:r>
                    </a:p>
                  </a:txBody>
                  <a:tcPr marL="68580" marR="68580" marT="0" marB="0" anchor="b">
                    <a:solidFill>
                      <a:schemeClr val="accent3">
                        <a:lumMod val="60000"/>
                        <a:lumOff val="40000"/>
                      </a:schemeClr>
                    </a:solidFill>
                  </a:tcPr>
                </a:tc>
                <a:tc>
                  <a:txBody>
                    <a:bodyPr/>
                    <a:lstStyle/>
                    <a:p>
                      <a:pPr algn="r">
                        <a:spcAft>
                          <a:spcPts val="0"/>
                        </a:spcAft>
                      </a:pPr>
                      <a:r>
                        <a:rPr lang="ru-RU" sz="1200" b="1" dirty="0" smtClean="0">
                          <a:solidFill>
                            <a:schemeClr val="tx1"/>
                          </a:solidFill>
                          <a:effectLst/>
                          <a:latin typeface="Times New Roman"/>
                          <a:ea typeface="Times New Roman"/>
                        </a:rPr>
                        <a:t>31 000,0</a:t>
                      </a:r>
                      <a:endParaRPr lang="ru-RU" sz="1200" b="1" dirty="0">
                        <a:solidFill>
                          <a:schemeClr val="tx1"/>
                        </a:solidFill>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r">
                        <a:spcAft>
                          <a:spcPts val="0"/>
                        </a:spcAft>
                      </a:pPr>
                      <a:r>
                        <a:rPr lang="ru-RU" sz="1200" b="1" dirty="0" smtClean="0">
                          <a:solidFill>
                            <a:schemeClr val="tx1"/>
                          </a:solidFill>
                          <a:effectLst/>
                          <a:latin typeface="Times New Roman"/>
                          <a:ea typeface="Times New Roman"/>
                        </a:rPr>
                        <a:t>31 800,0</a:t>
                      </a:r>
                      <a:endParaRPr lang="ru-RU" sz="1200" b="1" dirty="0">
                        <a:solidFill>
                          <a:schemeClr val="tx1"/>
                        </a:solidFill>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r">
                        <a:spcAft>
                          <a:spcPts val="0"/>
                        </a:spcAft>
                      </a:pPr>
                      <a:r>
                        <a:rPr lang="ru-RU" sz="1200" b="1" dirty="0" smtClean="0">
                          <a:solidFill>
                            <a:schemeClr val="tx1"/>
                          </a:solidFill>
                          <a:effectLst/>
                          <a:latin typeface="Times New Roman"/>
                          <a:ea typeface="Times New Roman"/>
                        </a:rPr>
                        <a:t>102,6</a:t>
                      </a:r>
                      <a:endParaRPr lang="ru-RU" sz="1200" b="1" dirty="0">
                        <a:solidFill>
                          <a:schemeClr val="tx1"/>
                        </a:solidFill>
                        <a:effectLst/>
                        <a:latin typeface="Times New Roman"/>
                        <a:ea typeface="Times New Roman"/>
                      </a:endParaRPr>
                    </a:p>
                  </a:txBody>
                  <a:tcPr marL="68580" marR="68580" marT="0" marB="0" anchor="b">
                    <a:solidFill>
                      <a:schemeClr val="accent3">
                        <a:lumMod val="60000"/>
                        <a:lumOff val="40000"/>
                      </a:schemeClr>
                    </a:solidFill>
                  </a:tcPr>
                </a:tc>
              </a:tr>
              <a:tr h="216024">
                <a:tc>
                  <a:txBody>
                    <a:bodyPr/>
                    <a:lstStyle/>
                    <a:p>
                      <a:pPr>
                        <a:spcAft>
                          <a:spcPts val="0"/>
                        </a:spcAft>
                      </a:pPr>
                      <a:r>
                        <a:rPr lang="ru-RU" sz="1200" b="1" dirty="0">
                          <a:solidFill>
                            <a:schemeClr val="tx1"/>
                          </a:solidFill>
                          <a:effectLst/>
                          <a:latin typeface="Times New Roman"/>
                          <a:ea typeface="Times New Roman"/>
                        </a:rPr>
                        <a:t>Налог на доходы физических лиц</a:t>
                      </a:r>
                    </a:p>
                  </a:txBody>
                  <a:tcPr marL="68580" marR="68580" marT="0" marB="0" anchor="b">
                    <a:solidFill>
                      <a:schemeClr val="accent3">
                        <a:lumMod val="60000"/>
                        <a:lumOff val="40000"/>
                      </a:schemeClr>
                    </a:solidFill>
                  </a:tcPr>
                </a:tc>
                <a:tc>
                  <a:txBody>
                    <a:bodyPr/>
                    <a:lstStyle/>
                    <a:p>
                      <a:pPr algn="r">
                        <a:spcAft>
                          <a:spcPts val="0"/>
                        </a:spcAft>
                      </a:pPr>
                      <a:r>
                        <a:rPr lang="ru-RU" sz="1200" b="1" dirty="0" smtClean="0">
                          <a:solidFill>
                            <a:schemeClr val="tx1"/>
                          </a:solidFill>
                          <a:effectLst/>
                          <a:latin typeface="Times New Roman"/>
                          <a:ea typeface="Times New Roman"/>
                        </a:rPr>
                        <a:t>827 700,0</a:t>
                      </a:r>
                      <a:endParaRPr lang="ru-RU" sz="1200" b="1" dirty="0">
                        <a:solidFill>
                          <a:schemeClr val="tx1"/>
                        </a:solidFill>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r">
                        <a:spcAft>
                          <a:spcPts val="0"/>
                        </a:spcAft>
                      </a:pPr>
                      <a:r>
                        <a:rPr lang="ru-RU" sz="1200" b="1" dirty="0" smtClean="0">
                          <a:solidFill>
                            <a:schemeClr val="tx1"/>
                          </a:solidFill>
                          <a:effectLst/>
                          <a:latin typeface="Times New Roman"/>
                          <a:ea typeface="Times New Roman"/>
                        </a:rPr>
                        <a:t>837 386,5</a:t>
                      </a:r>
                      <a:endParaRPr lang="ru-RU" sz="1200" b="1" dirty="0">
                        <a:solidFill>
                          <a:schemeClr val="tx1"/>
                        </a:solidFill>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r">
                        <a:spcAft>
                          <a:spcPts val="0"/>
                        </a:spcAft>
                      </a:pPr>
                      <a:r>
                        <a:rPr lang="ru-RU" sz="1200" b="1" dirty="0" smtClean="0">
                          <a:solidFill>
                            <a:schemeClr val="tx1"/>
                          </a:solidFill>
                          <a:effectLst/>
                          <a:latin typeface="Times New Roman"/>
                          <a:ea typeface="Times New Roman"/>
                        </a:rPr>
                        <a:t>101,2</a:t>
                      </a:r>
                      <a:endParaRPr lang="ru-RU" sz="1200" b="1" dirty="0">
                        <a:solidFill>
                          <a:schemeClr val="tx1"/>
                        </a:solidFill>
                        <a:effectLst/>
                        <a:latin typeface="Times New Roman"/>
                        <a:ea typeface="Times New Roman"/>
                      </a:endParaRPr>
                    </a:p>
                  </a:txBody>
                  <a:tcPr marL="68580" marR="68580" marT="0" marB="0" anchor="b">
                    <a:solidFill>
                      <a:schemeClr val="accent3">
                        <a:lumMod val="60000"/>
                        <a:lumOff val="40000"/>
                      </a:schemeClr>
                    </a:solidFill>
                  </a:tcPr>
                </a:tc>
              </a:tr>
              <a:tr h="216024">
                <a:tc>
                  <a:txBody>
                    <a:bodyPr/>
                    <a:lstStyle/>
                    <a:p>
                      <a:pPr>
                        <a:spcAft>
                          <a:spcPts val="0"/>
                        </a:spcAft>
                      </a:pPr>
                      <a:r>
                        <a:rPr lang="ru-RU" sz="1200" b="1">
                          <a:solidFill>
                            <a:schemeClr val="tx1"/>
                          </a:solidFill>
                          <a:effectLst/>
                          <a:latin typeface="Times New Roman"/>
                          <a:ea typeface="Times New Roman"/>
                        </a:rPr>
                        <a:t>Доходы от уплаты акцизов на нефтепродукты</a:t>
                      </a:r>
                    </a:p>
                  </a:txBody>
                  <a:tcPr marL="68580" marR="68580" marT="0" marB="0" anchor="b">
                    <a:solidFill>
                      <a:schemeClr val="accent3">
                        <a:lumMod val="60000"/>
                        <a:lumOff val="40000"/>
                      </a:schemeClr>
                    </a:solidFill>
                  </a:tcPr>
                </a:tc>
                <a:tc>
                  <a:txBody>
                    <a:bodyPr/>
                    <a:lstStyle/>
                    <a:p>
                      <a:pPr algn="r">
                        <a:spcAft>
                          <a:spcPts val="0"/>
                        </a:spcAft>
                      </a:pPr>
                      <a:r>
                        <a:rPr lang="ru-RU" sz="1200" b="1" dirty="0" smtClean="0">
                          <a:solidFill>
                            <a:schemeClr val="tx1"/>
                          </a:solidFill>
                          <a:effectLst/>
                          <a:latin typeface="Times New Roman"/>
                          <a:ea typeface="Times New Roman"/>
                        </a:rPr>
                        <a:t>975,0</a:t>
                      </a:r>
                      <a:endParaRPr lang="ru-RU" sz="1200" b="1" dirty="0">
                        <a:solidFill>
                          <a:schemeClr val="tx1"/>
                        </a:solidFill>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r">
                        <a:spcAft>
                          <a:spcPts val="0"/>
                        </a:spcAft>
                      </a:pPr>
                      <a:r>
                        <a:rPr lang="ru-RU" sz="1200" b="1" dirty="0" smtClean="0">
                          <a:solidFill>
                            <a:schemeClr val="tx1"/>
                          </a:solidFill>
                          <a:effectLst/>
                          <a:latin typeface="Times New Roman"/>
                          <a:ea typeface="Times New Roman"/>
                        </a:rPr>
                        <a:t>1 004,3</a:t>
                      </a:r>
                      <a:endParaRPr lang="ru-RU" sz="1200" b="1" dirty="0">
                        <a:solidFill>
                          <a:schemeClr val="tx1"/>
                        </a:solidFill>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r">
                        <a:spcAft>
                          <a:spcPts val="0"/>
                        </a:spcAft>
                      </a:pPr>
                      <a:r>
                        <a:rPr lang="ru-RU" sz="1200" b="1" dirty="0" smtClean="0">
                          <a:solidFill>
                            <a:schemeClr val="tx1"/>
                          </a:solidFill>
                          <a:effectLst/>
                          <a:latin typeface="Times New Roman"/>
                          <a:ea typeface="Times New Roman"/>
                        </a:rPr>
                        <a:t>103,0</a:t>
                      </a:r>
                      <a:endParaRPr lang="ru-RU" sz="1200" b="1" dirty="0">
                        <a:solidFill>
                          <a:schemeClr val="tx1"/>
                        </a:solidFill>
                        <a:effectLst/>
                        <a:latin typeface="Times New Roman"/>
                        <a:ea typeface="Times New Roman"/>
                      </a:endParaRPr>
                    </a:p>
                  </a:txBody>
                  <a:tcPr marL="68580" marR="68580" marT="0" marB="0" anchor="b">
                    <a:solidFill>
                      <a:schemeClr val="accent3">
                        <a:lumMod val="60000"/>
                        <a:lumOff val="40000"/>
                      </a:schemeClr>
                    </a:solidFill>
                  </a:tcPr>
                </a:tc>
              </a:tr>
              <a:tr h="360040">
                <a:tc>
                  <a:txBody>
                    <a:bodyPr/>
                    <a:lstStyle/>
                    <a:p>
                      <a:pPr>
                        <a:spcAft>
                          <a:spcPts val="0"/>
                        </a:spcAft>
                      </a:pPr>
                      <a:r>
                        <a:rPr lang="ru-RU" sz="1200" b="1" dirty="0">
                          <a:solidFill>
                            <a:schemeClr val="tx1"/>
                          </a:solidFill>
                          <a:effectLst/>
                          <a:latin typeface="Times New Roman"/>
                          <a:ea typeface="Times New Roman"/>
                        </a:rPr>
                        <a:t>Налог, взимаемый в связи с применением упрощенной системы налогообложения</a:t>
                      </a:r>
                    </a:p>
                  </a:txBody>
                  <a:tcPr marL="68580" marR="68580" marT="0" marB="0" anchor="b">
                    <a:solidFill>
                      <a:schemeClr val="accent3">
                        <a:lumMod val="60000"/>
                        <a:lumOff val="40000"/>
                      </a:schemeClr>
                    </a:solidFill>
                  </a:tcPr>
                </a:tc>
                <a:tc>
                  <a:txBody>
                    <a:bodyPr/>
                    <a:lstStyle/>
                    <a:p>
                      <a:pPr algn="r">
                        <a:spcAft>
                          <a:spcPts val="0"/>
                        </a:spcAft>
                      </a:pPr>
                      <a:r>
                        <a:rPr lang="ru-RU" sz="1200" b="1" dirty="0" smtClean="0">
                          <a:solidFill>
                            <a:schemeClr val="tx1"/>
                          </a:solidFill>
                          <a:effectLst/>
                          <a:latin typeface="Times New Roman"/>
                          <a:ea typeface="Times New Roman"/>
                        </a:rPr>
                        <a:t>242 942,0</a:t>
                      </a:r>
                      <a:endParaRPr lang="ru-RU" sz="1200" b="1" dirty="0">
                        <a:solidFill>
                          <a:schemeClr val="tx1"/>
                        </a:solidFill>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r">
                        <a:spcAft>
                          <a:spcPts val="0"/>
                        </a:spcAft>
                      </a:pPr>
                      <a:r>
                        <a:rPr lang="ru-RU" sz="1200" b="1" dirty="0" smtClean="0">
                          <a:solidFill>
                            <a:schemeClr val="tx1"/>
                          </a:solidFill>
                          <a:effectLst/>
                          <a:latin typeface="Times New Roman"/>
                          <a:ea typeface="Times New Roman"/>
                        </a:rPr>
                        <a:t>247 771,3</a:t>
                      </a:r>
                      <a:endParaRPr lang="ru-RU" sz="1200" b="1" dirty="0">
                        <a:solidFill>
                          <a:schemeClr val="tx1"/>
                        </a:solidFill>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r">
                        <a:spcAft>
                          <a:spcPts val="0"/>
                        </a:spcAft>
                      </a:pPr>
                      <a:r>
                        <a:rPr lang="ru-RU" sz="1200" b="1" dirty="0" smtClean="0">
                          <a:solidFill>
                            <a:schemeClr val="tx1"/>
                          </a:solidFill>
                          <a:effectLst/>
                          <a:latin typeface="Times New Roman"/>
                          <a:ea typeface="Times New Roman"/>
                        </a:rPr>
                        <a:t>102,0</a:t>
                      </a:r>
                      <a:endParaRPr lang="ru-RU" sz="1200" b="1" dirty="0">
                        <a:solidFill>
                          <a:schemeClr val="tx1"/>
                        </a:solidFill>
                        <a:effectLst/>
                        <a:latin typeface="Times New Roman"/>
                        <a:ea typeface="Times New Roman"/>
                      </a:endParaRPr>
                    </a:p>
                  </a:txBody>
                  <a:tcPr marL="68580" marR="68580" marT="0" marB="0" anchor="b">
                    <a:solidFill>
                      <a:schemeClr val="accent3">
                        <a:lumMod val="60000"/>
                        <a:lumOff val="40000"/>
                      </a:schemeClr>
                    </a:solidFill>
                  </a:tcPr>
                </a:tc>
              </a:tr>
              <a:tr h="210304">
                <a:tc>
                  <a:txBody>
                    <a:bodyPr/>
                    <a:lstStyle/>
                    <a:p>
                      <a:pPr>
                        <a:spcAft>
                          <a:spcPts val="0"/>
                        </a:spcAft>
                      </a:pPr>
                      <a:r>
                        <a:rPr lang="ru-RU" sz="1200" b="1">
                          <a:solidFill>
                            <a:schemeClr val="tx1"/>
                          </a:solidFill>
                          <a:effectLst/>
                          <a:latin typeface="Times New Roman"/>
                          <a:ea typeface="Times New Roman"/>
                        </a:rPr>
                        <a:t>Единый налог на вмененный доход</a:t>
                      </a:r>
                    </a:p>
                  </a:txBody>
                  <a:tcPr marL="68580" marR="68580" marT="0" marB="0" anchor="b">
                    <a:solidFill>
                      <a:schemeClr val="accent3">
                        <a:lumMod val="60000"/>
                        <a:lumOff val="40000"/>
                      </a:schemeClr>
                    </a:solidFill>
                  </a:tcPr>
                </a:tc>
                <a:tc>
                  <a:txBody>
                    <a:bodyPr/>
                    <a:lstStyle/>
                    <a:p>
                      <a:pPr algn="r">
                        <a:spcAft>
                          <a:spcPts val="0"/>
                        </a:spcAft>
                      </a:pPr>
                      <a:r>
                        <a:rPr lang="ru-RU" sz="1200" b="1" dirty="0" smtClean="0">
                          <a:solidFill>
                            <a:schemeClr val="tx1"/>
                          </a:solidFill>
                          <a:effectLst/>
                          <a:latin typeface="Times New Roman"/>
                          <a:ea typeface="Times New Roman"/>
                        </a:rPr>
                        <a:t>0,0</a:t>
                      </a:r>
                      <a:endParaRPr lang="ru-RU" sz="1200" b="1" dirty="0">
                        <a:solidFill>
                          <a:schemeClr val="tx1"/>
                        </a:solidFill>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r">
                        <a:spcAft>
                          <a:spcPts val="0"/>
                        </a:spcAft>
                      </a:pPr>
                      <a:r>
                        <a:rPr lang="ru-RU" sz="1200" b="1" dirty="0" smtClean="0">
                          <a:solidFill>
                            <a:schemeClr val="tx1"/>
                          </a:solidFill>
                          <a:effectLst/>
                          <a:latin typeface="Times New Roman"/>
                          <a:ea typeface="Times New Roman"/>
                        </a:rPr>
                        <a:t>-615,4</a:t>
                      </a:r>
                      <a:endParaRPr lang="ru-RU" sz="1200" b="1" dirty="0">
                        <a:solidFill>
                          <a:schemeClr val="tx1"/>
                        </a:solidFill>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r">
                        <a:spcAft>
                          <a:spcPts val="0"/>
                        </a:spcAft>
                      </a:pPr>
                      <a:r>
                        <a:rPr lang="ru-RU" sz="1200" b="1" dirty="0" smtClean="0">
                          <a:solidFill>
                            <a:schemeClr val="tx1"/>
                          </a:solidFill>
                          <a:effectLst/>
                          <a:latin typeface="Times New Roman"/>
                          <a:ea typeface="Times New Roman"/>
                        </a:rPr>
                        <a:t>0,0</a:t>
                      </a:r>
                      <a:endParaRPr lang="ru-RU" sz="1200" b="1" dirty="0">
                        <a:solidFill>
                          <a:schemeClr val="tx1"/>
                        </a:solidFill>
                        <a:effectLst/>
                        <a:latin typeface="Times New Roman"/>
                        <a:ea typeface="Times New Roman"/>
                      </a:endParaRPr>
                    </a:p>
                  </a:txBody>
                  <a:tcPr marL="68580" marR="68580" marT="0" marB="0" anchor="b">
                    <a:solidFill>
                      <a:schemeClr val="accent3">
                        <a:lumMod val="60000"/>
                        <a:lumOff val="40000"/>
                      </a:schemeClr>
                    </a:solidFill>
                  </a:tcPr>
                </a:tc>
              </a:tr>
              <a:tr h="216024">
                <a:tc>
                  <a:txBody>
                    <a:bodyPr/>
                    <a:lstStyle/>
                    <a:p>
                      <a:pPr>
                        <a:spcAft>
                          <a:spcPts val="0"/>
                        </a:spcAft>
                      </a:pPr>
                      <a:r>
                        <a:rPr lang="ru-RU" sz="1200" b="1" dirty="0">
                          <a:solidFill>
                            <a:schemeClr val="tx1"/>
                          </a:solidFill>
                          <a:effectLst/>
                          <a:latin typeface="Times New Roman"/>
                          <a:ea typeface="Times New Roman"/>
                        </a:rPr>
                        <a:t>Единый сельскохозяйственный налог</a:t>
                      </a:r>
                    </a:p>
                  </a:txBody>
                  <a:tcPr marL="68580" marR="68580" marT="0" marB="0" anchor="b">
                    <a:solidFill>
                      <a:schemeClr val="accent3">
                        <a:lumMod val="60000"/>
                        <a:lumOff val="40000"/>
                      </a:schemeClr>
                    </a:solidFill>
                  </a:tcPr>
                </a:tc>
                <a:tc>
                  <a:txBody>
                    <a:bodyPr/>
                    <a:lstStyle/>
                    <a:p>
                      <a:pPr algn="r">
                        <a:spcAft>
                          <a:spcPts val="0"/>
                        </a:spcAft>
                      </a:pPr>
                      <a:r>
                        <a:rPr lang="ru-RU" sz="1200" b="1" dirty="0" smtClean="0">
                          <a:solidFill>
                            <a:schemeClr val="tx1"/>
                          </a:solidFill>
                          <a:effectLst/>
                          <a:latin typeface="Times New Roman"/>
                          <a:ea typeface="Times New Roman"/>
                        </a:rPr>
                        <a:t>28 800,0</a:t>
                      </a:r>
                      <a:endParaRPr lang="ru-RU" sz="1200" b="1" dirty="0">
                        <a:solidFill>
                          <a:schemeClr val="tx1"/>
                        </a:solidFill>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r">
                        <a:spcAft>
                          <a:spcPts val="0"/>
                        </a:spcAft>
                      </a:pPr>
                      <a:r>
                        <a:rPr lang="ru-RU" sz="1200" b="1" dirty="0" smtClean="0">
                          <a:solidFill>
                            <a:schemeClr val="tx1"/>
                          </a:solidFill>
                          <a:effectLst/>
                          <a:latin typeface="Times New Roman"/>
                          <a:ea typeface="Times New Roman"/>
                        </a:rPr>
                        <a:t>29 350,0</a:t>
                      </a:r>
                      <a:endParaRPr lang="ru-RU" sz="1200" b="1" dirty="0">
                        <a:solidFill>
                          <a:schemeClr val="tx1"/>
                        </a:solidFill>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r">
                        <a:spcAft>
                          <a:spcPts val="0"/>
                        </a:spcAft>
                      </a:pPr>
                      <a:r>
                        <a:rPr lang="ru-RU" sz="1200" b="1" dirty="0" smtClean="0">
                          <a:solidFill>
                            <a:schemeClr val="tx1"/>
                          </a:solidFill>
                          <a:effectLst/>
                          <a:latin typeface="Times New Roman"/>
                          <a:ea typeface="Times New Roman"/>
                        </a:rPr>
                        <a:t>101,9</a:t>
                      </a:r>
                      <a:endParaRPr lang="ru-RU" sz="1200" b="1" dirty="0">
                        <a:solidFill>
                          <a:schemeClr val="tx1"/>
                        </a:solidFill>
                        <a:effectLst/>
                        <a:latin typeface="Times New Roman"/>
                        <a:ea typeface="Times New Roman"/>
                      </a:endParaRPr>
                    </a:p>
                  </a:txBody>
                  <a:tcPr marL="68580" marR="68580" marT="0" marB="0" anchor="b">
                    <a:solidFill>
                      <a:schemeClr val="accent3">
                        <a:lumMod val="60000"/>
                        <a:lumOff val="40000"/>
                      </a:schemeClr>
                    </a:solidFill>
                  </a:tcPr>
                </a:tc>
              </a:tr>
              <a:tr h="360040">
                <a:tc>
                  <a:txBody>
                    <a:bodyPr/>
                    <a:lstStyle/>
                    <a:p>
                      <a:pPr>
                        <a:spcAft>
                          <a:spcPts val="0"/>
                        </a:spcAft>
                      </a:pPr>
                      <a:r>
                        <a:rPr lang="ru-RU" sz="1200" b="1" dirty="0">
                          <a:solidFill>
                            <a:schemeClr val="tx1"/>
                          </a:solidFill>
                          <a:effectLst/>
                          <a:latin typeface="Times New Roman"/>
                          <a:ea typeface="Times New Roman"/>
                        </a:rPr>
                        <a:t>Налог, применяемый в связи с применением патентной системы налогообложения</a:t>
                      </a:r>
                    </a:p>
                  </a:txBody>
                  <a:tcPr marL="68580" marR="68580" marT="0" marB="0" anchor="b">
                    <a:solidFill>
                      <a:schemeClr val="accent3">
                        <a:lumMod val="60000"/>
                        <a:lumOff val="40000"/>
                      </a:schemeClr>
                    </a:solidFill>
                  </a:tcPr>
                </a:tc>
                <a:tc>
                  <a:txBody>
                    <a:bodyPr/>
                    <a:lstStyle/>
                    <a:p>
                      <a:pPr algn="r">
                        <a:spcAft>
                          <a:spcPts val="0"/>
                        </a:spcAft>
                      </a:pPr>
                      <a:r>
                        <a:rPr lang="ru-RU" sz="1200" b="1" dirty="0" smtClean="0">
                          <a:solidFill>
                            <a:schemeClr val="tx1"/>
                          </a:solidFill>
                          <a:effectLst/>
                          <a:latin typeface="Times New Roman"/>
                          <a:ea typeface="Times New Roman"/>
                        </a:rPr>
                        <a:t>17 800,0</a:t>
                      </a:r>
                      <a:endParaRPr lang="ru-RU" sz="1200" b="1" dirty="0">
                        <a:solidFill>
                          <a:schemeClr val="tx1"/>
                        </a:solidFill>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r">
                        <a:spcAft>
                          <a:spcPts val="0"/>
                        </a:spcAft>
                      </a:pPr>
                      <a:r>
                        <a:rPr lang="ru-RU" sz="1200" b="1" dirty="0" smtClean="0">
                          <a:solidFill>
                            <a:schemeClr val="tx1"/>
                          </a:solidFill>
                          <a:effectLst/>
                          <a:latin typeface="Times New Roman"/>
                          <a:ea typeface="Times New Roman"/>
                        </a:rPr>
                        <a:t>18 121,6</a:t>
                      </a:r>
                      <a:endParaRPr lang="ru-RU" sz="1200" b="1" dirty="0">
                        <a:solidFill>
                          <a:schemeClr val="tx1"/>
                        </a:solidFill>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r">
                        <a:spcAft>
                          <a:spcPts val="0"/>
                        </a:spcAft>
                      </a:pPr>
                      <a:r>
                        <a:rPr lang="ru-RU" sz="1200" b="1" dirty="0" smtClean="0">
                          <a:solidFill>
                            <a:schemeClr val="tx1"/>
                          </a:solidFill>
                          <a:effectLst/>
                          <a:latin typeface="Times New Roman"/>
                          <a:ea typeface="Times New Roman"/>
                        </a:rPr>
                        <a:t>101,8</a:t>
                      </a:r>
                      <a:endParaRPr lang="ru-RU" sz="1200" b="1" dirty="0">
                        <a:solidFill>
                          <a:schemeClr val="tx1"/>
                        </a:solidFill>
                        <a:effectLst/>
                        <a:latin typeface="Times New Roman"/>
                        <a:ea typeface="Times New Roman"/>
                      </a:endParaRPr>
                    </a:p>
                  </a:txBody>
                  <a:tcPr marL="68580" marR="68580" marT="0" marB="0" anchor="b">
                    <a:solidFill>
                      <a:schemeClr val="accent3">
                        <a:lumMod val="60000"/>
                        <a:lumOff val="40000"/>
                      </a:schemeClr>
                    </a:solidFill>
                  </a:tcPr>
                </a:tc>
              </a:tr>
              <a:tr h="210304">
                <a:tc>
                  <a:txBody>
                    <a:bodyPr/>
                    <a:lstStyle/>
                    <a:p>
                      <a:pPr>
                        <a:spcAft>
                          <a:spcPts val="0"/>
                        </a:spcAft>
                      </a:pPr>
                      <a:r>
                        <a:rPr lang="ru-RU" sz="1200" b="1" dirty="0">
                          <a:solidFill>
                            <a:schemeClr val="tx1"/>
                          </a:solidFill>
                          <a:effectLst/>
                          <a:latin typeface="Times New Roman"/>
                          <a:ea typeface="Times New Roman"/>
                        </a:rPr>
                        <a:t>Налог на имущество организаций</a:t>
                      </a:r>
                    </a:p>
                  </a:txBody>
                  <a:tcPr marL="68580" marR="68580" marT="0" marB="0" anchor="b">
                    <a:solidFill>
                      <a:schemeClr val="accent3">
                        <a:lumMod val="60000"/>
                        <a:lumOff val="40000"/>
                      </a:schemeClr>
                    </a:solidFill>
                  </a:tcPr>
                </a:tc>
                <a:tc>
                  <a:txBody>
                    <a:bodyPr/>
                    <a:lstStyle/>
                    <a:p>
                      <a:pPr algn="r">
                        <a:spcAft>
                          <a:spcPts val="0"/>
                        </a:spcAft>
                      </a:pPr>
                      <a:r>
                        <a:rPr lang="ru-RU" sz="1200" b="1" dirty="0" smtClean="0">
                          <a:solidFill>
                            <a:schemeClr val="tx1"/>
                          </a:solidFill>
                          <a:effectLst/>
                          <a:latin typeface="Times New Roman"/>
                          <a:ea typeface="Times New Roman"/>
                        </a:rPr>
                        <a:t>14 521,0</a:t>
                      </a:r>
                      <a:endParaRPr lang="ru-RU" sz="1200" b="1" dirty="0">
                        <a:solidFill>
                          <a:schemeClr val="tx1"/>
                        </a:solidFill>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r">
                        <a:spcAft>
                          <a:spcPts val="0"/>
                        </a:spcAft>
                      </a:pPr>
                      <a:r>
                        <a:rPr lang="ru-RU" sz="1200" b="1" dirty="0" smtClean="0">
                          <a:solidFill>
                            <a:schemeClr val="tx1"/>
                          </a:solidFill>
                          <a:effectLst/>
                          <a:latin typeface="Times New Roman"/>
                          <a:ea typeface="Times New Roman"/>
                        </a:rPr>
                        <a:t>14 750,8</a:t>
                      </a:r>
                      <a:endParaRPr lang="ru-RU" sz="1200" b="1" dirty="0">
                        <a:solidFill>
                          <a:schemeClr val="tx1"/>
                        </a:solidFill>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r">
                        <a:spcAft>
                          <a:spcPts val="0"/>
                        </a:spcAft>
                      </a:pPr>
                      <a:r>
                        <a:rPr lang="ru-RU" sz="1200" b="1" dirty="0" smtClean="0">
                          <a:solidFill>
                            <a:schemeClr val="tx1"/>
                          </a:solidFill>
                          <a:effectLst/>
                          <a:latin typeface="Times New Roman"/>
                          <a:ea typeface="Times New Roman"/>
                        </a:rPr>
                        <a:t>102,1</a:t>
                      </a:r>
                      <a:endParaRPr lang="ru-RU" sz="1200" b="1" dirty="0">
                        <a:solidFill>
                          <a:schemeClr val="tx1"/>
                        </a:solidFill>
                        <a:effectLst/>
                        <a:latin typeface="Times New Roman"/>
                        <a:ea typeface="Times New Roman"/>
                      </a:endParaRPr>
                    </a:p>
                  </a:txBody>
                  <a:tcPr marL="68580" marR="68580" marT="0" marB="0" anchor="b">
                    <a:solidFill>
                      <a:schemeClr val="accent3">
                        <a:lumMod val="60000"/>
                        <a:lumOff val="40000"/>
                      </a:schemeClr>
                    </a:solidFill>
                  </a:tcPr>
                </a:tc>
              </a:tr>
              <a:tr h="216024">
                <a:tc>
                  <a:txBody>
                    <a:bodyPr/>
                    <a:lstStyle/>
                    <a:p>
                      <a:pPr>
                        <a:spcAft>
                          <a:spcPts val="0"/>
                        </a:spcAft>
                      </a:pPr>
                      <a:r>
                        <a:rPr lang="ru-RU" sz="1200" b="1" dirty="0">
                          <a:solidFill>
                            <a:schemeClr val="tx1"/>
                          </a:solidFill>
                          <a:effectLst/>
                          <a:latin typeface="Times New Roman" pitchFamily="18" charset="0"/>
                          <a:ea typeface="Times New Roman"/>
                          <a:cs typeface="Times New Roman" pitchFamily="18" charset="0"/>
                        </a:rPr>
                        <a:t>Госпошлина</a:t>
                      </a:r>
                    </a:p>
                  </a:txBody>
                  <a:tcPr marL="68580" marR="68580" marT="0" marB="0" anchor="b">
                    <a:solidFill>
                      <a:schemeClr val="accent3">
                        <a:lumMod val="60000"/>
                        <a:lumOff val="40000"/>
                      </a:schemeClr>
                    </a:solidFill>
                  </a:tcPr>
                </a:tc>
                <a:tc>
                  <a:txBody>
                    <a:bodyPr/>
                    <a:lstStyle/>
                    <a:p>
                      <a:pPr algn="r">
                        <a:spcAft>
                          <a:spcPts val="0"/>
                        </a:spcAft>
                      </a:pPr>
                      <a:r>
                        <a:rPr lang="ru-RU" sz="1200" b="1" dirty="0" smtClean="0">
                          <a:solidFill>
                            <a:schemeClr val="tx1"/>
                          </a:solidFill>
                          <a:effectLst/>
                          <a:latin typeface="Times New Roman" pitchFamily="18" charset="0"/>
                          <a:ea typeface="Times New Roman"/>
                          <a:cs typeface="Times New Roman" pitchFamily="18" charset="0"/>
                        </a:rPr>
                        <a:t>11 700,0</a:t>
                      </a:r>
                      <a:endParaRPr lang="ru-RU" sz="1200" b="1" dirty="0">
                        <a:solidFill>
                          <a:schemeClr val="tx1"/>
                        </a:solidFill>
                        <a:effectLst/>
                        <a:latin typeface="Times New Roman" pitchFamily="18" charset="0"/>
                        <a:ea typeface="Times New Roman"/>
                        <a:cs typeface="Times New Roman" pitchFamily="18" charset="0"/>
                      </a:endParaRPr>
                    </a:p>
                  </a:txBody>
                  <a:tcPr marL="68580" marR="68580" marT="0" marB="0" anchor="b">
                    <a:solidFill>
                      <a:schemeClr val="accent3">
                        <a:lumMod val="60000"/>
                        <a:lumOff val="40000"/>
                      </a:schemeClr>
                    </a:solidFill>
                  </a:tcPr>
                </a:tc>
                <a:tc>
                  <a:txBody>
                    <a:bodyPr/>
                    <a:lstStyle/>
                    <a:p>
                      <a:pPr algn="r">
                        <a:spcAft>
                          <a:spcPts val="0"/>
                        </a:spcAft>
                      </a:pPr>
                      <a:r>
                        <a:rPr lang="ru-RU" sz="1200" b="1" dirty="0" smtClean="0">
                          <a:solidFill>
                            <a:schemeClr val="tx1"/>
                          </a:solidFill>
                          <a:effectLst/>
                          <a:latin typeface="Times New Roman" pitchFamily="18" charset="0"/>
                          <a:ea typeface="Times New Roman"/>
                          <a:cs typeface="Times New Roman" pitchFamily="18" charset="0"/>
                        </a:rPr>
                        <a:t>11 977,3</a:t>
                      </a:r>
                      <a:endParaRPr lang="ru-RU" sz="1200" b="1" dirty="0">
                        <a:solidFill>
                          <a:schemeClr val="tx1"/>
                        </a:solidFill>
                        <a:effectLst/>
                        <a:latin typeface="Times New Roman" pitchFamily="18" charset="0"/>
                        <a:ea typeface="Times New Roman"/>
                        <a:cs typeface="Times New Roman" pitchFamily="18" charset="0"/>
                      </a:endParaRPr>
                    </a:p>
                  </a:txBody>
                  <a:tcPr marL="68580" marR="68580" marT="0" marB="0" anchor="b">
                    <a:solidFill>
                      <a:schemeClr val="accent3">
                        <a:lumMod val="60000"/>
                        <a:lumOff val="40000"/>
                      </a:schemeClr>
                    </a:solidFill>
                  </a:tcPr>
                </a:tc>
                <a:tc>
                  <a:txBody>
                    <a:bodyPr/>
                    <a:lstStyle/>
                    <a:p>
                      <a:pPr algn="r">
                        <a:spcAft>
                          <a:spcPts val="0"/>
                        </a:spcAft>
                      </a:pPr>
                      <a:r>
                        <a:rPr lang="ru-RU" sz="1200" b="1" dirty="0" smtClean="0">
                          <a:solidFill>
                            <a:schemeClr val="tx1"/>
                          </a:solidFill>
                          <a:effectLst/>
                          <a:latin typeface="Times New Roman" pitchFamily="18" charset="0"/>
                          <a:ea typeface="Times New Roman"/>
                          <a:cs typeface="Times New Roman" pitchFamily="18" charset="0"/>
                        </a:rPr>
                        <a:t>102,4</a:t>
                      </a:r>
                      <a:endParaRPr lang="ru-RU" sz="1200" b="1" dirty="0">
                        <a:solidFill>
                          <a:schemeClr val="tx1"/>
                        </a:solidFill>
                        <a:effectLst/>
                        <a:latin typeface="Times New Roman" pitchFamily="18" charset="0"/>
                        <a:ea typeface="Times New Roman"/>
                        <a:cs typeface="Times New Roman" pitchFamily="18" charset="0"/>
                      </a:endParaRPr>
                    </a:p>
                  </a:txBody>
                  <a:tcPr marL="68580" marR="68580" marT="0" marB="0" anchor="b">
                    <a:solidFill>
                      <a:schemeClr val="accent3">
                        <a:lumMod val="60000"/>
                        <a:lumOff val="40000"/>
                      </a:schemeClr>
                    </a:solidFill>
                  </a:tcPr>
                </a:tc>
              </a:tr>
              <a:tr h="360040">
                <a:tc>
                  <a:txBody>
                    <a:bodyPr/>
                    <a:lstStyle/>
                    <a:p>
                      <a:pPr algn="just">
                        <a:spcAft>
                          <a:spcPts val="0"/>
                        </a:spcAft>
                      </a:pPr>
                      <a:r>
                        <a:rPr lang="ru-RU" sz="1200" b="1" dirty="0">
                          <a:solidFill>
                            <a:schemeClr val="tx1"/>
                          </a:solidFill>
                          <a:effectLst/>
                          <a:latin typeface="Times New Roman"/>
                          <a:ea typeface="Times New Roman"/>
                        </a:rPr>
                        <a:t>Доходы в виде прибыли, приходящейся на доли в уставных (складочных) капиталах хозяйственных товариществ и обществ, или дивидендов по акциям, принадлежащим Российской Федерации, субъектам Российской Федерации или муниципальным образованиям</a:t>
                      </a:r>
                    </a:p>
                  </a:txBody>
                  <a:tcPr marL="68580" marR="68580" marT="0" marB="0" anchor="b">
                    <a:solidFill>
                      <a:schemeClr val="accent3">
                        <a:lumMod val="60000"/>
                        <a:lumOff val="40000"/>
                      </a:schemeClr>
                    </a:solidFill>
                  </a:tcPr>
                </a:tc>
                <a:tc>
                  <a:txBody>
                    <a:bodyPr/>
                    <a:lstStyle/>
                    <a:p>
                      <a:pPr algn="r">
                        <a:spcAft>
                          <a:spcPts val="0"/>
                        </a:spcAft>
                      </a:pPr>
                      <a:r>
                        <a:rPr lang="ru-RU" sz="1200" b="1" dirty="0" smtClean="0">
                          <a:solidFill>
                            <a:schemeClr val="tx1"/>
                          </a:solidFill>
                          <a:effectLst/>
                          <a:latin typeface="Times New Roman"/>
                          <a:ea typeface="Times New Roman"/>
                        </a:rPr>
                        <a:t>83,0</a:t>
                      </a:r>
                      <a:endParaRPr lang="ru-RU" sz="1200" b="1" dirty="0">
                        <a:solidFill>
                          <a:schemeClr val="tx1"/>
                        </a:solidFill>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r">
                        <a:spcAft>
                          <a:spcPts val="0"/>
                        </a:spcAft>
                      </a:pPr>
                      <a:r>
                        <a:rPr lang="ru-RU" sz="1200" b="1" dirty="0" smtClean="0">
                          <a:solidFill>
                            <a:schemeClr val="tx1"/>
                          </a:solidFill>
                          <a:effectLst/>
                          <a:latin typeface="Times New Roman"/>
                          <a:ea typeface="Times New Roman"/>
                        </a:rPr>
                        <a:t>85,0</a:t>
                      </a:r>
                      <a:endParaRPr lang="ru-RU" sz="1200" b="1" dirty="0">
                        <a:solidFill>
                          <a:schemeClr val="tx1"/>
                        </a:solidFill>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r">
                        <a:spcAft>
                          <a:spcPts val="0"/>
                        </a:spcAft>
                      </a:pPr>
                      <a:r>
                        <a:rPr lang="ru-RU" sz="1200" b="1" dirty="0" smtClean="0">
                          <a:solidFill>
                            <a:schemeClr val="tx1"/>
                          </a:solidFill>
                          <a:effectLst/>
                          <a:latin typeface="Times New Roman"/>
                          <a:ea typeface="Times New Roman"/>
                        </a:rPr>
                        <a:t>102,4</a:t>
                      </a:r>
                      <a:endParaRPr lang="ru-RU" sz="1200" b="1" dirty="0">
                        <a:solidFill>
                          <a:schemeClr val="tx1"/>
                        </a:solidFill>
                        <a:effectLst/>
                        <a:latin typeface="Times New Roman"/>
                        <a:ea typeface="Times New Roman"/>
                      </a:endParaRPr>
                    </a:p>
                  </a:txBody>
                  <a:tcPr marL="68580" marR="68580" marT="0" marB="0" anchor="b">
                    <a:solidFill>
                      <a:schemeClr val="accent3">
                        <a:lumMod val="60000"/>
                        <a:lumOff val="40000"/>
                      </a:schemeClr>
                    </a:solidFill>
                  </a:tcPr>
                </a:tc>
              </a:tr>
            </a:tbl>
          </a:graphicData>
        </a:graphic>
      </p:graphicFrame>
    </p:spTree>
    <p:extLst>
      <p:ext uri="{BB962C8B-B14F-4D97-AF65-F5344CB8AC3E}">
        <p14:creationId xmlns:p14="http://schemas.microsoft.com/office/powerpoint/2010/main" val="428544041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Прямоугольник 3"/>
          <p:cNvSpPr/>
          <p:nvPr/>
        </p:nvSpPr>
        <p:spPr>
          <a:xfrm>
            <a:off x="1403648" y="332656"/>
            <a:ext cx="6408712" cy="923330"/>
          </a:xfrm>
          <a:prstGeom prst="rect">
            <a:avLst/>
          </a:prstGeom>
        </p:spPr>
        <p:txBody>
          <a:bodyPr wrap="square">
            <a:spAutoFit/>
          </a:bodyPr>
          <a:lstStyle/>
          <a:p>
            <a:pPr algn="ctr"/>
            <a:r>
              <a:rPr lang="ru-RU" b="1" dirty="0">
                <a:solidFill>
                  <a:schemeClr val="bg1"/>
                </a:solidFill>
                <a:latin typeface="Times New Roman" pitchFamily="18" charset="0"/>
                <a:cs typeface="Times New Roman" pitchFamily="18" charset="0"/>
              </a:rPr>
              <a:t>Объем поступления собственных доходов в бюджет муниципального образования Крымский </a:t>
            </a:r>
            <a:r>
              <a:rPr lang="ru-RU" b="1" dirty="0" smtClean="0">
                <a:solidFill>
                  <a:schemeClr val="bg1"/>
                </a:solidFill>
                <a:latin typeface="Times New Roman" pitchFamily="18" charset="0"/>
                <a:cs typeface="Times New Roman" pitchFamily="18" charset="0"/>
              </a:rPr>
              <a:t>район</a:t>
            </a:r>
          </a:p>
          <a:p>
            <a:pPr algn="ctr"/>
            <a:endParaRPr lang="ru-RU" b="1" dirty="0">
              <a:solidFill>
                <a:schemeClr val="bg1"/>
              </a:solidFill>
              <a:latin typeface="Times New Roman" pitchFamily="18" charset="0"/>
              <a:cs typeface="Times New Roman" pitchFamily="18" charset="0"/>
            </a:endParaRPr>
          </a:p>
        </p:txBody>
      </p:sp>
      <p:graphicFrame>
        <p:nvGraphicFramePr>
          <p:cNvPr id="5" name="Таблица 4"/>
          <p:cNvGraphicFramePr>
            <a:graphicFrameLocks noGrp="1"/>
          </p:cNvGraphicFramePr>
          <p:nvPr>
            <p:extLst>
              <p:ext uri="{D42A27DB-BD31-4B8C-83A1-F6EECF244321}">
                <p14:modId xmlns:p14="http://schemas.microsoft.com/office/powerpoint/2010/main" val="2656370075"/>
              </p:ext>
            </p:extLst>
          </p:nvPr>
        </p:nvGraphicFramePr>
        <p:xfrm>
          <a:off x="251520" y="1052736"/>
          <a:ext cx="8496943" cy="4858856"/>
        </p:xfrm>
        <a:graphic>
          <a:graphicData uri="http://schemas.openxmlformats.org/drawingml/2006/table">
            <a:tbl>
              <a:tblPr firstRow="1" bandRow="1">
                <a:effectLst>
                  <a:reflection blurRad="6350" stA="52000" endA="300" endPos="35000" dir="5400000" sy="-100000" algn="bl" rotWithShape="0"/>
                </a:effectLst>
                <a:tableStyleId>{5C22544A-7EE6-4342-B048-85BDC9FD1C3A}</a:tableStyleId>
              </a:tblPr>
              <a:tblGrid>
                <a:gridCol w="4617904"/>
                <a:gridCol w="1200655"/>
                <a:gridCol w="1200655"/>
                <a:gridCol w="1477729"/>
              </a:tblGrid>
              <a:tr h="576064">
                <a:tc>
                  <a:txBody>
                    <a:bodyPr/>
                    <a:lstStyle/>
                    <a:p>
                      <a:pPr algn="ctr"/>
                      <a:r>
                        <a:rPr lang="ru-RU" sz="1400" b="1" dirty="0" smtClean="0">
                          <a:solidFill>
                            <a:schemeClr val="bg2">
                              <a:lumMod val="25000"/>
                            </a:schemeClr>
                          </a:solidFill>
                          <a:latin typeface="Times New Roman" pitchFamily="18" charset="0"/>
                          <a:cs typeface="Times New Roman" pitchFamily="18" charset="0"/>
                        </a:rPr>
                        <a:t>Наименование </a:t>
                      </a:r>
                      <a:endParaRPr lang="ru-RU" sz="1400" b="1" dirty="0">
                        <a:solidFill>
                          <a:schemeClr val="bg2">
                            <a:lumMod val="25000"/>
                          </a:schemeClr>
                        </a:solidFill>
                        <a:latin typeface="Times New Roman" pitchFamily="18" charset="0"/>
                        <a:cs typeface="Times New Roman" pitchFamily="18" charset="0"/>
                      </a:endParaRPr>
                    </a:p>
                  </a:txBody>
                  <a:tcPr>
                    <a:solidFill>
                      <a:schemeClr val="accent3">
                        <a:lumMod val="60000"/>
                        <a:lumOff val="40000"/>
                      </a:schemeClr>
                    </a:solidFill>
                  </a:tcPr>
                </a:tc>
                <a:tc gridSpan="2">
                  <a:txBody>
                    <a:bodyPr/>
                    <a:lstStyle/>
                    <a:p>
                      <a:pPr algn="ctr"/>
                      <a:r>
                        <a:rPr lang="ru-RU" sz="1400" b="1" dirty="0" smtClean="0">
                          <a:solidFill>
                            <a:schemeClr val="bg2">
                              <a:lumMod val="25000"/>
                            </a:schemeClr>
                          </a:solidFill>
                          <a:latin typeface="Times New Roman" pitchFamily="18" charset="0"/>
                          <a:cs typeface="Times New Roman" pitchFamily="18" charset="0"/>
                        </a:rPr>
                        <a:t>2023год</a:t>
                      </a:r>
                    </a:p>
                    <a:p>
                      <a:pPr algn="ctr"/>
                      <a:r>
                        <a:rPr lang="ru-RU" sz="1400" b="1" dirty="0" err="1" smtClean="0">
                          <a:solidFill>
                            <a:schemeClr val="bg2">
                              <a:lumMod val="25000"/>
                            </a:schemeClr>
                          </a:solidFill>
                          <a:latin typeface="Times New Roman" pitchFamily="18" charset="0"/>
                          <a:cs typeface="Times New Roman" pitchFamily="18" charset="0"/>
                        </a:rPr>
                        <a:t>тыс.рублей</a:t>
                      </a:r>
                      <a:endParaRPr lang="ru-RU" sz="1400" b="1" dirty="0">
                        <a:solidFill>
                          <a:schemeClr val="bg2">
                            <a:lumMod val="25000"/>
                          </a:schemeClr>
                        </a:solidFill>
                        <a:latin typeface="Times New Roman" pitchFamily="18" charset="0"/>
                        <a:cs typeface="Times New Roman" pitchFamily="18" charset="0"/>
                      </a:endParaRPr>
                    </a:p>
                  </a:txBody>
                  <a:tcPr>
                    <a:solidFill>
                      <a:schemeClr val="accent3">
                        <a:lumMod val="60000"/>
                        <a:lumOff val="40000"/>
                      </a:schemeClr>
                    </a:solidFill>
                  </a:tcPr>
                </a:tc>
                <a:tc hMerge="1">
                  <a:txBody>
                    <a:bodyPr/>
                    <a:lstStyle/>
                    <a:p>
                      <a:endParaRPr lang="ru-RU" dirty="0"/>
                    </a:p>
                  </a:txBody>
                  <a:tcPr>
                    <a:solidFill>
                      <a:schemeClr val="accent4">
                        <a:lumMod val="75000"/>
                      </a:schemeClr>
                    </a:solidFill>
                  </a:tcPr>
                </a:tc>
                <a:tc>
                  <a:txBody>
                    <a:bodyPr/>
                    <a:lstStyle/>
                    <a:p>
                      <a:pPr algn="ctr"/>
                      <a:r>
                        <a:rPr lang="ru-RU" sz="1400" b="1" dirty="0" smtClean="0">
                          <a:solidFill>
                            <a:schemeClr val="bg2">
                              <a:lumMod val="25000"/>
                            </a:schemeClr>
                          </a:solidFill>
                          <a:latin typeface="Times New Roman" pitchFamily="18" charset="0"/>
                          <a:cs typeface="Times New Roman" pitchFamily="18" charset="0"/>
                        </a:rPr>
                        <a:t>Исполнено к плану</a:t>
                      </a:r>
                    </a:p>
                    <a:p>
                      <a:pPr algn="ctr"/>
                      <a:r>
                        <a:rPr lang="ru-RU" sz="1400" b="1" dirty="0" smtClean="0">
                          <a:solidFill>
                            <a:schemeClr val="bg2">
                              <a:lumMod val="25000"/>
                            </a:schemeClr>
                          </a:solidFill>
                          <a:latin typeface="Times New Roman" pitchFamily="18" charset="0"/>
                          <a:cs typeface="Times New Roman" pitchFamily="18" charset="0"/>
                        </a:rPr>
                        <a:t>%</a:t>
                      </a:r>
                      <a:endParaRPr lang="ru-RU" sz="1400" b="1" dirty="0">
                        <a:solidFill>
                          <a:schemeClr val="bg2">
                            <a:lumMod val="25000"/>
                          </a:schemeClr>
                        </a:solidFill>
                        <a:latin typeface="Times New Roman" pitchFamily="18" charset="0"/>
                        <a:cs typeface="Times New Roman" pitchFamily="18" charset="0"/>
                      </a:endParaRPr>
                    </a:p>
                  </a:txBody>
                  <a:tcPr>
                    <a:solidFill>
                      <a:schemeClr val="accent3">
                        <a:lumMod val="60000"/>
                        <a:lumOff val="40000"/>
                      </a:schemeClr>
                    </a:solidFill>
                  </a:tcPr>
                </a:tc>
              </a:tr>
              <a:tr h="348600">
                <a:tc>
                  <a:txBody>
                    <a:bodyPr/>
                    <a:lstStyle/>
                    <a:p>
                      <a:pPr algn="just">
                        <a:spcAft>
                          <a:spcPts val="0"/>
                        </a:spcAft>
                      </a:pPr>
                      <a:r>
                        <a:rPr lang="ru-RU" sz="1200" b="1" dirty="0">
                          <a:effectLst/>
                          <a:latin typeface="Times New Roman"/>
                          <a:ea typeface="Times New Roman"/>
                        </a:rPr>
                        <a:t>Арендная плата за земельные участки</a:t>
                      </a:r>
                    </a:p>
                  </a:txBody>
                  <a:tcPr marL="68580" marR="68580" marT="0" marB="0" anchor="b">
                    <a:solidFill>
                      <a:schemeClr val="accent3">
                        <a:lumMod val="60000"/>
                        <a:lumOff val="40000"/>
                      </a:schemeClr>
                    </a:solidFill>
                  </a:tcPr>
                </a:tc>
                <a:tc>
                  <a:txBody>
                    <a:bodyPr/>
                    <a:lstStyle/>
                    <a:p>
                      <a:pPr algn="r">
                        <a:spcAft>
                          <a:spcPts val="0"/>
                        </a:spcAft>
                      </a:pPr>
                      <a:r>
                        <a:rPr lang="ru-RU" sz="1200" b="1" dirty="0" smtClean="0">
                          <a:effectLst/>
                          <a:latin typeface="Times New Roman"/>
                          <a:ea typeface="Times New Roman"/>
                        </a:rPr>
                        <a:t>127 788,0</a:t>
                      </a:r>
                      <a:endParaRPr lang="ru-RU" sz="1200" b="1" dirty="0">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r">
                        <a:spcAft>
                          <a:spcPts val="0"/>
                        </a:spcAft>
                      </a:pPr>
                      <a:r>
                        <a:rPr lang="ru-RU" sz="1200" b="1" dirty="0" smtClean="0">
                          <a:effectLst/>
                          <a:latin typeface="Times New Roman"/>
                          <a:ea typeface="Times New Roman"/>
                        </a:rPr>
                        <a:t>129 964,6</a:t>
                      </a:r>
                      <a:endParaRPr lang="ru-RU" sz="1200" b="1" dirty="0">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r">
                        <a:spcAft>
                          <a:spcPts val="0"/>
                        </a:spcAft>
                      </a:pPr>
                      <a:r>
                        <a:rPr lang="ru-RU" sz="1200" b="1" dirty="0" smtClean="0">
                          <a:effectLst/>
                          <a:latin typeface="Times New Roman"/>
                          <a:ea typeface="Times New Roman"/>
                        </a:rPr>
                        <a:t>101,7</a:t>
                      </a:r>
                      <a:endParaRPr lang="ru-RU" sz="1200" b="1" dirty="0">
                        <a:effectLst/>
                        <a:latin typeface="Times New Roman"/>
                        <a:ea typeface="Times New Roman"/>
                      </a:endParaRPr>
                    </a:p>
                  </a:txBody>
                  <a:tcPr marL="68580" marR="68580" marT="0" marB="0" anchor="b">
                    <a:solidFill>
                      <a:schemeClr val="accent3">
                        <a:lumMod val="60000"/>
                        <a:lumOff val="40000"/>
                      </a:schemeClr>
                    </a:solidFill>
                  </a:tcPr>
                </a:tc>
              </a:tr>
              <a:tr h="432048">
                <a:tc>
                  <a:txBody>
                    <a:bodyPr/>
                    <a:lstStyle/>
                    <a:p>
                      <a:pPr algn="just">
                        <a:spcAft>
                          <a:spcPts val="0"/>
                        </a:spcAft>
                      </a:pPr>
                      <a:r>
                        <a:rPr lang="ru-RU" sz="1200" b="1" dirty="0">
                          <a:effectLst/>
                          <a:latin typeface="Times New Roman"/>
                          <a:ea typeface="Times New Roman"/>
                        </a:rPr>
                        <a:t>Доходы, получаемые в виде арендной платы за земли после разграничения государственной собственности </a:t>
                      </a:r>
                    </a:p>
                  </a:txBody>
                  <a:tcPr marL="68580" marR="68580" marT="0" marB="0" anchor="b">
                    <a:solidFill>
                      <a:schemeClr val="accent3">
                        <a:lumMod val="60000"/>
                        <a:lumOff val="40000"/>
                      </a:schemeClr>
                    </a:solidFill>
                  </a:tcPr>
                </a:tc>
                <a:tc>
                  <a:txBody>
                    <a:bodyPr/>
                    <a:lstStyle/>
                    <a:p>
                      <a:pPr algn="r">
                        <a:spcAft>
                          <a:spcPts val="0"/>
                        </a:spcAft>
                      </a:pPr>
                      <a:r>
                        <a:rPr lang="ru-RU" sz="1200" b="1" dirty="0" smtClean="0">
                          <a:effectLst/>
                          <a:latin typeface="Times New Roman"/>
                          <a:ea typeface="Times New Roman"/>
                        </a:rPr>
                        <a:t>3 800,0</a:t>
                      </a:r>
                      <a:endParaRPr lang="ru-RU" sz="1200" b="1" dirty="0">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r">
                        <a:spcAft>
                          <a:spcPts val="0"/>
                        </a:spcAft>
                      </a:pPr>
                      <a:r>
                        <a:rPr lang="ru-RU" sz="1200" b="1" dirty="0" smtClean="0">
                          <a:effectLst/>
                          <a:latin typeface="Times New Roman"/>
                          <a:ea typeface="Times New Roman"/>
                        </a:rPr>
                        <a:t>3 855,0</a:t>
                      </a:r>
                      <a:endParaRPr lang="ru-RU" sz="1200" b="1" dirty="0">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r">
                        <a:spcAft>
                          <a:spcPts val="0"/>
                        </a:spcAft>
                      </a:pPr>
                      <a:r>
                        <a:rPr lang="ru-RU" sz="1200" b="1" dirty="0" smtClean="0">
                          <a:effectLst/>
                          <a:latin typeface="Times New Roman"/>
                          <a:ea typeface="Times New Roman"/>
                        </a:rPr>
                        <a:t>101,4</a:t>
                      </a:r>
                      <a:endParaRPr lang="ru-RU" sz="1200" b="1" dirty="0">
                        <a:effectLst/>
                        <a:latin typeface="Times New Roman"/>
                        <a:ea typeface="Times New Roman"/>
                      </a:endParaRPr>
                    </a:p>
                  </a:txBody>
                  <a:tcPr marL="68580" marR="68580" marT="0" marB="0" anchor="b">
                    <a:solidFill>
                      <a:schemeClr val="accent3">
                        <a:lumMod val="60000"/>
                        <a:lumOff val="40000"/>
                      </a:schemeClr>
                    </a:solidFill>
                  </a:tcPr>
                </a:tc>
              </a:tr>
              <a:tr h="360040">
                <a:tc>
                  <a:txBody>
                    <a:bodyPr/>
                    <a:lstStyle/>
                    <a:p>
                      <a:pPr algn="just">
                        <a:spcAft>
                          <a:spcPts val="0"/>
                        </a:spcAft>
                      </a:pPr>
                      <a:r>
                        <a:rPr lang="ru-RU" sz="1200" b="1">
                          <a:effectLst/>
                          <a:latin typeface="Times New Roman"/>
                          <a:ea typeface="Times New Roman"/>
                        </a:rPr>
                        <a:t>Доходы от сдачи в аренду имущества, находящегося в муниципальной собственности</a:t>
                      </a:r>
                    </a:p>
                  </a:txBody>
                  <a:tcPr marL="68580" marR="68580" marT="0" marB="0" anchor="b">
                    <a:solidFill>
                      <a:schemeClr val="accent3">
                        <a:lumMod val="60000"/>
                        <a:lumOff val="40000"/>
                      </a:schemeClr>
                    </a:solidFill>
                  </a:tcPr>
                </a:tc>
                <a:tc>
                  <a:txBody>
                    <a:bodyPr/>
                    <a:lstStyle/>
                    <a:p>
                      <a:pPr algn="r">
                        <a:spcAft>
                          <a:spcPts val="0"/>
                        </a:spcAft>
                      </a:pPr>
                      <a:r>
                        <a:rPr lang="ru-RU" sz="1200" b="1" dirty="0" smtClean="0">
                          <a:effectLst/>
                          <a:latin typeface="Times New Roman"/>
                          <a:ea typeface="Times New Roman"/>
                        </a:rPr>
                        <a:t>53,0</a:t>
                      </a:r>
                      <a:endParaRPr lang="ru-RU" sz="1200" b="1" dirty="0">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r">
                        <a:spcAft>
                          <a:spcPts val="0"/>
                        </a:spcAft>
                      </a:pPr>
                      <a:r>
                        <a:rPr lang="ru-RU" sz="1200" b="1" dirty="0" smtClean="0">
                          <a:effectLst/>
                          <a:latin typeface="Times New Roman"/>
                          <a:ea typeface="Times New Roman"/>
                        </a:rPr>
                        <a:t>54,0</a:t>
                      </a:r>
                      <a:endParaRPr lang="ru-RU" sz="1200" b="1" dirty="0">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r">
                        <a:spcAft>
                          <a:spcPts val="0"/>
                        </a:spcAft>
                      </a:pPr>
                      <a:r>
                        <a:rPr lang="ru-RU" sz="1200" b="1" dirty="0" smtClean="0">
                          <a:effectLst/>
                          <a:latin typeface="Times New Roman"/>
                          <a:ea typeface="Times New Roman"/>
                        </a:rPr>
                        <a:t>101,9</a:t>
                      </a:r>
                      <a:endParaRPr lang="ru-RU" sz="1200" b="1" dirty="0">
                        <a:effectLst/>
                        <a:latin typeface="Times New Roman"/>
                        <a:ea typeface="Times New Roman"/>
                      </a:endParaRPr>
                    </a:p>
                  </a:txBody>
                  <a:tcPr marL="68580" marR="68580" marT="0" marB="0" anchor="b">
                    <a:solidFill>
                      <a:schemeClr val="accent3">
                        <a:lumMod val="60000"/>
                        <a:lumOff val="40000"/>
                      </a:schemeClr>
                    </a:solidFill>
                  </a:tcPr>
                </a:tc>
              </a:tr>
              <a:tr h="576064">
                <a:tc>
                  <a:txBody>
                    <a:bodyPr/>
                    <a:lstStyle/>
                    <a:p>
                      <a:pPr algn="just">
                        <a:spcAft>
                          <a:spcPts val="0"/>
                        </a:spcAft>
                      </a:pPr>
                      <a:r>
                        <a:rPr lang="ru-RU" sz="1200" b="1" dirty="0">
                          <a:effectLst/>
                          <a:latin typeface="Times New Roman"/>
                          <a:ea typeface="Times New Roman"/>
                        </a:rPr>
                        <a:t>Доходы от сдачи в аренду имущества, составляющего государственную (муниципальную) казну (за исключением земельных участков)</a:t>
                      </a:r>
                    </a:p>
                  </a:txBody>
                  <a:tcPr marL="68580" marR="68580" marT="0" marB="0" anchor="b">
                    <a:solidFill>
                      <a:schemeClr val="accent3">
                        <a:lumMod val="60000"/>
                        <a:lumOff val="40000"/>
                      </a:schemeClr>
                    </a:solidFill>
                  </a:tcPr>
                </a:tc>
                <a:tc>
                  <a:txBody>
                    <a:bodyPr/>
                    <a:lstStyle/>
                    <a:p>
                      <a:pPr algn="r">
                        <a:spcAft>
                          <a:spcPts val="0"/>
                        </a:spcAft>
                      </a:pPr>
                      <a:r>
                        <a:rPr lang="ru-RU" sz="1200" b="1" dirty="0" smtClean="0">
                          <a:effectLst/>
                          <a:latin typeface="Times New Roman"/>
                          <a:ea typeface="Times New Roman"/>
                        </a:rPr>
                        <a:t>1 081,0</a:t>
                      </a:r>
                      <a:endParaRPr lang="ru-RU" sz="1200" b="1" dirty="0">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r">
                        <a:spcAft>
                          <a:spcPts val="0"/>
                        </a:spcAft>
                      </a:pPr>
                      <a:r>
                        <a:rPr lang="ru-RU" sz="1200" b="1" dirty="0">
                          <a:effectLst/>
                          <a:latin typeface="Times New Roman"/>
                          <a:ea typeface="Times New Roman"/>
                        </a:rPr>
                        <a:t>1 </a:t>
                      </a:r>
                      <a:r>
                        <a:rPr lang="ru-RU" sz="1200" b="1" dirty="0" smtClean="0">
                          <a:effectLst/>
                          <a:latin typeface="Times New Roman"/>
                          <a:ea typeface="Times New Roman"/>
                        </a:rPr>
                        <a:t>113,5</a:t>
                      </a:r>
                      <a:endParaRPr lang="ru-RU" sz="1200" b="1" dirty="0">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r">
                        <a:spcAft>
                          <a:spcPts val="0"/>
                        </a:spcAft>
                      </a:pPr>
                      <a:r>
                        <a:rPr lang="ru-RU" sz="1200" b="1" dirty="0" smtClean="0">
                          <a:effectLst/>
                          <a:latin typeface="Times New Roman"/>
                          <a:ea typeface="Times New Roman"/>
                        </a:rPr>
                        <a:t>103,0</a:t>
                      </a:r>
                      <a:endParaRPr lang="ru-RU" sz="1200" b="1" dirty="0">
                        <a:effectLst/>
                        <a:latin typeface="Times New Roman"/>
                        <a:ea typeface="Times New Roman"/>
                      </a:endParaRPr>
                    </a:p>
                  </a:txBody>
                  <a:tcPr marL="68580" marR="68580" marT="0" marB="0" anchor="b">
                    <a:solidFill>
                      <a:schemeClr val="accent3">
                        <a:lumMod val="60000"/>
                        <a:lumOff val="40000"/>
                      </a:schemeClr>
                    </a:solidFill>
                  </a:tcPr>
                </a:tc>
              </a:tr>
              <a:tr h="576064">
                <a:tc>
                  <a:txBody>
                    <a:bodyPr/>
                    <a:lstStyle/>
                    <a:p>
                      <a:pPr algn="just">
                        <a:spcAft>
                          <a:spcPts val="0"/>
                        </a:spcAft>
                      </a:pPr>
                      <a:r>
                        <a:rPr lang="ru-RU" sz="1200" b="1">
                          <a:effectLst/>
                          <a:latin typeface="Times New Roman"/>
                          <a:ea typeface="Times New Roman"/>
                        </a:rPr>
                        <a:t>Плата по соглашениям об установлении сервитута в отношении земельных участков, находящихся в государственной или муниципальной собственности</a:t>
                      </a:r>
                    </a:p>
                  </a:txBody>
                  <a:tcPr marL="68580" marR="68580" marT="0" marB="0" anchor="b">
                    <a:solidFill>
                      <a:schemeClr val="accent3">
                        <a:lumMod val="60000"/>
                        <a:lumOff val="40000"/>
                      </a:schemeClr>
                    </a:solidFill>
                  </a:tcPr>
                </a:tc>
                <a:tc>
                  <a:txBody>
                    <a:bodyPr/>
                    <a:lstStyle/>
                    <a:p>
                      <a:pPr algn="r">
                        <a:spcAft>
                          <a:spcPts val="0"/>
                        </a:spcAft>
                      </a:pPr>
                      <a:r>
                        <a:rPr lang="ru-RU" sz="1200" b="1" dirty="0" smtClean="0">
                          <a:effectLst/>
                          <a:latin typeface="Times New Roman"/>
                          <a:ea typeface="Times New Roman"/>
                        </a:rPr>
                        <a:t>823,0</a:t>
                      </a:r>
                      <a:endParaRPr lang="ru-RU" sz="1200" b="1" dirty="0">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r">
                        <a:spcAft>
                          <a:spcPts val="0"/>
                        </a:spcAft>
                      </a:pPr>
                      <a:r>
                        <a:rPr lang="ru-RU" sz="1200" b="1" dirty="0" smtClean="0">
                          <a:effectLst/>
                          <a:latin typeface="Times New Roman"/>
                          <a:ea typeface="Times New Roman"/>
                        </a:rPr>
                        <a:t>847,4</a:t>
                      </a:r>
                      <a:endParaRPr lang="ru-RU" sz="1200" b="1" dirty="0">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r">
                        <a:spcAft>
                          <a:spcPts val="0"/>
                        </a:spcAft>
                      </a:pPr>
                      <a:r>
                        <a:rPr lang="ru-RU" sz="1200" b="1" dirty="0" smtClean="0">
                          <a:effectLst/>
                          <a:latin typeface="Times New Roman"/>
                          <a:ea typeface="Times New Roman"/>
                        </a:rPr>
                        <a:t>103,0</a:t>
                      </a:r>
                      <a:endParaRPr lang="ru-RU" sz="1200" b="1" dirty="0">
                        <a:effectLst/>
                        <a:latin typeface="Times New Roman"/>
                        <a:ea typeface="Times New Roman"/>
                      </a:endParaRPr>
                    </a:p>
                  </a:txBody>
                  <a:tcPr marL="68580" marR="68580" marT="0" marB="0" anchor="b">
                    <a:solidFill>
                      <a:schemeClr val="accent3">
                        <a:lumMod val="60000"/>
                        <a:lumOff val="40000"/>
                      </a:schemeClr>
                    </a:solidFill>
                  </a:tcPr>
                </a:tc>
              </a:tr>
              <a:tr h="576064">
                <a:tc>
                  <a:txBody>
                    <a:bodyPr/>
                    <a:lstStyle/>
                    <a:p>
                      <a:pPr algn="just">
                        <a:spcAft>
                          <a:spcPts val="0"/>
                        </a:spcAft>
                      </a:pPr>
                      <a:r>
                        <a:rPr lang="ru-RU" sz="1200" b="1" dirty="0">
                          <a:effectLst/>
                          <a:latin typeface="Times New Roman"/>
                          <a:ea typeface="Times New Roman"/>
                        </a:rPr>
                        <a:t>Плата за публичный сервитут, предусмотренная решением уполномоченного органа об установлении публичного сервитута в отношении земельных участков, находящихся в государственной или муниципальной собственности</a:t>
                      </a:r>
                    </a:p>
                  </a:txBody>
                  <a:tcPr marL="68580" marR="68580" marT="0" marB="0" anchor="b">
                    <a:solidFill>
                      <a:schemeClr val="accent3">
                        <a:lumMod val="60000"/>
                        <a:lumOff val="40000"/>
                      </a:schemeClr>
                    </a:solidFill>
                  </a:tcPr>
                </a:tc>
                <a:tc>
                  <a:txBody>
                    <a:bodyPr/>
                    <a:lstStyle/>
                    <a:p>
                      <a:pPr algn="r">
                        <a:spcAft>
                          <a:spcPts val="0"/>
                        </a:spcAft>
                      </a:pPr>
                      <a:r>
                        <a:rPr lang="ru-RU" sz="1200" b="1" dirty="0" smtClean="0">
                          <a:effectLst/>
                          <a:latin typeface="Times New Roman"/>
                          <a:ea typeface="Times New Roman"/>
                        </a:rPr>
                        <a:t>24,0</a:t>
                      </a:r>
                      <a:endParaRPr lang="ru-RU" sz="1200" b="1" dirty="0">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r">
                        <a:spcAft>
                          <a:spcPts val="0"/>
                        </a:spcAft>
                      </a:pPr>
                      <a:r>
                        <a:rPr lang="ru-RU" sz="1200" b="1" dirty="0" smtClean="0">
                          <a:effectLst/>
                          <a:latin typeface="Times New Roman"/>
                          <a:ea typeface="Times New Roman"/>
                        </a:rPr>
                        <a:t>24,3</a:t>
                      </a:r>
                      <a:endParaRPr lang="ru-RU" sz="1200" b="1" dirty="0">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r">
                        <a:spcAft>
                          <a:spcPts val="0"/>
                        </a:spcAft>
                      </a:pPr>
                      <a:r>
                        <a:rPr lang="ru-RU" sz="1200" b="1" dirty="0" smtClean="0">
                          <a:effectLst/>
                          <a:latin typeface="Times New Roman"/>
                          <a:ea typeface="Times New Roman"/>
                        </a:rPr>
                        <a:t>101,3</a:t>
                      </a:r>
                      <a:endParaRPr lang="ru-RU" sz="1200" b="1" dirty="0">
                        <a:effectLst/>
                        <a:latin typeface="Times New Roman"/>
                        <a:ea typeface="Times New Roman"/>
                      </a:endParaRPr>
                    </a:p>
                  </a:txBody>
                  <a:tcPr marL="68580" marR="68580" marT="0" marB="0" anchor="b">
                    <a:solidFill>
                      <a:schemeClr val="accent3">
                        <a:lumMod val="60000"/>
                        <a:lumOff val="40000"/>
                      </a:schemeClr>
                    </a:solidFill>
                  </a:tcPr>
                </a:tc>
              </a:tr>
              <a:tr h="576064">
                <a:tc>
                  <a:txBody>
                    <a:bodyPr/>
                    <a:lstStyle/>
                    <a:p>
                      <a:pPr algn="just">
                        <a:spcAft>
                          <a:spcPts val="0"/>
                        </a:spcAft>
                      </a:pPr>
                      <a:r>
                        <a:rPr lang="ru-RU" sz="1200" b="1" dirty="0">
                          <a:effectLst/>
                          <a:latin typeface="Times New Roman"/>
                          <a:ea typeface="Times New Roman"/>
                        </a:rPr>
                        <a:t>Прочие доходы от использования имущества и прав, находящихся в государственной и муниципальной собственности (за исключением имущества бюджетных и автономных учреждений, а также имущества государственных и муниципальных унитарных предприятий, в том числе казенных)</a:t>
                      </a:r>
                    </a:p>
                  </a:txBody>
                  <a:tcPr marL="68580" marR="68580" marT="0" marB="0" anchor="b">
                    <a:solidFill>
                      <a:schemeClr val="accent3">
                        <a:lumMod val="60000"/>
                        <a:lumOff val="40000"/>
                      </a:schemeClr>
                    </a:solidFill>
                  </a:tcPr>
                </a:tc>
                <a:tc>
                  <a:txBody>
                    <a:bodyPr/>
                    <a:lstStyle/>
                    <a:p>
                      <a:pPr algn="r">
                        <a:spcAft>
                          <a:spcPts val="0"/>
                        </a:spcAft>
                      </a:pPr>
                      <a:r>
                        <a:rPr lang="ru-RU" sz="1200" b="1" dirty="0" smtClean="0">
                          <a:effectLst/>
                          <a:latin typeface="Times New Roman"/>
                          <a:ea typeface="Times New Roman"/>
                        </a:rPr>
                        <a:t>1458,0</a:t>
                      </a:r>
                      <a:endParaRPr lang="ru-RU" sz="1200" b="1" dirty="0">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r">
                        <a:spcAft>
                          <a:spcPts val="0"/>
                        </a:spcAft>
                      </a:pPr>
                      <a:r>
                        <a:rPr lang="ru-RU" sz="1200" b="1" dirty="0" smtClean="0">
                          <a:effectLst/>
                          <a:latin typeface="Times New Roman"/>
                          <a:ea typeface="Times New Roman"/>
                        </a:rPr>
                        <a:t>1 502,0</a:t>
                      </a:r>
                      <a:endParaRPr lang="ru-RU" sz="1200" b="1" dirty="0">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r">
                        <a:spcAft>
                          <a:spcPts val="0"/>
                        </a:spcAft>
                      </a:pPr>
                      <a:r>
                        <a:rPr lang="ru-RU" sz="1200" b="1" dirty="0" smtClean="0">
                          <a:effectLst/>
                          <a:latin typeface="Times New Roman"/>
                          <a:ea typeface="Times New Roman"/>
                        </a:rPr>
                        <a:t>103,0</a:t>
                      </a:r>
                      <a:endParaRPr lang="ru-RU" sz="1200" b="1" dirty="0">
                        <a:effectLst/>
                        <a:latin typeface="Times New Roman"/>
                        <a:ea typeface="Times New Roman"/>
                      </a:endParaRPr>
                    </a:p>
                  </a:txBody>
                  <a:tcPr marL="68580" marR="68580" marT="0" marB="0" anchor="b">
                    <a:solidFill>
                      <a:schemeClr val="accent3">
                        <a:lumMod val="60000"/>
                        <a:lumOff val="40000"/>
                      </a:schemeClr>
                    </a:solidFill>
                  </a:tcPr>
                </a:tc>
              </a:tr>
            </a:tbl>
          </a:graphicData>
        </a:graphic>
      </p:graphicFrame>
    </p:spTree>
    <p:extLst>
      <p:ext uri="{BB962C8B-B14F-4D97-AF65-F5344CB8AC3E}">
        <p14:creationId xmlns:p14="http://schemas.microsoft.com/office/powerpoint/2010/main" val="120168583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Прямоугольник 3"/>
          <p:cNvSpPr/>
          <p:nvPr/>
        </p:nvSpPr>
        <p:spPr>
          <a:xfrm>
            <a:off x="1403648" y="332656"/>
            <a:ext cx="6408712" cy="923330"/>
          </a:xfrm>
          <a:prstGeom prst="rect">
            <a:avLst/>
          </a:prstGeom>
        </p:spPr>
        <p:txBody>
          <a:bodyPr wrap="square">
            <a:spAutoFit/>
          </a:bodyPr>
          <a:lstStyle/>
          <a:p>
            <a:pPr algn="ctr"/>
            <a:r>
              <a:rPr lang="ru-RU" b="1" dirty="0">
                <a:solidFill>
                  <a:schemeClr val="bg1"/>
                </a:solidFill>
                <a:latin typeface="Times New Roman" pitchFamily="18" charset="0"/>
                <a:cs typeface="Times New Roman" pitchFamily="18" charset="0"/>
              </a:rPr>
              <a:t>Объем поступления собственных доходов в бюджет муниципального образования Крымский </a:t>
            </a:r>
            <a:r>
              <a:rPr lang="ru-RU" b="1" dirty="0" smtClean="0">
                <a:solidFill>
                  <a:schemeClr val="bg1"/>
                </a:solidFill>
                <a:latin typeface="Times New Roman" pitchFamily="18" charset="0"/>
                <a:cs typeface="Times New Roman" pitchFamily="18" charset="0"/>
              </a:rPr>
              <a:t>район</a:t>
            </a:r>
          </a:p>
          <a:p>
            <a:pPr algn="ctr"/>
            <a:endParaRPr lang="ru-RU" b="1" dirty="0">
              <a:solidFill>
                <a:schemeClr val="bg1"/>
              </a:solidFill>
              <a:latin typeface="Times New Roman" pitchFamily="18" charset="0"/>
              <a:cs typeface="Times New Roman" pitchFamily="18" charset="0"/>
            </a:endParaRPr>
          </a:p>
        </p:txBody>
      </p:sp>
      <p:graphicFrame>
        <p:nvGraphicFramePr>
          <p:cNvPr id="5" name="Таблица 4"/>
          <p:cNvGraphicFramePr>
            <a:graphicFrameLocks noGrp="1"/>
          </p:cNvGraphicFramePr>
          <p:nvPr>
            <p:extLst>
              <p:ext uri="{D42A27DB-BD31-4B8C-83A1-F6EECF244321}">
                <p14:modId xmlns:p14="http://schemas.microsoft.com/office/powerpoint/2010/main" val="3838480015"/>
              </p:ext>
            </p:extLst>
          </p:nvPr>
        </p:nvGraphicFramePr>
        <p:xfrm>
          <a:off x="251520" y="1350714"/>
          <a:ext cx="8496943" cy="2947155"/>
        </p:xfrm>
        <a:graphic>
          <a:graphicData uri="http://schemas.openxmlformats.org/drawingml/2006/table">
            <a:tbl>
              <a:tblPr firstRow="1" bandRow="1">
                <a:effectLst>
                  <a:reflection blurRad="6350" stA="52000" endA="300" endPos="35000" dir="5400000" sy="-100000" algn="bl" rotWithShape="0"/>
                </a:effectLst>
                <a:tableStyleId>{5C22544A-7EE6-4342-B048-85BDC9FD1C3A}</a:tableStyleId>
              </a:tblPr>
              <a:tblGrid>
                <a:gridCol w="4617904"/>
                <a:gridCol w="1200655"/>
                <a:gridCol w="1200655"/>
                <a:gridCol w="1477729"/>
              </a:tblGrid>
              <a:tr h="902998">
                <a:tc>
                  <a:txBody>
                    <a:bodyPr/>
                    <a:lstStyle/>
                    <a:p>
                      <a:pPr algn="ctr"/>
                      <a:r>
                        <a:rPr lang="ru-RU" sz="1400" b="1" dirty="0" smtClean="0">
                          <a:solidFill>
                            <a:schemeClr val="tx1"/>
                          </a:solidFill>
                          <a:latin typeface="Times New Roman" pitchFamily="18" charset="0"/>
                          <a:cs typeface="Times New Roman" pitchFamily="18" charset="0"/>
                        </a:rPr>
                        <a:t>Наименование </a:t>
                      </a:r>
                      <a:endParaRPr lang="ru-RU" sz="1400" b="1" dirty="0">
                        <a:solidFill>
                          <a:schemeClr val="tx1"/>
                        </a:solidFill>
                        <a:latin typeface="Times New Roman" pitchFamily="18" charset="0"/>
                        <a:cs typeface="Times New Roman" pitchFamily="18" charset="0"/>
                      </a:endParaRPr>
                    </a:p>
                  </a:txBody>
                  <a:tcPr>
                    <a:solidFill>
                      <a:schemeClr val="accent3">
                        <a:lumMod val="60000"/>
                        <a:lumOff val="40000"/>
                      </a:schemeClr>
                    </a:solidFill>
                  </a:tcPr>
                </a:tc>
                <a:tc gridSpan="2">
                  <a:txBody>
                    <a:bodyPr/>
                    <a:lstStyle/>
                    <a:p>
                      <a:pPr algn="ctr"/>
                      <a:r>
                        <a:rPr lang="ru-RU" sz="1400" b="1" dirty="0" smtClean="0">
                          <a:solidFill>
                            <a:schemeClr val="tx1"/>
                          </a:solidFill>
                          <a:latin typeface="Times New Roman" pitchFamily="18" charset="0"/>
                          <a:cs typeface="Times New Roman" pitchFamily="18" charset="0"/>
                        </a:rPr>
                        <a:t>2023 год</a:t>
                      </a:r>
                    </a:p>
                    <a:p>
                      <a:pPr algn="ctr"/>
                      <a:r>
                        <a:rPr lang="ru-RU" sz="1400" b="1" dirty="0" err="1" smtClean="0">
                          <a:solidFill>
                            <a:schemeClr val="tx1"/>
                          </a:solidFill>
                          <a:latin typeface="Times New Roman" pitchFamily="18" charset="0"/>
                          <a:cs typeface="Times New Roman" pitchFamily="18" charset="0"/>
                        </a:rPr>
                        <a:t>тыс.рублей</a:t>
                      </a:r>
                      <a:endParaRPr lang="ru-RU" sz="1400" b="1" dirty="0">
                        <a:solidFill>
                          <a:schemeClr val="tx1"/>
                        </a:solidFill>
                        <a:latin typeface="Times New Roman" pitchFamily="18" charset="0"/>
                        <a:cs typeface="Times New Roman" pitchFamily="18" charset="0"/>
                      </a:endParaRPr>
                    </a:p>
                  </a:txBody>
                  <a:tcPr>
                    <a:solidFill>
                      <a:schemeClr val="accent3">
                        <a:lumMod val="60000"/>
                        <a:lumOff val="40000"/>
                      </a:schemeClr>
                    </a:solidFill>
                  </a:tcPr>
                </a:tc>
                <a:tc hMerge="1">
                  <a:txBody>
                    <a:bodyPr/>
                    <a:lstStyle/>
                    <a:p>
                      <a:endParaRPr lang="ru-RU" dirty="0"/>
                    </a:p>
                  </a:txBody>
                  <a:tcPr>
                    <a:solidFill>
                      <a:schemeClr val="accent4">
                        <a:lumMod val="75000"/>
                      </a:schemeClr>
                    </a:solidFill>
                  </a:tcPr>
                </a:tc>
                <a:tc>
                  <a:txBody>
                    <a:bodyPr/>
                    <a:lstStyle/>
                    <a:p>
                      <a:pPr algn="ctr"/>
                      <a:r>
                        <a:rPr lang="ru-RU" sz="1400" b="1" dirty="0" smtClean="0">
                          <a:solidFill>
                            <a:schemeClr val="tx1"/>
                          </a:solidFill>
                          <a:latin typeface="Times New Roman" pitchFamily="18" charset="0"/>
                          <a:cs typeface="Times New Roman" pitchFamily="18" charset="0"/>
                        </a:rPr>
                        <a:t>Исполнено к плану</a:t>
                      </a:r>
                    </a:p>
                    <a:p>
                      <a:pPr algn="ctr"/>
                      <a:r>
                        <a:rPr lang="ru-RU" sz="1400" b="1" dirty="0" smtClean="0">
                          <a:solidFill>
                            <a:schemeClr val="tx1"/>
                          </a:solidFill>
                          <a:latin typeface="Times New Roman" pitchFamily="18" charset="0"/>
                          <a:cs typeface="Times New Roman" pitchFamily="18" charset="0"/>
                        </a:rPr>
                        <a:t>%</a:t>
                      </a:r>
                      <a:endParaRPr lang="ru-RU" sz="1400" b="1" dirty="0">
                        <a:solidFill>
                          <a:schemeClr val="tx1"/>
                        </a:solidFill>
                        <a:latin typeface="Times New Roman" pitchFamily="18" charset="0"/>
                        <a:cs typeface="Times New Roman" pitchFamily="18" charset="0"/>
                      </a:endParaRPr>
                    </a:p>
                  </a:txBody>
                  <a:tcPr>
                    <a:solidFill>
                      <a:schemeClr val="accent3">
                        <a:lumMod val="60000"/>
                        <a:lumOff val="40000"/>
                      </a:schemeClr>
                    </a:solidFill>
                  </a:tcPr>
                </a:tc>
              </a:tr>
              <a:tr h="354378">
                <a:tc>
                  <a:txBody>
                    <a:bodyPr/>
                    <a:lstStyle/>
                    <a:p>
                      <a:pPr algn="just">
                        <a:spcAft>
                          <a:spcPts val="0"/>
                        </a:spcAft>
                      </a:pPr>
                      <a:r>
                        <a:rPr lang="ru-RU" sz="1200" b="1" dirty="0">
                          <a:solidFill>
                            <a:schemeClr val="tx1"/>
                          </a:solidFill>
                          <a:effectLst/>
                          <a:latin typeface="Times New Roman"/>
                          <a:ea typeface="Times New Roman"/>
                        </a:rPr>
                        <a:t>Плата за негативное воздействие на окружающую среду</a:t>
                      </a:r>
                    </a:p>
                  </a:txBody>
                  <a:tcPr marL="68580" marR="68580" marT="0" marB="0" anchor="b">
                    <a:solidFill>
                      <a:schemeClr val="accent3">
                        <a:lumMod val="60000"/>
                        <a:lumOff val="40000"/>
                      </a:schemeClr>
                    </a:solidFill>
                  </a:tcPr>
                </a:tc>
                <a:tc>
                  <a:txBody>
                    <a:bodyPr/>
                    <a:lstStyle/>
                    <a:p>
                      <a:pPr algn="r">
                        <a:spcAft>
                          <a:spcPts val="0"/>
                        </a:spcAft>
                      </a:pPr>
                      <a:r>
                        <a:rPr lang="ru-RU" sz="1200" b="1" dirty="0" smtClean="0">
                          <a:solidFill>
                            <a:schemeClr val="tx1"/>
                          </a:solidFill>
                          <a:effectLst/>
                          <a:latin typeface="Times New Roman"/>
                          <a:ea typeface="Times New Roman"/>
                        </a:rPr>
                        <a:t>2 073,0</a:t>
                      </a:r>
                      <a:endParaRPr lang="ru-RU" sz="1200" b="1" dirty="0">
                        <a:solidFill>
                          <a:schemeClr val="tx1"/>
                        </a:solidFill>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r">
                        <a:spcAft>
                          <a:spcPts val="0"/>
                        </a:spcAft>
                      </a:pPr>
                      <a:r>
                        <a:rPr lang="ru-RU" sz="1200" b="1" dirty="0" smtClean="0">
                          <a:solidFill>
                            <a:schemeClr val="tx1"/>
                          </a:solidFill>
                          <a:effectLst/>
                          <a:latin typeface="Times New Roman"/>
                          <a:ea typeface="Times New Roman"/>
                        </a:rPr>
                        <a:t>2 135,9</a:t>
                      </a:r>
                      <a:endParaRPr lang="ru-RU" sz="1200" b="1" dirty="0">
                        <a:solidFill>
                          <a:schemeClr val="tx1"/>
                        </a:solidFill>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r">
                        <a:spcAft>
                          <a:spcPts val="0"/>
                        </a:spcAft>
                      </a:pPr>
                      <a:r>
                        <a:rPr lang="ru-RU" sz="1200" b="1" dirty="0" smtClean="0">
                          <a:solidFill>
                            <a:schemeClr val="tx1"/>
                          </a:solidFill>
                          <a:effectLst/>
                          <a:latin typeface="Times New Roman"/>
                          <a:ea typeface="Times New Roman"/>
                        </a:rPr>
                        <a:t>103,0</a:t>
                      </a:r>
                      <a:endParaRPr lang="ru-RU" sz="1200" b="1" dirty="0">
                        <a:solidFill>
                          <a:schemeClr val="tx1"/>
                        </a:solidFill>
                        <a:effectLst/>
                        <a:latin typeface="Times New Roman"/>
                        <a:ea typeface="Times New Roman"/>
                      </a:endParaRPr>
                    </a:p>
                  </a:txBody>
                  <a:tcPr marL="68580" marR="68580" marT="0" marB="0" anchor="b">
                    <a:solidFill>
                      <a:schemeClr val="accent3">
                        <a:lumMod val="60000"/>
                        <a:lumOff val="40000"/>
                      </a:schemeClr>
                    </a:solidFill>
                  </a:tcPr>
                </a:tc>
              </a:tr>
              <a:tr h="292806">
                <a:tc>
                  <a:txBody>
                    <a:bodyPr/>
                    <a:lstStyle/>
                    <a:p>
                      <a:pPr algn="just">
                        <a:spcAft>
                          <a:spcPts val="0"/>
                        </a:spcAft>
                      </a:pPr>
                      <a:r>
                        <a:rPr lang="ru-RU" sz="1200" b="1" dirty="0">
                          <a:solidFill>
                            <a:schemeClr val="tx1"/>
                          </a:solidFill>
                          <a:effectLst/>
                          <a:latin typeface="Times New Roman"/>
                          <a:ea typeface="Times New Roman"/>
                        </a:rPr>
                        <a:t>Прочие доходы от оказания платных услуг</a:t>
                      </a:r>
                    </a:p>
                  </a:txBody>
                  <a:tcPr marL="68580" marR="68580" marT="0" marB="0" anchor="b">
                    <a:solidFill>
                      <a:schemeClr val="accent3">
                        <a:lumMod val="60000"/>
                        <a:lumOff val="40000"/>
                      </a:schemeClr>
                    </a:solidFill>
                  </a:tcPr>
                </a:tc>
                <a:tc>
                  <a:txBody>
                    <a:bodyPr/>
                    <a:lstStyle/>
                    <a:p>
                      <a:pPr algn="r">
                        <a:spcAft>
                          <a:spcPts val="0"/>
                        </a:spcAft>
                      </a:pPr>
                      <a:r>
                        <a:rPr lang="ru-RU" sz="1200" b="1" dirty="0">
                          <a:solidFill>
                            <a:schemeClr val="tx1"/>
                          </a:solidFill>
                          <a:effectLst/>
                          <a:latin typeface="Times New Roman"/>
                          <a:ea typeface="Times New Roman"/>
                        </a:rPr>
                        <a:t>1 </a:t>
                      </a:r>
                      <a:r>
                        <a:rPr lang="ru-RU" sz="1200" b="1" dirty="0" smtClean="0">
                          <a:solidFill>
                            <a:schemeClr val="tx1"/>
                          </a:solidFill>
                          <a:effectLst/>
                          <a:latin typeface="Times New Roman"/>
                          <a:ea typeface="Times New Roman"/>
                        </a:rPr>
                        <a:t>437,0</a:t>
                      </a:r>
                      <a:endParaRPr lang="ru-RU" sz="1200" b="1" dirty="0">
                        <a:solidFill>
                          <a:schemeClr val="tx1"/>
                        </a:solidFill>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r">
                        <a:spcAft>
                          <a:spcPts val="0"/>
                        </a:spcAft>
                      </a:pPr>
                      <a:r>
                        <a:rPr lang="ru-RU" sz="1200" b="1" dirty="0">
                          <a:solidFill>
                            <a:schemeClr val="tx1"/>
                          </a:solidFill>
                          <a:effectLst/>
                          <a:latin typeface="Times New Roman"/>
                          <a:ea typeface="Times New Roman"/>
                        </a:rPr>
                        <a:t>1 </a:t>
                      </a:r>
                      <a:r>
                        <a:rPr lang="ru-RU" sz="1200" b="1" dirty="0" smtClean="0">
                          <a:solidFill>
                            <a:schemeClr val="tx1"/>
                          </a:solidFill>
                          <a:effectLst/>
                          <a:latin typeface="Times New Roman"/>
                          <a:ea typeface="Times New Roman"/>
                        </a:rPr>
                        <a:t>479,5</a:t>
                      </a:r>
                      <a:endParaRPr lang="ru-RU" sz="1200" b="1" dirty="0">
                        <a:solidFill>
                          <a:schemeClr val="tx1"/>
                        </a:solidFill>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r">
                        <a:spcAft>
                          <a:spcPts val="0"/>
                        </a:spcAft>
                      </a:pPr>
                      <a:r>
                        <a:rPr lang="ru-RU" sz="1200" b="1" dirty="0" smtClean="0">
                          <a:solidFill>
                            <a:schemeClr val="tx1"/>
                          </a:solidFill>
                          <a:effectLst/>
                          <a:latin typeface="Times New Roman"/>
                          <a:ea typeface="Times New Roman"/>
                        </a:rPr>
                        <a:t>103,0</a:t>
                      </a:r>
                      <a:endParaRPr lang="ru-RU" sz="1200" b="1" dirty="0">
                        <a:solidFill>
                          <a:schemeClr val="tx1"/>
                        </a:solidFill>
                        <a:effectLst/>
                        <a:latin typeface="Times New Roman"/>
                        <a:ea typeface="Times New Roman"/>
                      </a:endParaRPr>
                    </a:p>
                  </a:txBody>
                  <a:tcPr marL="68580" marR="68580" marT="0" marB="0" anchor="b">
                    <a:solidFill>
                      <a:schemeClr val="accent3">
                        <a:lumMod val="60000"/>
                        <a:lumOff val="40000"/>
                      </a:schemeClr>
                    </a:solidFill>
                  </a:tcPr>
                </a:tc>
              </a:tr>
              <a:tr h="225749">
                <a:tc>
                  <a:txBody>
                    <a:bodyPr/>
                    <a:lstStyle/>
                    <a:p>
                      <a:pPr algn="just">
                        <a:spcAft>
                          <a:spcPts val="0"/>
                        </a:spcAft>
                      </a:pPr>
                      <a:r>
                        <a:rPr lang="ru-RU" sz="1200" b="1" dirty="0">
                          <a:solidFill>
                            <a:schemeClr val="tx1"/>
                          </a:solidFill>
                          <a:effectLst/>
                          <a:latin typeface="Times New Roman"/>
                          <a:ea typeface="Times New Roman"/>
                        </a:rPr>
                        <a:t>Доходы от компенсации затрат государства</a:t>
                      </a:r>
                    </a:p>
                  </a:txBody>
                  <a:tcPr marL="68580" marR="68580" marT="0" marB="0" anchor="b">
                    <a:solidFill>
                      <a:schemeClr val="accent3">
                        <a:lumMod val="60000"/>
                        <a:lumOff val="40000"/>
                      </a:schemeClr>
                    </a:solidFill>
                  </a:tcPr>
                </a:tc>
                <a:tc>
                  <a:txBody>
                    <a:bodyPr/>
                    <a:lstStyle/>
                    <a:p>
                      <a:pPr algn="r">
                        <a:spcAft>
                          <a:spcPts val="0"/>
                        </a:spcAft>
                      </a:pPr>
                      <a:r>
                        <a:rPr lang="ru-RU" sz="1200" b="1" dirty="0" smtClean="0">
                          <a:solidFill>
                            <a:schemeClr val="tx1"/>
                          </a:solidFill>
                          <a:effectLst/>
                          <a:latin typeface="Times New Roman"/>
                          <a:ea typeface="Times New Roman"/>
                        </a:rPr>
                        <a:t>3 286,0</a:t>
                      </a:r>
                      <a:endParaRPr lang="ru-RU" sz="1200" b="1" dirty="0">
                        <a:solidFill>
                          <a:schemeClr val="tx1"/>
                        </a:solidFill>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r">
                        <a:spcAft>
                          <a:spcPts val="0"/>
                        </a:spcAft>
                      </a:pPr>
                      <a:r>
                        <a:rPr lang="ru-RU" sz="1200" b="1" dirty="0" smtClean="0">
                          <a:solidFill>
                            <a:schemeClr val="tx1"/>
                          </a:solidFill>
                          <a:effectLst/>
                          <a:latin typeface="Times New Roman"/>
                          <a:ea typeface="Times New Roman"/>
                        </a:rPr>
                        <a:t>3 382,8</a:t>
                      </a:r>
                      <a:endParaRPr lang="ru-RU" sz="1200" b="1" dirty="0">
                        <a:solidFill>
                          <a:schemeClr val="tx1"/>
                        </a:solidFill>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r">
                        <a:spcAft>
                          <a:spcPts val="0"/>
                        </a:spcAft>
                      </a:pPr>
                      <a:r>
                        <a:rPr lang="ru-RU" sz="1200" b="1" dirty="0" smtClean="0">
                          <a:solidFill>
                            <a:schemeClr val="tx1"/>
                          </a:solidFill>
                          <a:effectLst/>
                          <a:latin typeface="Times New Roman"/>
                          <a:ea typeface="Times New Roman"/>
                        </a:rPr>
                        <a:t>102,9</a:t>
                      </a:r>
                      <a:endParaRPr lang="ru-RU" sz="1200" b="1" dirty="0">
                        <a:solidFill>
                          <a:schemeClr val="tx1"/>
                        </a:solidFill>
                        <a:effectLst/>
                        <a:latin typeface="Times New Roman"/>
                        <a:ea typeface="Times New Roman"/>
                      </a:endParaRPr>
                    </a:p>
                  </a:txBody>
                  <a:tcPr marL="68580" marR="68580" marT="0" marB="0" anchor="b">
                    <a:solidFill>
                      <a:schemeClr val="accent3">
                        <a:lumMod val="60000"/>
                        <a:lumOff val="40000"/>
                      </a:schemeClr>
                    </a:solidFill>
                  </a:tcPr>
                </a:tc>
              </a:tr>
              <a:tr h="292806">
                <a:tc>
                  <a:txBody>
                    <a:bodyPr/>
                    <a:lstStyle/>
                    <a:p>
                      <a:pPr algn="just">
                        <a:spcAft>
                          <a:spcPts val="0"/>
                        </a:spcAft>
                      </a:pPr>
                      <a:r>
                        <a:rPr lang="ru-RU" sz="1200" b="1">
                          <a:solidFill>
                            <a:schemeClr val="tx1"/>
                          </a:solidFill>
                          <a:effectLst/>
                          <a:latin typeface="Times New Roman"/>
                          <a:ea typeface="Times New Roman"/>
                        </a:rPr>
                        <a:t>Доходы от реализации имущества</a:t>
                      </a:r>
                    </a:p>
                  </a:txBody>
                  <a:tcPr marL="68580" marR="68580" marT="0" marB="0" anchor="b">
                    <a:solidFill>
                      <a:schemeClr val="accent3">
                        <a:lumMod val="60000"/>
                        <a:lumOff val="40000"/>
                      </a:schemeClr>
                    </a:solidFill>
                  </a:tcPr>
                </a:tc>
                <a:tc>
                  <a:txBody>
                    <a:bodyPr/>
                    <a:lstStyle/>
                    <a:p>
                      <a:pPr algn="r">
                        <a:spcAft>
                          <a:spcPts val="0"/>
                        </a:spcAft>
                      </a:pPr>
                      <a:r>
                        <a:rPr lang="ru-RU" sz="1200" b="1" dirty="0" smtClean="0">
                          <a:solidFill>
                            <a:schemeClr val="tx1"/>
                          </a:solidFill>
                          <a:effectLst/>
                          <a:latin typeface="Times New Roman"/>
                          <a:ea typeface="Times New Roman"/>
                        </a:rPr>
                        <a:t>41 783,0</a:t>
                      </a:r>
                      <a:endParaRPr lang="ru-RU" sz="1200" b="1" dirty="0">
                        <a:solidFill>
                          <a:schemeClr val="tx1"/>
                        </a:solidFill>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r">
                        <a:spcAft>
                          <a:spcPts val="0"/>
                        </a:spcAft>
                      </a:pPr>
                      <a:r>
                        <a:rPr lang="ru-RU" sz="1200" b="1" dirty="0" smtClean="0">
                          <a:solidFill>
                            <a:schemeClr val="tx1"/>
                          </a:solidFill>
                          <a:effectLst/>
                          <a:latin typeface="Times New Roman"/>
                          <a:ea typeface="Times New Roman"/>
                        </a:rPr>
                        <a:t>42 560,0</a:t>
                      </a:r>
                      <a:endParaRPr lang="ru-RU" sz="1200" b="1" dirty="0">
                        <a:solidFill>
                          <a:schemeClr val="tx1"/>
                        </a:solidFill>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r">
                        <a:spcAft>
                          <a:spcPts val="0"/>
                        </a:spcAft>
                      </a:pPr>
                      <a:r>
                        <a:rPr lang="ru-RU" sz="1200" b="1" dirty="0" smtClean="0">
                          <a:solidFill>
                            <a:schemeClr val="tx1"/>
                          </a:solidFill>
                          <a:effectLst/>
                          <a:latin typeface="Times New Roman"/>
                          <a:ea typeface="Times New Roman"/>
                        </a:rPr>
                        <a:t>101,9</a:t>
                      </a:r>
                      <a:endParaRPr lang="ru-RU" sz="1200" b="1" dirty="0">
                        <a:solidFill>
                          <a:schemeClr val="tx1"/>
                        </a:solidFill>
                        <a:effectLst/>
                        <a:latin typeface="Times New Roman"/>
                        <a:ea typeface="Times New Roman"/>
                      </a:endParaRPr>
                    </a:p>
                  </a:txBody>
                  <a:tcPr marL="68580" marR="68580" marT="0" marB="0" anchor="b">
                    <a:solidFill>
                      <a:schemeClr val="accent3">
                        <a:lumMod val="60000"/>
                        <a:lumOff val="40000"/>
                      </a:schemeClr>
                    </a:solidFill>
                  </a:tcPr>
                </a:tc>
              </a:tr>
              <a:tr h="292806">
                <a:tc>
                  <a:txBody>
                    <a:bodyPr/>
                    <a:lstStyle/>
                    <a:p>
                      <a:pPr algn="just">
                        <a:spcAft>
                          <a:spcPts val="0"/>
                        </a:spcAft>
                      </a:pPr>
                      <a:r>
                        <a:rPr lang="ru-RU" sz="1200" b="1" dirty="0">
                          <a:solidFill>
                            <a:schemeClr val="tx1"/>
                          </a:solidFill>
                          <a:effectLst/>
                          <a:latin typeface="Times New Roman"/>
                          <a:ea typeface="Times New Roman"/>
                        </a:rPr>
                        <a:t>Штрафы</a:t>
                      </a:r>
                    </a:p>
                  </a:txBody>
                  <a:tcPr marL="68580" marR="68580" marT="0" marB="0" anchor="b">
                    <a:solidFill>
                      <a:schemeClr val="accent3">
                        <a:lumMod val="60000"/>
                        <a:lumOff val="40000"/>
                      </a:schemeClr>
                    </a:solidFill>
                  </a:tcPr>
                </a:tc>
                <a:tc>
                  <a:txBody>
                    <a:bodyPr/>
                    <a:lstStyle/>
                    <a:p>
                      <a:pPr algn="r">
                        <a:spcAft>
                          <a:spcPts val="0"/>
                        </a:spcAft>
                      </a:pPr>
                      <a:r>
                        <a:rPr lang="ru-RU" sz="1200" b="1" dirty="0" smtClean="0">
                          <a:solidFill>
                            <a:schemeClr val="tx1"/>
                          </a:solidFill>
                          <a:effectLst/>
                          <a:latin typeface="Times New Roman"/>
                          <a:ea typeface="Times New Roman"/>
                        </a:rPr>
                        <a:t>5 873,0</a:t>
                      </a:r>
                      <a:endParaRPr lang="ru-RU" sz="1200" b="1" dirty="0">
                        <a:solidFill>
                          <a:schemeClr val="tx1"/>
                        </a:solidFill>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r">
                        <a:spcAft>
                          <a:spcPts val="0"/>
                        </a:spcAft>
                      </a:pPr>
                      <a:r>
                        <a:rPr lang="ru-RU" sz="1200" b="1" dirty="0" smtClean="0">
                          <a:solidFill>
                            <a:schemeClr val="tx1"/>
                          </a:solidFill>
                          <a:effectLst/>
                          <a:latin typeface="Times New Roman"/>
                          <a:ea typeface="Times New Roman"/>
                        </a:rPr>
                        <a:t>6 049,1</a:t>
                      </a:r>
                      <a:endParaRPr lang="ru-RU" sz="1200" b="1" dirty="0">
                        <a:solidFill>
                          <a:schemeClr val="tx1"/>
                        </a:solidFill>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r">
                        <a:spcAft>
                          <a:spcPts val="0"/>
                        </a:spcAft>
                      </a:pPr>
                      <a:r>
                        <a:rPr lang="ru-RU" sz="1200" b="1" dirty="0" smtClean="0">
                          <a:solidFill>
                            <a:schemeClr val="tx1"/>
                          </a:solidFill>
                          <a:effectLst/>
                          <a:latin typeface="Times New Roman"/>
                          <a:ea typeface="Times New Roman"/>
                        </a:rPr>
                        <a:t>103,0</a:t>
                      </a:r>
                      <a:endParaRPr lang="ru-RU" sz="1200" b="1" dirty="0">
                        <a:solidFill>
                          <a:schemeClr val="tx1"/>
                        </a:solidFill>
                        <a:effectLst/>
                        <a:latin typeface="Times New Roman"/>
                        <a:ea typeface="Times New Roman"/>
                      </a:endParaRPr>
                    </a:p>
                  </a:txBody>
                  <a:tcPr marL="68580" marR="68580" marT="0" marB="0" anchor="b">
                    <a:solidFill>
                      <a:schemeClr val="accent3">
                        <a:lumMod val="60000"/>
                        <a:lumOff val="40000"/>
                      </a:schemeClr>
                    </a:solidFill>
                  </a:tcPr>
                </a:tc>
              </a:tr>
              <a:tr h="292806">
                <a:tc>
                  <a:txBody>
                    <a:bodyPr/>
                    <a:lstStyle/>
                    <a:p>
                      <a:pPr algn="just">
                        <a:spcAft>
                          <a:spcPts val="0"/>
                        </a:spcAft>
                      </a:pPr>
                      <a:r>
                        <a:rPr lang="ru-RU" sz="1200" b="1" dirty="0" smtClean="0">
                          <a:solidFill>
                            <a:schemeClr val="tx1"/>
                          </a:solidFill>
                          <a:effectLst/>
                          <a:latin typeface="Times New Roman"/>
                          <a:ea typeface="Times New Roman"/>
                        </a:rPr>
                        <a:t>Прочие неналоговые доходы</a:t>
                      </a:r>
                      <a:endParaRPr lang="ru-RU" sz="1200" b="1" dirty="0">
                        <a:solidFill>
                          <a:schemeClr val="tx1"/>
                        </a:solidFill>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r">
                        <a:spcAft>
                          <a:spcPts val="0"/>
                        </a:spcAft>
                      </a:pPr>
                      <a:r>
                        <a:rPr lang="ru-RU" sz="1200" b="1" dirty="0" smtClean="0">
                          <a:solidFill>
                            <a:schemeClr val="tx1"/>
                          </a:solidFill>
                          <a:effectLst/>
                          <a:latin typeface="Times New Roman"/>
                          <a:ea typeface="Times New Roman"/>
                        </a:rPr>
                        <a:t>0,0</a:t>
                      </a:r>
                      <a:endParaRPr lang="ru-RU" sz="1200" b="1" dirty="0">
                        <a:solidFill>
                          <a:schemeClr val="tx1"/>
                        </a:solidFill>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r">
                        <a:spcAft>
                          <a:spcPts val="0"/>
                        </a:spcAft>
                      </a:pPr>
                      <a:r>
                        <a:rPr lang="ru-RU" sz="1200" b="1" dirty="0" smtClean="0">
                          <a:solidFill>
                            <a:schemeClr val="tx1"/>
                          </a:solidFill>
                          <a:effectLst/>
                          <a:latin typeface="Times New Roman"/>
                          <a:ea typeface="Times New Roman"/>
                        </a:rPr>
                        <a:t>2,8</a:t>
                      </a:r>
                      <a:endParaRPr lang="ru-RU" sz="1200" b="1" dirty="0">
                        <a:solidFill>
                          <a:schemeClr val="tx1"/>
                        </a:solidFill>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r">
                        <a:spcAft>
                          <a:spcPts val="0"/>
                        </a:spcAft>
                      </a:pPr>
                      <a:r>
                        <a:rPr lang="ru-RU" sz="1200" b="1" dirty="0" smtClean="0">
                          <a:solidFill>
                            <a:schemeClr val="tx1"/>
                          </a:solidFill>
                          <a:effectLst/>
                          <a:latin typeface="Times New Roman"/>
                          <a:ea typeface="Times New Roman"/>
                        </a:rPr>
                        <a:t>0,0</a:t>
                      </a:r>
                      <a:endParaRPr lang="ru-RU" sz="1200" b="1" dirty="0">
                        <a:solidFill>
                          <a:schemeClr val="tx1"/>
                        </a:solidFill>
                        <a:effectLst/>
                        <a:latin typeface="Times New Roman"/>
                        <a:ea typeface="Times New Roman"/>
                      </a:endParaRPr>
                    </a:p>
                  </a:txBody>
                  <a:tcPr marL="68580" marR="68580" marT="0" marB="0" anchor="b">
                    <a:solidFill>
                      <a:schemeClr val="accent3">
                        <a:lumMod val="60000"/>
                        <a:lumOff val="40000"/>
                      </a:schemeClr>
                    </a:solidFill>
                  </a:tcPr>
                </a:tc>
              </a:tr>
              <a:tr h="292806">
                <a:tc>
                  <a:txBody>
                    <a:bodyPr/>
                    <a:lstStyle/>
                    <a:p>
                      <a:pPr algn="just">
                        <a:spcAft>
                          <a:spcPts val="0"/>
                        </a:spcAft>
                      </a:pPr>
                      <a:r>
                        <a:rPr lang="ru-RU" sz="1200" b="1">
                          <a:solidFill>
                            <a:schemeClr val="tx1"/>
                          </a:solidFill>
                          <a:effectLst/>
                          <a:latin typeface="Times New Roman"/>
                          <a:ea typeface="Times New Roman"/>
                        </a:rPr>
                        <a:t>Невыясненные поступления</a:t>
                      </a:r>
                    </a:p>
                  </a:txBody>
                  <a:tcPr marL="68580" marR="68580" marT="0" marB="0" anchor="b">
                    <a:solidFill>
                      <a:schemeClr val="accent3">
                        <a:lumMod val="60000"/>
                        <a:lumOff val="40000"/>
                      </a:schemeClr>
                    </a:solidFill>
                  </a:tcPr>
                </a:tc>
                <a:tc>
                  <a:txBody>
                    <a:bodyPr/>
                    <a:lstStyle/>
                    <a:p>
                      <a:pPr algn="r">
                        <a:spcAft>
                          <a:spcPts val="0"/>
                        </a:spcAft>
                      </a:pPr>
                      <a:r>
                        <a:rPr lang="ru-RU" sz="1200" b="1">
                          <a:solidFill>
                            <a:schemeClr val="tx1"/>
                          </a:solidFill>
                          <a:effectLst/>
                          <a:latin typeface="Times New Roman"/>
                          <a:ea typeface="Times New Roman"/>
                        </a:rPr>
                        <a:t>0,0</a:t>
                      </a:r>
                    </a:p>
                  </a:txBody>
                  <a:tcPr marL="68580" marR="68580" marT="0" marB="0" anchor="b">
                    <a:solidFill>
                      <a:schemeClr val="accent3">
                        <a:lumMod val="60000"/>
                        <a:lumOff val="40000"/>
                      </a:schemeClr>
                    </a:solidFill>
                  </a:tcPr>
                </a:tc>
                <a:tc>
                  <a:txBody>
                    <a:bodyPr/>
                    <a:lstStyle/>
                    <a:p>
                      <a:pPr algn="r">
                        <a:spcAft>
                          <a:spcPts val="0"/>
                        </a:spcAft>
                      </a:pPr>
                      <a:r>
                        <a:rPr lang="ru-RU" sz="1200" b="1" dirty="0" smtClean="0">
                          <a:solidFill>
                            <a:schemeClr val="tx1"/>
                          </a:solidFill>
                          <a:effectLst/>
                          <a:latin typeface="Times New Roman"/>
                          <a:ea typeface="Times New Roman"/>
                        </a:rPr>
                        <a:t>2,8</a:t>
                      </a:r>
                      <a:endParaRPr lang="ru-RU" sz="1200" b="1" dirty="0">
                        <a:solidFill>
                          <a:schemeClr val="tx1"/>
                        </a:solidFill>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r">
                        <a:spcAft>
                          <a:spcPts val="0"/>
                        </a:spcAft>
                      </a:pPr>
                      <a:r>
                        <a:rPr lang="ru-RU" sz="1200" b="1" dirty="0" smtClean="0">
                          <a:solidFill>
                            <a:schemeClr val="tx1"/>
                          </a:solidFill>
                          <a:effectLst/>
                          <a:latin typeface="Times New Roman"/>
                          <a:ea typeface="Times New Roman"/>
                        </a:rPr>
                        <a:t>0,0</a:t>
                      </a:r>
                      <a:endParaRPr lang="ru-RU" sz="1200" b="1" dirty="0">
                        <a:solidFill>
                          <a:schemeClr val="tx1"/>
                        </a:solidFill>
                        <a:effectLst/>
                        <a:latin typeface="Times New Roman"/>
                        <a:ea typeface="Times New Roman"/>
                      </a:endParaRPr>
                    </a:p>
                  </a:txBody>
                  <a:tcPr marL="68580" marR="68580" marT="0" marB="0" anchor="b">
                    <a:solidFill>
                      <a:schemeClr val="accent3">
                        <a:lumMod val="60000"/>
                        <a:lumOff val="40000"/>
                      </a:schemeClr>
                    </a:solidFill>
                  </a:tcPr>
                </a:tc>
              </a:tr>
            </a:tbl>
          </a:graphicData>
        </a:graphic>
      </p:graphicFrame>
    </p:spTree>
    <p:extLst>
      <p:ext uri="{BB962C8B-B14F-4D97-AF65-F5344CB8AC3E}">
        <p14:creationId xmlns:p14="http://schemas.microsoft.com/office/powerpoint/2010/main" val="255305711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Подзаголовок 1"/>
          <p:cNvSpPr>
            <a:spLocks noGrp="1"/>
          </p:cNvSpPr>
          <p:nvPr>
            <p:ph type="subTitle" idx="1"/>
          </p:nvPr>
        </p:nvSpPr>
        <p:spPr>
          <a:xfrm>
            <a:off x="1371600" y="3933056"/>
            <a:ext cx="6400800" cy="1440160"/>
          </a:xfrm>
        </p:spPr>
        <p:txBody>
          <a:bodyPr/>
          <a:lstStyle/>
          <a:p>
            <a:endParaRPr lang="ru-RU" dirty="0">
              <a:solidFill>
                <a:schemeClr val="accent4">
                  <a:lumMod val="50000"/>
                </a:schemeClr>
              </a:solidFill>
            </a:endParaRPr>
          </a:p>
        </p:txBody>
      </p:sp>
      <p:sp>
        <p:nvSpPr>
          <p:cNvPr id="4" name="Заголовок 3"/>
          <p:cNvSpPr>
            <a:spLocks noGrp="1"/>
          </p:cNvSpPr>
          <p:nvPr>
            <p:ph type="ctrTitle"/>
          </p:nvPr>
        </p:nvSpPr>
        <p:spPr>
          <a:xfrm>
            <a:off x="422030" y="116632"/>
            <a:ext cx="8229600" cy="905272"/>
          </a:xfrm>
        </p:spPr>
        <p:txBody>
          <a:bodyPr anchor="t" anchorCtr="1">
            <a:normAutofit fontScale="90000"/>
          </a:bodyPr>
          <a:lstStyle/>
          <a:p>
            <a:pPr marL="182880" indent="0" algn="ctr">
              <a:buNone/>
            </a:pPr>
            <a:r>
              <a:rPr lang="ru-RU" sz="2800" dirty="0" smtClean="0">
                <a:solidFill>
                  <a:schemeClr val="accent4">
                    <a:lumMod val="50000"/>
                  </a:schemeClr>
                </a:solidFill>
                <a:effectLst/>
              </a:rPr>
              <a:t/>
            </a:r>
            <a:br>
              <a:rPr lang="ru-RU" sz="2800" dirty="0" smtClean="0">
                <a:solidFill>
                  <a:schemeClr val="accent4">
                    <a:lumMod val="50000"/>
                  </a:schemeClr>
                </a:solidFill>
                <a:effectLst/>
              </a:rPr>
            </a:br>
            <a:r>
              <a:rPr lang="ru-RU" sz="2700" dirty="0">
                <a:solidFill>
                  <a:schemeClr val="tx1"/>
                </a:solidFill>
                <a:effectLst/>
                <a:latin typeface="Times New Roman" pitchFamily="18" charset="0"/>
                <a:cs typeface="Times New Roman" pitchFamily="18" charset="0"/>
              </a:rPr>
              <a:t>БЕЗВОЗМЕЗДНЫЕ ПОСТУПЛЕНИЯ ОТ ДРУГИХ БЮДЖЕТОВ БЮДЖЕТНОЙ СИСТЕМЫ РОССИЙСКОЙ ФЕДЕРАЦИИ</a:t>
            </a:r>
            <a:br>
              <a:rPr lang="ru-RU" sz="2700" dirty="0">
                <a:solidFill>
                  <a:schemeClr val="tx1"/>
                </a:solidFill>
                <a:effectLst/>
                <a:latin typeface="Times New Roman" pitchFamily="18" charset="0"/>
                <a:cs typeface="Times New Roman" pitchFamily="18" charset="0"/>
              </a:rPr>
            </a:br>
            <a:r>
              <a:rPr lang="ru-RU" sz="2700" dirty="0" smtClean="0">
                <a:solidFill>
                  <a:schemeClr val="tx1"/>
                </a:solidFill>
                <a:effectLst/>
                <a:latin typeface="Times New Roman" pitchFamily="18" charset="0"/>
                <a:cs typeface="Times New Roman" pitchFamily="18" charset="0"/>
              </a:rPr>
              <a:t/>
            </a:r>
            <a:br>
              <a:rPr lang="ru-RU" sz="2700" dirty="0" smtClean="0">
                <a:solidFill>
                  <a:schemeClr val="tx1"/>
                </a:solidFill>
                <a:effectLst/>
                <a:latin typeface="Times New Roman" pitchFamily="18" charset="0"/>
                <a:cs typeface="Times New Roman" pitchFamily="18" charset="0"/>
              </a:rPr>
            </a:br>
            <a:endParaRPr lang="ru-RU" sz="2700" dirty="0">
              <a:solidFill>
                <a:schemeClr val="tx1"/>
              </a:solidFill>
              <a:latin typeface="Times New Roman" pitchFamily="18" charset="0"/>
              <a:cs typeface="Times New Roman" pitchFamily="18" charset="0"/>
            </a:endParaRPr>
          </a:p>
        </p:txBody>
      </p:sp>
      <p:sp>
        <p:nvSpPr>
          <p:cNvPr id="8" name="Заголовок 3"/>
          <p:cNvSpPr txBox="1">
            <a:spLocks/>
          </p:cNvSpPr>
          <p:nvPr/>
        </p:nvSpPr>
        <p:spPr>
          <a:xfrm>
            <a:off x="592619" y="3933056"/>
            <a:ext cx="8229600" cy="720080"/>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j-lt"/>
                <a:ea typeface="+mj-ea"/>
                <a:cs typeface="+mj-cs"/>
              </a:defRPr>
            </a:lvl1pPr>
          </a:lstStyle>
          <a:p>
            <a:endParaRPr lang="ru-RU" sz="2800" dirty="0">
              <a:solidFill>
                <a:schemeClr val="accent4">
                  <a:lumMod val="50000"/>
                </a:schemeClr>
              </a:solidFill>
              <a:effectLst/>
            </a:endParaRPr>
          </a:p>
        </p:txBody>
      </p:sp>
      <p:graphicFrame>
        <p:nvGraphicFramePr>
          <p:cNvPr id="7" name="Таблица 6"/>
          <p:cNvGraphicFramePr>
            <a:graphicFrameLocks noGrp="1"/>
          </p:cNvGraphicFramePr>
          <p:nvPr>
            <p:extLst>
              <p:ext uri="{D42A27DB-BD31-4B8C-83A1-F6EECF244321}">
                <p14:modId xmlns:p14="http://schemas.microsoft.com/office/powerpoint/2010/main" val="2112982032"/>
              </p:ext>
            </p:extLst>
          </p:nvPr>
        </p:nvGraphicFramePr>
        <p:xfrm>
          <a:off x="251521" y="2060847"/>
          <a:ext cx="8565064" cy="4754880"/>
        </p:xfrm>
        <a:graphic>
          <a:graphicData uri="http://schemas.openxmlformats.org/drawingml/2006/table">
            <a:tbl>
              <a:tblPr firstRow="1" bandRow="1">
                <a:effectLst>
                  <a:reflection blurRad="6350" stA="52000" endA="300" endPos="35000" dir="5400000" sy="-100000" algn="bl" rotWithShape="0"/>
                </a:effectLst>
                <a:tableStyleId>{5C22544A-7EE6-4342-B048-85BDC9FD1C3A}</a:tableStyleId>
              </a:tblPr>
              <a:tblGrid>
                <a:gridCol w="3242412"/>
                <a:gridCol w="1544006"/>
                <a:gridCol w="1389605"/>
                <a:gridCol w="1158004"/>
                <a:gridCol w="1231037"/>
              </a:tblGrid>
              <a:tr h="871725">
                <a:tc>
                  <a:txBody>
                    <a:bodyPr/>
                    <a:lstStyle/>
                    <a:p>
                      <a:pPr algn="ctr"/>
                      <a:r>
                        <a:rPr lang="ru-RU" sz="1400" dirty="0" smtClean="0">
                          <a:solidFill>
                            <a:schemeClr val="tx1"/>
                          </a:solidFill>
                          <a:latin typeface="Times New Roman" pitchFamily="18" charset="0"/>
                          <a:cs typeface="Times New Roman" pitchFamily="18" charset="0"/>
                        </a:rPr>
                        <a:t>Наименование показателя</a:t>
                      </a:r>
                      <a:endParaRPr lang="ru-RU" sz="1400" dirty="0">
                        <a:solidFill>
                          <a:schemeClr val="tx1"/>
                        </a:solidFill>
                        <a:latin typeface="Times New Roman" pitchFamily="18" charset="0"/>
                        <a:cs typeface="Times New Roman" pitchFamily="18" charset="0"/>
                      </a:endParaRPr>
                    </a:p>
                  </a:txBody>
                  <a:tcPr>
                    <a:solidFill>
                      <a:schemeClr val="accent3">
                        <a:lumMod val="60000"/>
                        <a:lumOff val="40000"/>
                      </a:schemeClr>
                    </a:solidFill>
                  </a:tcPr>
                </a:tc>
                <a:tc>
                  <a:txBody>
                    <a:bodyPr/>
                    <a:lstStyle/>
                    <a:p>
                      <a:pPr algn="ctr"/>
                      <a:r>
                        <a:rPr lang="ru-RU" sz="1400" dirty="0" smtClean="0">
                          <a:solidFill>
                            <a:schemeClr val="tx1"/>
                          </a:solidFill>
                          <a:latin typeface="Times New Roman" pitchFamily="18" charset="0"/>
                          <a:cs typeface="Times New Roman" pitchFamily="18" charset="0"/>
                        </a:rPr>
                        <a:t>Утверждено на 2023 год </a:t>
                      </a:r>
                      <a:endParaRPr lang="ru-RU" sz="1400" dirty="0">
                        <a:solidFill>
                          <a:schemeClr val="tx1"/>
                        </a:solidFill>
                        <a:latin typeface="Times New Roman" pitchFamily="18" charset="0"/>
                        <a:cs typeface="Times New Roman" pitchFamily="18" charset="0"/>
                      </a:endParaRPr>
                    </a:p>
                  </a:txBody>
                  <a:tcPr>
                    <a:solidFill>
                      <a:schemeClr val="accent3">
                        <a:lumMod val="60000"/>
                        <a:lumOff val="40000"/>
                      </a:schemeClr>
                    </a:solidFill>
                  </a:tcPr>
                </a:tc>
                <a:tc>
                  <a:txBody>
                    <a:bodyPr/>
                    <a:lstStyle/>
                    <a:p>
                      <a:pPr algn="ctr"/>
                      <a:r>
                        <a:rPr lang="ru-RU" sz="1400" dirty="0" smtClean="0">
                          <a:solidFill>
                            <a:schemeClr val="tx1"/>
                          </a:solidFill>
                          <a:latin typeface="Times New Roman" pitchFamily="18" charset="0"/>
                          <a:cs typeface="Times New Roman" pitchFamily="18" charset="0"/>
                        </a:rPr>
                        <a:t>Исполнено в 2023</a:t>
                      </a:r>
                      <a:r>
                        <a:rPr lang="ru-RU" sz="1400" baseline="0" dirty="0" smtClean="0">
                          <a:solidFill>
                            <a:schemeClr val="tx1"/>
                          </a:solidFill>
                          <a:latin typeface="Times New Roman" pitchFamily="18" charset="0"/>
                          <a:cs typeface="Times New Roman" pitchFamily="18" charset="0"/>
                        </a:rPr>
                        <a:t> </a:t>
                      </a:r>
                      <a:r>
                        <a:rPr lang="ru-RU" sz="1400" dirty="0" smtClean="0">
                          <a:solidFill>
                            <a:schemeClr val="tx1"/>
                          </a:solidFill>
                          <a:latin typeface="Times New Roman" pitchFamily="18" charset="0"/>
                          <a:cs typeface="Times New Roman" pitchFamily="18" charset="0"/>
                        </a:rPr>
                        <a:t>году</a:t>
                      </a:r>
                      <a:endParaRPr lang="ru-RU" sz="1400" dirty="0">
                        <a:solidFill>
                          <a:schemeClr val="tx1"/>
                        </a:solidFill>
                        <a:latin typeface="Times New Roman" pitchFamily="18" charset="0"/>
                        <a:cs typeface="Times New Roman" pitchFamily="18" charset="0"/>
                      </a:endParaRPr>
                    </a:p>
                  </a:txBody>
                  <a:tcPr>
                    <a:solidFill>
                      <a:schemeClr val="accent3">
                        <a:lumMod val="60000"/>
                        <a:lumOff val="40000"/>
                      </a:schemeClr>
                    </a:solidFill>
                  </a:tcPr>
                </a:tc>
                <a:tc>
                  <a:txBody>
                    <a:bodyPr/>
                    <a:lstStyle/>
                    <a:p>
                      <a:pPr algn="ctr"/>
                      <a:r>
                        <a:rPr lang="ru-RU" sz="1400" dirty="0" smtClean="0">
                          <a:solidFill>
                            <a:schemeClr val="tx1"/>
                          </a:solidFill>
                          <a:latin typeface="Times New Roman" pitchFamily="18" charset="0"/>
                          <a:cs typeface="Times New Roman" pitchFamily="18" charset="0"/>
                        </a:rPr>
                        <a:t>% исполнения</a:t>
                      </a:r>
                      <a:endParaRPr lang="ru-RU" sz="1400" dirty="0">
                        <a:solidFill>
                          <a:schemeClr val="tx1"/>
                        </a:solidFill>
                        <a:latin typeface="Times New Roman" pitchFamily="18" charset="0"/>
                        <a:cs typeface="Times New Roman" pitchFamily="18" charset="0"/>
                      </a:endParaRPr>
                    </a:p>
                  </a:txBody>
                  <a:tcPr>
                    <a:solidFill>
                      <a:schemeClr val="accent3">
                        <a:lumMod val="60000"/>
                        <a:lumOff val="40000"/>
                      </a:schemeClr>
                    </a:solidFill>
                  </a:tcPr>
                </a:tc>
                <a:tc>
                  <a:txBody>
                    <a:bodyPr/>
                    <a:lstStyle/>
                    <a:p>
                      <a:pPr algn="ctr"/>
                      <a:r>
                        <a:rPr lang="ru-RU" sz="1400" dirty="0" smtClean="0">
                          <a:solidFill>
                            <a:schemeClr val="tx1"/>
                          </a:solidFill>
                          <a:latin typeface="Times New Roman" pitchFamily="18" charset="0"/>
                          <a:cs typeface="Times New Roman" pitchFamily="18" charset="0"/>
                        </a:rPr>
                        <a:t>Динамика исполнения к 2022году %</a:t>
                      </a:r>
                      <a:endParaRPr lang="ru-RU" sz="1400" dirty="0">
                        <a:solidFill>
                          <a:schemeClr val="tx1"/>
                        </a:solidFill>
                        <a:latin typeface="Times New Roman" pitchFamily="18" charset="0"/>
                        <a:cs typeface="Times New Roman" pitchFamily="18" charset="0"/>
                      </a:endParaRPr>
                    </a:p>
                  </a:txBody>
                  <a:tcPr>
                    <a:solidFill>
                      <a:schemeClr val="accent3">
                        <a:lumMod val="60000"/>
                        <a:lumOff val="40000"/>
                      </a:schemeClr>
                    </a:solidFill>
                  </a:tcPr>
                </a:tc>
              </a:tr>
              <a:tr h="281201">
                <a:tc>
                  <a:txBody>
                    <a:bodyPr/>
                    <a:lstStyle/>
                    <a:p>
                      <a:r>
                        <a:rPr lang="ru-RU" sz="1400" b="1" dirty="0" smtClean="0">
                          <a:solidFill>
                            <a:schemeClr val="tx1"/>
                          </a:solidFill>
                          <a:latin typeface="Times New Roman" pitchFamily="18" charset="0"/>
                          <a:cs typeface="Times New Roman" pitchFamily="18" charset="0"/>
                        </a:rPr>
                        <a:t>Всего:</a:t>
                      </a:r>
                      <a:endParaRPr lang="ru-RU" sz="1400" b="1" dirty="0">
                        <a:solidFill>
                          <a:schemeClr val="tx1"/>
                        </a:solidFill>
                        <a:latin typeface="Times New Roman" pitchFamily="18" charset="0"/>
                        <a:cs typeface="Times New Roman" pitchFamily="18" charset="0"/>
                      </a:endParaRPr>
                    </a:p>
                  </a:txBody>
                  <a:tcPr>
                    <a:solidFill>
                      <a:schemeClr val="accent3">
                        <a:lumMod val="60000"/>
                        <a:lumOff val="40000"/>
                      </a:schemeClr>
                    </a:solidFill>
                  </a:tcPr>
                </a:tc>
                <a:tc>
                  <a:txBody>
                    <a:bodyPr/>
                    <a:lstStyle/>
                    <a:p>
                      <a:pPr algn="ctr">
                        <a:spcAft>
                          <a:spcPts val="0"/>
                        </a:spcAft>
                      </a:pPr>
                      <a:r>
                        <a:rPr lang="ru-RU" sz="1400" b="1" dirty="0" smtClean="0">
                          <a:solidFill>
                            <a:schemeClr val="tx1"/>
                          </a:solidFill>
                          <a:effectLst/>
                          <a:latin typeface="Times New Roman"/>
                          <a:ea typeface="Times New Roman"/>
                        </a:rPr>
                        <a:t>2 574 233,4</a:t>
                      </a:r>
                      <a:endParaRPr lang="ru-RU" sz="1400" dirty="0">
                        <a:solidFill>
                          <a:schemeClr val="tx1"/>
                        </a:solidFill>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ctr">
                        <a:spcAft>
                          <a:spcPts val="0"/>
                        </a:spcAft>
                      </a:pPr>
                      <a:r>
                        <a:rPr lang="ru-RU" sz="1400" b="1" dirty="0" smtClean="0">
                          <a:solidFill>
                            <a:schemeClr val="tx1"/>
                          </a:solidFill>
                          <a:effectLst/>
                          <a:latin typeface="Times New Roman"/>
                          <a:ea typeface="Times New Roman"/>
                        </a:rPr>
                        <a:t>2 515 901,0</a:t>
                      </a:r>
                      <a:endParaRPr lang="ru-RU" sz="1400" dirty="0">
                        <a:solidFill>
                          <a:schemeClr val="tx1"/>
                        </a:solidFill>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ctr">
                        <a:spcAft>
                          <a:spcPts val="0"/>
                        </a:spcAft>
                      </a:pPr>
                      <a:r>
                        <a:rPr lang="ru-RU" sz="1400" b="1" dirty="0" smtClean="0">
                          <a:solidFill>
                            <a:schemeClr val="tx1"/>
                          </a:solidFill>
                          <a:effectLst/>
                          <a:latin typeface="Times New Roman"/>
                          <a:ea typeface="Times New Roman"/>
                        </a:rPr>
                        <a:t>97,7</a:t>
                      </a:r>
                      <a:endParaRPr lang="ru-RU" sz="1400" dirty="0">
                        <a:solidFill>
                          <a:schemeClr val="tx1"/>
                        </a:solidFill>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ctr">
                        <a:spcAft>
                          <a:spcPts val="0"/>
                        </a:spcAft>
                      </a:pPr>
                      <a:r>
                        <a:rPr lang="ru-RU" sz="1400" b="1" dirty="0" smtClean="0">
                          <a:solidFill>
                            <a:schemeClr val="tx1"/>
                          </a:solidFill>
                          <a:effectLst/>
                          <a:latin typeface="Times New Roman"/>
                          <a:ea typeface="Times New Roman"/>
                        </a:rPr>
                        <a:t>112,4</a:t>
                      </a:r>
                      <a:endParaRPr lang="ru-RU" sz="1400" b="1" dirty="0">
                        <a:solidFill>
                          <a:schemeClr val="tx1"/>
                        </a:solidFill>
                        <a:effectLst/>
                        <a:latin typeface="Times New Roman"/>
                        <a:ea typeface="Times New Roman"/>
                      </a:endParaRPr>
                    </a:p>
                  </a:txBody>
                  <a:tcPr marL="68580" marR="68580" marT="0" marB="0" anchor="b">
                    <a:solidFill>
                      <a:schemeClr val="accent3">
                        <a:lumMod val="60000"/>
                        <a:lumOff val="40000"/>
                      </a:schemeClr>
                    </a:solidFill>
                  </a:tcPr>
                </a:tc>
              </a:tr>
              <a:tr h="393682">
                <a:tc>
                  <a:txBody>
                    <a:bodyPr/>
                    <a:lstStyle/>
                    <a:p>
                      <a:pPr algn="just">
                        <a:spcAft>
                          <a:spcPts val="0"/>
                        </a:spcAft>
                      </a:pPr>
                      <a:r>
                        <a:rPr lang="ru-RU" sz="1400" b="1" dirty="0">
                          <a:solidFill>
                            <a:schemeClr val="tx1"/>
                          </a:solidFill>
                          <a:effectLst/>
                          <a:latin typeface="Times New Roman"/>
                          <a:ea typeface="Times New Roman"/>
                        </a:rPr>
                        <a:t>Дотации бюджетам муниципальных образований</a:t>
                      </a:r>
                    </a:p>
                  </a:txBody>
                  <a:tcPr marL="68580" marR="68580" marT="0" marB="0" anchor="b">
                    <a:solidFill>
                      <a:schemeClr val="accent3">
                        <a:lumMod val="60000"/>
                        <a:lumOff val="40000"/>
                      </a:schemeClr>
                    </a:solidFill>
                  </a:tcPr>
                </a:tc>
                <a:tc>
                  <a:txBody>
                    <a:bodyPr/>
                    <a:lstStyle/>
                    <a:p>
                      <a:pPr algn="ctr">
                        <a:spcAft>
                          <a:spcPts val="0"/>
                        </a:spcAft>
                      </a:pPr>
                      <a:r>
                        <a:rPr lang="ru-RU" sz="1400" b="1" dirty="0" smtClean="0">
                          <a:solidFill>
                            <a:schemeClr val="tx1"/>
                          </a:solidFill>
                          <a:effectLst/>
                          <a:latin typeface="Times New Roman"/>
                          <a:ea typeface="Times New Roman"/>
                        </a:rPr>
                        <a:t>222 020,8</a:t>
                      </a:r>
                      <a:endParaRPr lang="ru-RU" sz="1400" b="1" dirty="0">
                        <a:solidFill>
                          <a:schemeClr val="tx1"/>
                        </a:solidFill>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ctr">
                        <a:spcAft>
                          <a:spcPts val="0"/>
                        </a:spcAft>
                      </a:pPr>
                      <a:r>
                        <a:rPr lang="ru-RU" sz="1400" b="1" dirty="0" smtClean="0">
                          <a:solidFill>
                            <a:schemeClr val="tx1"/>
                          </a:solidFill>
                          <a:effectLst/>
                          <a:latin typeface="Times New Roman"/>
                          <a:ea typeface="Times New Roman"/>
                        </a:rPr>
                        <a:t>222 020,8</a:t>
                      </a:r>
                      <a:endParaRPr lang="ru-RU" sz="1400" b="1" dirty="0">
                        <a:solidFill>
                          <a:schemeClr val="tx1"/>
                        </a:solidFill>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ctr">
                        <a:spcAft>
                          <a:spcPts val="0"/>
                        </a:spcAft>
                      </a:pPr>
                      <a:r>
                        <a:rPr lang="ru-RU" sz="1400" b="1" dirty="0">
                          <a:solidFill>
                            <a:schemeClr val="tx1"/>
                          </a:solidFill>
                          <a:effectLst/>
                          <a:latin typeface="Times New Roman"/>
                          <a:ea typeface="Times New Roman"/>
                        </a:rPr>
                        <a:t>100,0</a:t>
                      </a:r>
                    </a:p>
                  </a:txBody>
                  <a:tcPr marL="68580" marR="68580" marT="0" marB="0" anchor="b">
                    <a:solidFill>
                      <a:schemeClr val="accent3">
                        <a:lumMod val="60000"/>
                        <a:lumOff val="40000"/>
                      </a:schemeClr>
                    </a:solidFill>
                  </a:tcPr>
                </a:tc>
                <a:tc>
                  <a:txBody>
                    <a:bodyPr/>
                    <a:lstStyle/>
                    <a:p>
                      <a:pPr algn="ctr"/>
                      <a:r>
                        <a:rPr lang="ru-RU" sz="1400" b="1" dirty="0" smtClean="0">
                          <a:solidFill>
                            <a:schemeClr val="tx1"/>
                          </a:solidFill>
                          <a:latin typeface="Times New Roman" pitchFamily="18" charset="0"/>
                          <a:cs typeface="Times New Roman" pitchFamily="18" charset="0"/>
                        </a:rPr>
                        <a:t>114,7</a:t>
                      </a:r>
                      <a:endParaRPr lang="ru-RU" sz="1400" b="1" dirty="0">
                        <a:solidFill>
                          <a:schemeClr val="tx1"/>
                        </a:solidFill>
                        <a:latin typeface="Times New Roman" pitchFamily="18" charset="0"/>
                        <a:cs typeface="Times New Roman" pitchFamily="18" charset="0"/>
                      </a:endParaRPr>
                    </a:p>
                  </a:txBody>
                  <a:tcPr>
                    <a:solidFill>
                      <a:schemeClr val="accent3">
                        <a:lumMod val="60000"/>
                        <a:lumOff val="40000"/>
                      </a:schemeClr>
                    </a:solidFill>
                  </a:tcPr>
                </a:tc>
              </a:tr>
              <a:tr h="393682">
                <a:tc>
                  <a:txBody>
                    <a:bodyPr/>
                    <a:lstStyle/>
                    <a:p>
                      <a:pPr algn="just">
                        <a:spcAft>
                          <a:spcPts val="0"/>
                        </a:spcAft>
                      </a:pPr>
                      <a:r>
                        <a:rPr lang="ru-RU" sz="1400" b="1">
                          <a:solidFill>
                            <a:schemeClr val="tx1"/>
                          </a:solidFill>
                          <a:effectLst/>
                          <a:latin typeface="Times New Roman"/>
                          <a:ea typeface="Times New Roman"/>
                        </a:rPr>
                        <a:t>Субсидии бюджетам муниципальных образований</a:t>
                      </a:r>
                    </a:p>
                  </a:txBody>
                  <a:tcPr marL="68580" marR="68580" marT="0" marB="0" anchor="b">
                    <a:solidFill>
                      <a:schemeClr val="accent3">
                        <a:lumMod val="60000"/>
                        <a:lumOff val="40000"/>
                      </a:schemeClr>
                    </a:solidFill>
                  </a:tcPr>
                </a:tc>
                <a:tc>
                  <a:txBody>
                    <a:bodyPr/>
                    <a:lstStyle/>
                    <a:p>
                      <a:pPr algn="ctr">
                        <a:spcAft>
                          <a:spcPts val="0"/>
                        </a:spcAft>
                      </a:pPr>
                      <a:r>
                        <a:rPr lang="ru-RU" sz="1400" b="1" dirty="0" smtClean="0">
                          <a:solidFill>
                            <a:schemeClr val="tx1"/>
                          </a:solidFill>
                          <a:effectLst/>
                          <a:latin typeface="Times New Roman"/>
                          <a:ea typeface="Times New Roman"/>
                        </a:rPr>
                        <a:t>596 745,9</a:t>
                      </a:r>
                      <a:endParaRPr lang="ru-RU" sz="1400" b="1" dirty="0">
                        <a:solidFill>
                          <a:schemeClr val="tx1"/>
                        </a:solidFill>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ctr">
                        <a:spcAft>
                          <a:spcPts val="0"/>
                        </a:spcAft>
                      </a:pPr>
                      <a:r>
                        <a:rPr lang="ru-RU" sz="1400" b="1" dirty="0" smtClean="0">
                          <a:solidFill>
                            <a:schemeClr val="tx1"/>
                          </a:solidFill>
                          <a:effectLst/>
                          <a:latin typeface="Times New Roman"/>
                          <a:ea typeface="Times New Roman"/>
                        </a:rPr>
                        <a:t>541 913,9</a:t>
                      </a:r>
                      <a:endParaRPr lang="ru-RU" sz="1400" b="1" dirty="0">
                        <a:solidFill>
                          <a:schemeClr val="tx1"/>
                        </a:solidFill>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ctr">
                        <a:spcAft>
                          <a:spcPts val="0"/>
                        </a:spcAft>
                      </a:pPr>
                      <a:r>
                        <a:rPr lang="ru-RU" sz="1400" b="1" dirty="0" smtClean="0">
                          <a:solidFill>
                            <a:schemeClr val="tx1"/>
                          </a:solidFill>
                          <a:effectLst/>
                          <a:latin typeface="Times New Roman"/>
                          <a:ea typeface="Times New Roman"/>
                        </a:rPr>
                        <a:t>90,8</a:t>
                      </a:r>
                      <a:endParaRPr lang="ru-RU" sz="1400" b="1" dirty="0">
                        <a:solidFill>
                          <a:schemeClr val="tx1"/>
                        </a:solidFill>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ctr"/>
                      <a:r>
                        <a:rPr lang="ru-RU" sz="1400" b="1" dirty="0" smtClean="0">
                          <a:solidFill>
                            <a:schemeClr val="tx1"/>
                          </a:solidFill>
                          <a:latin typeface="Times New Roman" pitchFamily="18" charset="0"/>
                          <a:cs typeface="Times New Roman" pitchFamily="18" charset="0"/>
                        </a:rPr>
                        <a:t>113,2</a:t>
                      </a:r>
                      <a:endParaRPr lang="ru-RU" sz="1400" b="1" dirty="0">
                        <a:solidFill>
                          <a:schemeClr val="tx1"/>
                        </a:solidFill>
                        <a:latin typeface="Times New Roman" pitchFamily="18" charset="0"/>
                        <a:cs typeface="Times New Roman" pitchFamily="18" charset="0"/>
                      </a:endParaRPr>
                    </a:p>
                  </a:txBody>
                  <a:tcPr>
                    <a:solidFill>
                      <a:schemeClr val="accent3">
                        <a:lumMod val="60000"/>
                        <a:lumOff val="40000"/>
                      </a:schemeClr>
                    </a:solidFill>
                  </a:tcPr>
                </a:tc>
              </a:tr>
              <a:tr h="393682">
                <a:tc>
                  <a:txBody>
                    <a:bodyPr/>
                    <a:lstStyle/>
                    <a:p>
                      <a:pPr algn="just">
                        <a:spcAft>
                          <a:spcPts val="0"/>
                        </a:spcAft>
                      </a:pPr>
                      <a:r>
                        <a:rPr lang="ru-RU" sz="1400" b="1">
                          <a:solidFill>
                            <a:schemeClr val="tx1"/>
                          </a:solidFill>
                          <a:effectLst/>
                          <a:latin typeface="Times New Roman"/>
                          <a:ea typeface="Times New Roman"/>
                        </a:rPr>
                        <a:t>Субвенции бюджетам муниципальных образований</a:t>
                      </a:r>
                    </a:p>
                  </a:txBody>
                  <a:tcPr marL="68580" marR="68580" marT="0" marB="0" anchor="b">
                    <a:solidFill>
                      <a:schemeClr val="accent3">
                        <a:lumMod val="60000"/>
                        <a:lumOff val="40000"/>
                      </a:schemeClr>
                    </a:solidFill>
                  </a:tcPr>
                </a:tc>
                <a:tc>
                  <a:txBody>
                    <a:bodyPr/>
                    <a:lstStyle/>
                    <a:p>
                      <a:pPr algn="ctr">
                        <a:spcAft>
                          <a:spcPts val="0"/>
                        </a:spcAft>
                      </a:pPr>
                      <a:r>
                        <a:rPr lang="ru-RU" sz="1400" b="1" dirty="0" smtClean="0">
                          <a:solidFill>
                            <a:schemeClr val="tx1"/>
                          </a:solidFill>
                          <a:effectLst/>
                          <a:latin typeface="Times New Roman"/>
                          <a:ea typeface="Times New Roman"/>
                        </a:rPr>
                        <a:t>1 691 058,4</a:t>
                      </a:r>
                      <a:endParaRPr lang="ru-RU" sz="1400" b="1" dirty="0">
                        <a:solidFill>
                          <a:schemeClr val="tx1"/>
                        </a:solidFill>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ctr">
                        <a:spcAft>
                          <a:spcPts val="0"/>
                        </a:spcAft>
                      </a:pPr>
                      <a:r>
                        <a:rPr lang="ru-RU" sz="1400" b="1" dirty="0" smtClean="0">
                          <a:solidFill>
                            <a:schemeClr val="tx1"/>
                          </a:solidFill>
                          <a:effectLst/>
                          <a:latin typeface="Times New Roman"/>
                          <a:ea typeface="Times New Roman"/>
                        </a:rPr>
                        <a:t>1 687 558,3</a:t>
                      </a:r>
                      <a:endParaRPr lang="ru-RU" sz="1400" b="1" dirty="0">
                        <a:solidFill>
                          <a:schemeClr val="tx1"/>
                        </a:solidFill>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ctr">
                        <a:spcAft>
                          <a:spcPts val="0"/>
                        </a:spcAft>
                      </a:pPr>
                      <a:r>
                        <a:rPr lang="ru-RU" sz="1400" b="1" dirty="0" smtClean="0">
                          <a:solidFill>
                            <a:schemeClr val="tx1"/>
                          </a:solidFill>
                          <a:effectLst/>
                          <a:latin typeface="Times New Roman"/>
                          <a:ea typeface="Times New Roman"/>
                        </a:rPr>
                        <a:t>99,8</a:t>
                      </a:r>
                      <a:endParaRPr lang="ru-RU" sz="1400" b="1" dirty="0">
                        <a:solidFill>
                          <a:schemeClr val="tx1"/>
                        </a:solidFill>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ctr"/>
                      <a:r>
                        <a:rPr lang="ru-RU" sz="1400" b="1" dirty="0" smtClean="0">
                          <a:solidFill>
                            <a:schemeClr val="tx1"/>
                          </a:solidFill>
                          <a:latin typeface="Times New Roman" pitchFamily="18" charset="0"/>
                          <a:cs typeface="Times New Roman" pitchFamily="18" charset="0"/>
                        </a:rPr>
                        <a:t>111,4</a:t>
                      </a:r>
                      <a:endParaRPr lang="ru-RU" sz="1400" b="1" dirty="0">
                        <a:solidFill>
                          <a:schemeClr val="tx1"/>
                        </a:solidFill>
                        <a:latin typeface="Times New Roman" pitchFamily="18" charset="0"/>
                        <a:cs typeface="Times New Roman" pitchFamily="18" charset="0"/>
                      </a:endParaRPr>
                    </a:p>
                  </a:txBody>
                  <a:tcPr>
                    <a:solidFill>
                      <a:schemeClr val="accent3">
                        <a:lumMod val="60000"/>
                        <a:lumOff val="40000"/>
                      </a:schemeClr>
                    </a:solidFill>
                  </a:tcPr>
                </a:tc>
              </a:tr>
              <a:tr h="281201">
                <a:tc>
                  <a:txBody>
                    <a:bodyPr/>
                    <a:lstStyle/>
                    <a:p>
                      <a:pPr algn="just">
                        <a:spcAft>
                          <a:spcPts val="0"/>
                        </a:spcAft>
                      </a:pPr>
                      <a:r>
                        <a:rPr lang="ru-RU" sz="1400" b="1" dirty="0">
                          <a:solidFill>
                            <a:schemeClr val="tx1"/>
                          </a:solidFill>
                          <a:effectLst/>
                          <a:latin typeface="Times New Roman"/>
                          <a:ea typeface="Times New Roman"/>
                        </a:rPr>
                        <a:t>Иные межбюджетные трансферты</a:t>
                      </a:r>
                    </a:p>
                  </a:txBody>
                  <a:tcPr marL="68580" marR="68580" marT="0" marB="0" anchor="b">
                    <a:solidFill>
                      <a:schemeClr val="accent3">
                        <a:lumMod val="60000"/>
                        <a:lumOff val="40000"/>
                      </a:schemeClr>
                    </a:solidFill>
                  </a:tcPr>
                </a:tc>
                <a:tc>
                  <a:txBody>
                    <a:bodyPr/>
                    <a:lstStyle/>
                    <a:p>
                      <a:pPr algn="ctr">
                        <a:spcAft>
                          <a:spcPts val="0"/>
                        </a:spcAft>
                      </a:pPr>
                      <a:r>
                        <a:rPr lang="ru-RU" sz="1400" b="1" dirty="0" smtClean="0">
                          <a:solidFill>
                            <a:schemeClr val="tx1"/>
                          </a:solidFill>
                          <a:effectLst/>
                          <a:latin typeface="Times New Roman"/>
                          <a:ea typeface="Times New Roman"/>
                        </a:rPr>
                        <a:t>64 408,0</a:t>
                      </a:r>
                      <a:endParaRPr lang="ru-RU" sz="1400" b="1" dirty="0">
                        <a:solidFill>
                          <a:schemeClr val="tx1"/>
                        </a:solidFill>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ctr">
                        <a:spcAft>
                          <a:spcPts val="0"/>
                        </a:spcAft>
                      </a:pPr>
                      <a:r>
                        <a:rPr lang="ru-RU" sz="1400" b="1" dirty="0" smtClean="0">
                          <a:solidFill>
                            <a:schemeClr val="tx1"/>
                          </a:solidFill>
                          <a:effectLst/>
                          <a:latin typeface="Times New Roman"/>
                          <a:ea typeface="Times New Roman"/>
                        </a:rPr>
                        <a:t>64 408,0</a:t>
                      </a:r>
                      <a:endParaRPr lang="ru-RU" sz="1400" b="1" dirty="0">
                        <a:solidFill>
                          <a:schemeClr val="tx1"/>
                        </a:solidFill>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ctr">
                        <a:spcAft>
                          <a:spcPts val="0"/>
                        </a:spcAft>
                      </a:pPr>
                      <a:r>
                        <a:rPr lang="ru-RU" sz="1400" b="1" dirty="0" smtClean="0">
                          <a:solidFill>
                            <a:schemeClr val="tx1"/>
                          </a:solidFill>
                          <a:effectLst/>
                          <a:latin typeface="Times New Roman"/>
                          <a:ea typeface="Times New Roman"/>
                        </a:rPr>
                        <a:t>100,0</a:t>
                      </a:r>
                      <a:endParaRPr lang="ru-RU" sz="1400" b="1" dirty="0">
                        <a:solidFill>
                          <a:schemeClr val="tx1"/>
                        </a:solidFill>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ctr"/>
                      <a:r>
                        <a:rPr lang="ru-RU" sz="1400" b="1" dirty="0" smtClean="0">
                          <a:solidFill>
                            <a:schemeClr val="tx1"/>
                          </a:solidFill>
                          <a:latin typeface="Times New Roman" pitchFamily="18" charset="0"/>
                          <a:cs typeface="Times New Roman" pitchFamily="18" charset="0"/>
                        </a:rPr>
                        <a:t>123,4</a:t>
                      </a:r>
                      <a:endParaRPr lang="ru-RU" sz="1400" b="1" dirty="0">
                        <a:solidFill>
                          <a:schemeClr val="tx1"/>
                        </a:solidFill>
                        <a:latin typeface="Times New Roman" pitchFamily="18" charset="0"/>
                        <a:cs typeface="Times New Roman" pitchFamily="18" charset="0"/>
                      </a:endParaRPr>
                    </a:p>
                  </a:txBody>
                  <a:tcPr>
                    <a:solidFill>
                      <a:schemeClr val="accent3">
                        <a:lumMod val="60000"/>
                        <a:lumOff val="40000"/>
                      </a:schemeClr>
                    </a:solidFill>
                  </a:tcPr>
                </a:tc>
              </a:tr>
              <a:tr h="399428">
                <a:tc>
                  <a:txBody>
                    <a:bodyPr/>
                    <a:lstStyle/>
                    <a:p>
                      <a:pPr algn="just">
                        <a:spcAft>
                          <a:spcPts val="0"/>
                        </a:spcAft>
                      </a:pPr>
                      <a:r>
                        <a:rPr lang="ru-RU" sz="1400" b="1" dirty="0" smtClean="0">
                          <a:solidFill>
                            <a:schemeClr val="tx1"/>
                          </a:solidFill>
                          <a:effectLst/>
                          <a:latin typeface="Times New Roman"/>
                          <a:ea typeface="Times New Roman"/>
                        </a:rPr>
                        <a:t>Прочие безвозмездные поступления в бюджеты муниципальных районов</a:t>
                      </a:r>
                      <a:endParaRPr lang="ru-RU" sz="1400" b="1" dirty="0">
                        <a:solidFill>
                          <a:schemeClr val="tx1"/>
                        </a:solidFill>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ctr">
                        <a:spcAft>
                          <a:spcPts val="0"/>
                        </a:spcAft>
                      </a:pPr>
                      <a:r>
                        <a:rPr lang="ru-RU" sz="1400" b="1" dirty="0" smtClean="0">
                          <a:solidFill>
                            <a:schemeClr val="tx1"/>
                          </a:solidFill>
                          <a:effectLst/>
                          <a:latin typeface="Times New Roman"/>
                          <a:ea typeface="Times New Roman"/>
                        </a:rPr>
                        <a:t>5 000,0</a:t>
                      </a:r>
                      <a:endParaRPr lang="ru-RU" sz="1400" b="1" dirty="0">
                        <a:solidFill>
                          <a:schemeClr val="tx1"/>
                        </a:solidFill>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ctr">
                        <a:spcAft>
                          <a:spcPts val="0"/>
                        </a:spcAft>
                      </a:pPr>
                      <a:r>
                        <a:rPr lang="ru-RU" sz="1400" b="1" dirty="0" smtClean="0">
                          <a:solidFill>
                            <a:schemeClr val="tx1"/>
                          </a:solidFill>
                          <a:effectLst/>
                          <a:latin typeface="Times New Roman"/>
                          <a:ea typeface="Times New Roman"/>
                        </a:rPr>
                        <a:t>5 000,4</a:t>
                      </a:r>
                      <a:endParaRPr lang="ru-RU" sz="1400" b="1" dirty="0">
                        <a:solidFill>
                          <a:schemeClr val="tx1"/>
                        </a:solidFill>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ctr">
                        <a:spcAft>
                          <a:spcPts val="0"/>
                        </a:spcAft>
                      </a:pPr>
                      <a:r>
                        <a:rPr lang="ru-RU" sz="1400" b="1" dirty="0" smtClean="0">
                          <a:solidFill>
                            <a:schemeClr val="tx1"/>
                          </a:solidFill>
                          <a:effectLst/>
                          <a:latin typeface="Times New Roman"/>
                          <a:ea typeface="Times New Roman"/>
                        </a:rPr>
                        <a:t>100,0</a:t>
                      </a:r>
                      <a:endParaRPr lang="ru-RU" sz="1400" b="1" dirty="0">
                        <a:solidFill>
                          <a:schemeClr val="tx1"/>
                        </a:solidFill>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ctr"/>
                      <a:endParaRPr lang="ru-RU" sz="1400" b="1" dirty="0">
                        <a:solidFill>
                          <a:schemeClr val="tx1"/>
                        </a:solidFill>
                        <a:latin typeface="Times New Roman" pitchFamily="18" charset="0"/>
                        <a:cs typeface="Times New Roman" pitchFamily="18" charset="0"/>
                      </a:endParaRPr>
                    </a:p>
                  </a:txBody>
                  <a:tcPr>
                    <a:solidFill>
                      <a:schemeClr val="accent3">
                        <a:lumMod val="60000"/>
                        <a:lumOff val="40000"/>
                      </a:schemeClr>
                    </a:solidFill>
                  </a:tcPr>
                </a:tc>
              </a:tr>
              <a:tr h="590523">
                <a:tc>
                  <a:txBody>
                    <a:bodyPr/>
                    <a:lstStyle/>
                    <a:p>
                      <a:pPr algn="just">
                        <a:spcAft>
                          <a:spcPts val="0"/>
                        </a:spcAft>
                      </a:pPr>
                      <a:r>
                        <a:rPr lang="ru-RU" sz="1400" b="1" dirty="0">
                          <a:solidFill>
                            <a:schemeClr val="tx1"/>
                          </a:solidFill>
                          <a:effectLst/>
                          <a:latin typeface="Times New Roman"/>
                          <a:ea typeface="Times New Roman"/>
                        </a:rPr>
                        <a:t>Доходы бюджетов муниципальных районов от возврата организациями остатков субсидий прошлых лет</a:t>
                      </a:r>
                    </a:p>
                  </a:txBody>
                  <a:tcPr marL="68580" marR="68580" marT="0" marB="0" anchor="b">
                    <a:solidFill>
                      <a:schemeClr val="accent3">
                        <a:lumMod val="60000"/>
                        <a:lumOff val="40000"/>
                      </a:schemeClr>
                    </a:solidFill>
                  </a:tcPr>
                </a:tc>
                <a:tc>
                  <a:txBody>
                    <a:bodyPr/>
                    <a:lstStyle/>
                    <a:p>
                      <a:pPr algn="ctr">
                        <a:spcAft>
                          <a:spcPts val="0"/>
                        </a:spcAft>
                      </a:pPr>
                      <a:r>
                        <a:rPr lang="ru-RU" sz="1400" b="1" dirty="0" smtClean="0">
                          <a:solidFill>
                            <a:schemeClr val="tx1"/>
                          </a:solidFill>
                          <a:effectLst/>
                          <a:latin typeface="Times New Roman"/>
                          <a:ea typeface="Times New Roman"/>
                        </a:rPr>
                        <a:t>7 498,9</a:t>
                      </a:r>
                      <a:endParaRPr lang="ru-RU" sz="1400" b="1" dirty="0">
                        <a:solidFill>
                          <a:schemeClr val="tx1"/>
                        </a:solidFill>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ctr">
                        <a:spcAft>
                          <a:spcPts val="0"/>
                        </a:spcAft>
                      </a:pPr>
                      <a:r>
                        <a:rPr lang="ru-RU" sz="1400" b="1" dirty="0" smtClean="0">
                          <a:solidFill>
                            <a:schemeClr val="tx1"/>
                          </a:solidFill>
                          <a:effectLst/>
                          <a:latin typeface="Times New Roman"/>
                          <a:ea typeface="Times New Roman"/>
                        </a:rPr>
                        <a:t>8 191,5</a:t>
                      </a:r>
                      <a:endParaRPr lang="ru-RU" sz="1400" b="1" dirty="0">
                        <a:solidFill>
                          <a:schemeClr val="tx1"/>
                        </a:solidFill>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ctr">
                        <a:spcAft>
                          <a:spcPts val="0"/>
                        </a:spcAft>
                      </a:pPr>
                      <a:r>
                        <a:rPr lang="ru-RU" sz="1400" b="1" dirty="0" smtClean="0">
                          <a:solidFill>
                            <a:schemeClr val="tx1"/>
                          </a:solidFill>
                          <a:effectLst/>
                          <a:latin typeface="Times New Roman"/>
                          <a:ea typeface="Times New Roman"/>
                        </a:rPr>
                        <a:t>109,2</a:t>
                      </a:r>
                      <a:endParaRPr lang="ru-RU" sz="1400" b="1" dirty="0">
                        <a:solidFill>
                          <a:schemeClr val="tx1"/>
                        </a:solidFill>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ctr"/>
                      <a:endParaRPr lang="ru-RU" sz="1400" b="1" dirty="0">
                        <a:solidFill>
                          <a:schemeClr val="tx1"/>
                        </a:solidFill>
                        <a:latin typeface="Times New Roman" pitchFamily="18" charset="0"/>
                        <a:cs typeface="Times New Roman" pitchFamily="18" charset="0"/>
                      </a:endParaRPr>
                    </a:p>
                  </a:txBody>
                  <a:tcPr>
                    <a:solidFill>
                      <a:schemeClr val="accent3">
                        <a:lumMod val="60000"/>
                        <a:lumOff val="40000"/>
                      </a:schemeClr>
                    </a:solidFill>
                  </a:tcPr>
                </a:tc>
              </a:tr>
              <a:tr h="787364">
                <a:tc>
                  <a:txBody>
                    <a:bodyPr/>
                    <a:lstStyle/>
                    <a:p>
                      <a:pPr algn="just">
                        <a:spcAft>
                          <a:spcPts val="0"/>
                        </a:spcAft>
                      </a:pPr>
                      <a:r>
                        <a:rPr lang="ru-RU" sz="1400" b="1" dirty="0">
                          <a:solidFill>
                            <a:schemeClr val="tx1"/>
                          </a:solidFill>
                          <a:effectLst/>
                          <a:latin typeface="Times New Roman"/>
                          <a:ea typeface="Times New Roman"/>
                        </a:rPr>
                        <a:t>Возврат остатков субсидий, субвенций и иных межбюджетных трансфертов прошлых лет из бюджетов муниципальных районов</a:t>
                      </a:r>
                    </a:p>
                  </a:txBody>
                  <a:tcPr marL="68580" marR="68580" marT="0" marB="0" anchor="b">
                    <a:solidFill>
                      <a:schemeClr val="accent3">
                        <a:lumMod val="60000"/>
                        <a:lumOff val="40000"/>
                      </a:schemeClr>
                    </a:solidFill>
                  </a:tcPr>
                </a:tc>
                <a:tc>
                  <a:txBody>
                    <a:bodyPr/>
                    <a:lstStyle/>
                    <a:p>
                      <a:pPr algn="ctr">
                        <a:spcAft>
                          <a:spcPts val="0"/>
                        </a:spcAft>
                      </a:pPr>
                      <a:r>
                        <a:rPr lang="ru-RU" sz="1400" b="1" dirty="0" smtClean="0">
                          <a:solidFill>
                            <a:schemeClr val="tx1"/>
                          </a:solidFill>
                          <a:effectLst/>
                          <a:latin typeface="Times New Roman"/>
                          <a:ea typeface="Times New Roman"/>
                        </a:rPr>
                        <a:t>-7 698,7</a:t>
                      </a:r>
                      <a:endParaRPr lang="ru-RU" sz="1400" b="1" dirty="0">
                        <a:solidFill>
                          <a:schemeClr val="tx1"/>
                        </a:solidFill>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ctr">
                        <a:spcAft>
                          <a:spcPts val="0"/>
                        </a:spcAft>
                      </a:pPr>
                      <a:r>
                        <a:rPr lang="ru-RU" sz="1400" b="1" dirty="0" smtClean="0">
                          <a:solidFill>
                            <a:schemeClr val="tx1"/>
                          </a:solidFill>
                          <a:effectLst/>
                          <a:latin typeface="Times New Roman"/>
                          <a:ea typeface="Times New Roman"/>
                        </a:rPr>
                        <a:t>-7 724,5</a:t>
                      </a:r>
                      <a:endParaRPr lang="ru-RU" sz="1400" b="1" dirty="0">
                        <a:solidFill>
                          <a:schemeClr val="tx1"/>
                        </a:solidFill>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ctr">
                        <a:spcAft>
                          <a:spcPts val="0"/>
                        </a:spcAft>
                      </a:pPr>
                      <a:r>
                        <a:rPr lang="ru-RU" sz="1400" b="1" dirty="0" smtClean="0">
                          <a:solidFill>
                            <a:schemeClr val="tx1"/>
                          </a:solidFill>
                          <a:effectLst/>
                          <a:latin typeface="Times New Roman"/>
                          <a:ea typeface="Times New Roman"/>
                        </a:rPr>
                        <a:t>100,3</a:t>
                      </a:r>
                      <a:endParaRPr lang="ru-RU" sz="1400" b="1" dirty="0">
                        <a:solidFill>
                          <a:schemeClr val="tx1"/>
                        </a:solidFill>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ctr"/>
                      <a:r>
                        <a:rPr lang="ru-RU" sz="1400" b="1" dirty="0" smtClean="0">
                          <a:solidFill>
                            <a:schemeClr val="tx1"/>
                          </a:solidFill>
                          <a:latin typeface="Times New Roman" pitchFamily="18" charset="0"/>
                          <a:cs typeface="Times New Roman" pitchFamily="18" charset="0"/>
                        </a:rPr>
                        <a:t>694,4</a:t>
                      </a:r>
                      <a:endParaRPr lang="ru-RU" sz="1400" b="1" dirty="0">
                        <a:solidFill>
                          <a:schemeClr val="tx1"/>
                        </a:solidFill>
                        <a:latin typeface="Times New Roman" pitchFamily="18" charset="0"/>
                        <a:cs typeface="Times New Roman" pitchFamily="18" charset="0"/>
                      </a:endParaRPr>
                    </a:p>
                  </a:txBody>
                  <a:tcPr>
                    <a:solidFill>
                      <a:schemeClr val="accent3">
                        <a:lumMod val="60000"/>
                        <a:lumOff val="40000"/>
                      </a:schemeClr>
                    </a:solidFill>
                  </a:tcPr>
                </a:tc>
              </a:tr>
            </a:tbl>
          </a:graphicData>
        </a:graphic>
      </p:graphicFrame>
    </p:spTree>
    <p:extLst>
      <p:ext uri="{BB962C8B-B14F-4D97-AF65-F5344CB8AC3E}">
        <p14:creationId xmlns:p14="http://schemas.microsoft.com/office/powerpoint/2010/main" val="18632155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Подзаголовок 1"/>
          <p:cNvSpPr>
            <a:spLocks noGrp="1"/>
          </p:cNvSpPr>
          <p:nvPr>
            <p:ph type="subTitle" idx="1"/>
          </p:nvPr>
        </p:nvSpPr>
        <p:spPr>
          <a:xfrm>
            <a:off x="1371600" y="3933056"/>
            <a:ext cx="6400800" cy="1440160"/>
          </a:xfrm>
        </p:spPr>
        <p:txBody>
          <a:bodyPr/>
          <a:lstStyle/>
          <a:p>
            <a:endParaRPr lang="ru-RU" dirty="0">
              <a:solidFill>
                <a:schemeClr val="accent4">
                  <a:lumMod val="50000"/>
                </a:schemeClr>
              </a:solidFill>
            </a:endParaRPr>
          </a:p>
        </p:txBody>
      </p:sp>
      <p:sp>
        <p:nvSpPr>
          <p:cNvPr id="4" name="Заголовок 3"/>
          <p:cNvSpPr>
            <a:spLocks noGrp="1"/>
          </p:cNvSpPr>
          <p:nvPr>
            <p:ph type="ctrTitle"/>
          </p:nvPr>
        </p:nvSpPr>
        <p:spPr>
          <a:xfrm>
            <a:off x="422030" y="116632"/>
            <a:ext cx="8229600" cy="905272"/>
          </a:xfrm>
        </p:spPr>
        <p:txBody>
          <a:bodyPr>
            <a:normAutofit fontScale="90000"/>
          </a:bodyPr>
          <a:lstStyle/>
          <a:p>
            <a:pPr marL="182880" indent="0" algn="ctr">
              <a:buNone/>
            </a:pPr>
            <a:r>
              <a:rPr lang="ru-RU" sz="2700" dirty="0" smtClean="0">
                <a:solidFill>
                  <a:schemeClr val="tx1"/>
                </a:solidFill>
                <a:effectLst/>
                <a:latin typeface="Times New Roman" pitchFamily="18" charset="0"/>
                <a:cs typeface="Times New Roman" pitchFamily="18" charset="0"/>
              </a:rPr>
              <a:t>ИСТОЧНИКИ ФИНАНСИРОВАНИЯ ДЕФИЦИТА БЮДЖЕТА</a:t>
            </a:r>
            <a:br>
              <a:rPr lang="ru-RU" sz="2700" dirty="0" smtClean="0">
                <a:solidFill>
                  <a:schemeClr val="tx1"/>
                </a:solidFill>
                <a:effectLst/>
                <a:latin typeface="Times New Roman" pitchFamily="18" charset="0"/>
                <a:cs typeface="Times New Roman" pitchFamily="18" charset="0"/>
              </a:rPr>
            </a:br>
            <a:r>
              <a:rPr lang="ru-RU" sz="2800" dirty="0">
                <a:solidFill>
                  <a:schemeClr val="tx1"/>
                </a:solidFill>
                <a:effectLst/>
              </a:rPr>
              <a:t/>
            </a:r>
            <a:br>
              <a:rPr lang="ru-RU" sz="2800" dirty="0">
                <a:solidFill>
                  <a:schemeClr val="tx1"/>
                </a:solidFill>
                <a:effectLst/>
              </a:rPr>
            </a:br>
            <a:r>
              <a:rPr lang="ru-RU" sz="2800" dirty="0" smtClean="0">
                <a:solidFill>
                  <a:schemeClr val="accent4">
                    <a:lumMod val="50000"/>
                  </a:schemeClr>
                </a:solidFill>
                <a:effectLst/>
              </a:rPr>
              <a:t/>
            </a:r>
            <a:br>
              <a:rPr lang="ru-RU" sz="2800" dirty="0" smtClean="0">
                <a:solidFill>
                  <a:schemeClr val="accent4">
                    <a:lumMod val="50000"/>
                  </a:schemeClr>
                </a:solidFill>
                <a:effectLst/>
              </a:rPr>
            </a:br>
            <a:endParaRPr lang="ru-RU" sz="2800" dirty="0">
              <a:solidFill>
                <a:schemeClr val="accent4">
                  <a:lumMod val="50000"/>
                </a:schemeClr>
              </a:solidFill>
            </a:endParaRPr>
          </a:p>
        </p:txBody>
      </p:sp>
      <p:sp>
        <p:nvSpPr>
          <p:cNvPr id="8" name="Заголовок 3"/>
          <p:cNvSpPr txBox="1">
            <a:spLocks/>
          </p:cNvSpPr>
          <p:nvPr/>
        </p:nvSpPr>
        <p:spPr>
          <a:xfrm>
            <a:off x="592619" y="3933056"/>
            <a:ext cx="8229600" cy="720080"/>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j-lt"/>
                <a:ea typeface="+mj-ea"/>
                <a:cs typeface="+mj-cs"/>
              </a:defRPr>
            </a:lvl1pPr>
          </a:lstStyle>
          <a:p>
            <a:endParaRPr lang="ru-RU" sz="2800" dirty="0">
              <a:solidFill>
                <a:schemeClr val="accent4">
                  <a:lumMod val="50000"/>
                </a:schemeClr>
              </a:solidFill>
              <a:effectLst/>
            </a:endParaRPr>
          </a:p>
        </p:txBody>
      </p:sp>
      <p:graphicFrame>
        <p:nvGraphicFramePr>
          <p:cNvPr id="7" name="Таблица 6"/>
          <p:cNvGraphicFramePr>
            <a:graphicFrameLocks noGrp="1"/>
          </p:cNvGraphicFramePr>
          <p:nvPr>
            <p:extLst>
              <p:ext uri="{D42A27DB-BD31-4B8C-83A1-F6EECF244321}">
                <p14:modId xmlns:p14="http://schemas.microsoft.com/office/powerpoint/2010/main" val="546992550"/>
              </p:ext>
            </p:extLst>
          </p:nvPr>
        </p:nvGraphicFramePr>
        <p:xfrm>
          <a:off x="592617" y="1412776"/>
          <a:ext cx="8229601" cy="4975195"/>
        </p:xfrm>
        <a:graphic>
          <a:graphicData uri="http://schemas.openxmlformats.org/drawingml/2006/table">
            <a:tbl>
              <a:tblPr firstRow="1" bandRow="1">
                <a:effectLst>
                  <a:reflection blurRad="6350" stA="50000" endA="275" endPos="40000" dist="101600" dir="5400000" sy="-100000" algn="bl" rotWithShape="0"/>
                </a:effectLst>
                <a:tableStyleId>{00A15C55-8517-42AA-B614-E9B94910E393}</a:tableStyleId>
              </a:tblPr>
              <a:tblGrid>
                <a:gridCol w="3763359"/>
                <a:gridCol w="1440160"/>
                <a:gridCol w="1584176"/>
                <a:gridCol w="1441906"/>
              </a:tblGrid>
              <a:tr h="901233">
                <a:tc>
                  <a:txBody>
                    <a:bodyPr/>
                    <a:lstStyle/>
                    <a:p>
                      <a:pPr algn="ctr"/>
                      <a:r>
                        <a:rPr lang="ru-RU" sz="1400" dirty="0" smtClean="0">
                          <a:solidFill>
                            <a:schemeClr val="tx1"/>
                          </a:solidFill>
                          <a:latin typeface="Times New Roman" panose="02020603050405020304" pitchFamily="18" charset="0"/>
                          <a:cs typeface="Times New Roman" panose="02020603050405020304" pitchFamily="18" charset="0"/>
                        </a:rPr>
                        <a:t>Наименование показателя</a:t>
                      </a:r>
                      <a:endParaRPr lang="ru-RU" sz="1400" dirty="0">
                        <a:solidFill>
                          <a:schemeClr val="tx1"/>
                        </a:solidFill>
                        <a:latin typeface="Times New Roman" pitchFamily="18" charset="0"/>
                        <a:cs typeface="Times New Roman" pitchFamily="18" charset="0"/>
                      </a:endParaRPr>
                    </a:p>
                  </a:txBody>
                  <a:tcPr>
                    <a:solidFill>
                      <a:schemeClr val="accent3">
                        <a:lumMod val="60000"/>
                        <a:lumOff val="40000"/>
                      </a:schemeClr>
                    </a:solidFill>
                  </a:tcPr>
                </a:tc>
                <a:tc>
                  <a:txBody>
                    <a:bodyPr/>
                    <a:lstStyle/>
                    <a:p>
                      <a:pPr algn="ctr"/>
                      <a:r>
                        <a:rPr lang="ru-RU" sz="1400" dirty="0" smtClean="0">
                          <a:solidFill>
                            <a:schemeClr val="tx1"/>
                          </a:solidFill>
                          <a:latin typeface="Times New Roman" panose="02020603050405020304" pitchFamily="18" charset="0"/>
                          <a:cs typeface="Times New Roman" panose="02020603050405020304" pitchFamily="18" charset="0"/>
                        </a:rPr>
                        <a:t>Утверждено на 2023 год</a:t>
                      </a:r>
                      <a:endParaRPr lang="ru-RU" sz="1400" dirty="0">
                        <a:solidFill>
                          <a:schemeClr val="tx1"/>
                        </a:solidFill>
                        <a:latin typeface="Times New Roman" pitchFamily="18" charset="0"/>
                        <a:cs typeface="Times New Roman" pitchFamily="18" charset="0"/>
                      </a:endParaRPr>
                    </a:p>
                  </a:txBody>
                  <a:tcPr>
                    <a:solidFill>
                      <a:schemeClr val="accent3">
                        <a:lumMod val="60000"/>
                        <a:lumOff val="40000"/>
                      </a:schemeClr>
                    </a:solidFill>
                  </a:tcPr>
                </a:tc>
                <a:tc>
                  <a:txBody>
                    <a:bodyPr/>
                    <a:lstStyle/>
                    <a:p>
                      <a:pPr algn="ctr"/>
                      <a:r>
                        <a:rPr lang="ru-RU" sz="1400" dirty="0" smtClean="0">
                          <a:solidFill>
                            <a:schemeClr val="tx1"/>
                          </a:solidFill>
                          <a:latin typeface="Times New Roman" panose="02020603050405020304" pitchFamily="18" charset="0"/>
                          <a:cs typeface="Times New Roman" panose="02020603050405020304" pitchFamily="18" charset="0"/>
                        </a:rPr>
                        <a:t>Исполнено в 2023 году</a:t>
                      </a:r>
                      <a:endParaRPr lang="ru-RU" sz="1400" dirty="0">
                        <a:solidFill>
                          <a:schemeClr val="tx1"/>
                        </a:solidFill>
                        <a:latin typeface="Times New Roman" pitchFamily="18" charset="0"/>
                        <a:cs typeface="Times New Roman" pitchFamily="18" charset="0"/>
                      </a:endParaRPr>
                    </a:p>
                  </a:txBody>
                  <a:tcPr>
                    <a:solidFill>
                      <a:schemeClr val="accent3">
                        <a:lumMod val="60000"/>
                        <a:lumOff val="40000"/>
                      </a:schemeClr>
                    </a:solidFill>
                  </a:tcPr>
                </a:tc>
                <a:tc>
                  <a:txBody>
                    <a:bodyPr/>
                    <a:lstStyle/>
                    <a:p>
                      <a:pPr algn="ctr"/>
                      <a:r>
                        <a:rPr lang="ru-RU" sz="1400" dirty="0" smtClean="0">
                          <a:solidFill>
                            <a:schemeClr val="tx1"/>
                          </a:solidFill>
                          <a:latin typeface="Times New Roman" panose="02020603050405020304" pitchFamily="18" charset="0"/>
                          <a:cs typeface="Times New Roman" panose="02020603050405020304" pitchFamily="18" charset="0"/>
                        </a:rPr>
                        <a:t>% к плановому назначению</a:t>
                      </a:r>
                      <a:endParaRPr lang="ru-RU" sz="1400" dirty="0">
                        <a:solidFill>
                          <a:schemeClr val="tx1"/>
                        </a:solidFill>
                        <a:latin typeface="Times New Roman" pitchFamily="18" charset="0"/>
                        <a:cs typeface="Times New Roman" pitchFamily="18" charset="0"/>
                      </a:endParaRPr>
                    </a:p>
                  </a:txBody>
                  <a:tcPr>
                    <a:solidFill>
                      <a:schemeClr val="accent3">
                        <a:lumMod val="60000"/>
                        <a:lumOff val="40000"/>
                      </a:schemeClr>
                    </a:solidFill>
                  </a:tcPr>
                </a:tc>
              </a:tr>
              <a:tr h="466919">
                <a:tc>
                  <a:txBody>
                    <a:bodyPr/>
                    <a:lstStyle/>
                    <a:p>
                      <a:r>
                        <a:rPr lang="ru-RU" sz="1200" b="1" dirty="0" smtClean="0">
                          <a:solidFill>
                            <a:schemeClr val="tx1"/>
                          </a:solidFill>
                          <a:latin typeface="Times New Roman" panose="02020603050405020304" pitchFamily="18" charset="0"/>
                          <a:cs typeface="Times New Roman" panose="02020603050405020304" pitchFamily="18" charset="0"/>
                        </a:rPr>
                        <a:t>Источники</a:t>
                      </a:r>
                      <a:r>
                        <a:rPr lang="ru-RU" sz="1200" b="1" baseline="0" dirty="0" smtClean="0">
                          <a:solidFill>
                            <a:schemeClr val="tx1"/>
                          </a:solidFill>
                          <a:latin typeface="Times New Roman" panose="02020603050405020304" pitchFamily="18" charset="0"/>
                          <a:cs typeface="Times New Roman" panose="02020603050405020304" pitchFamily="18" charset="0"/>
                        </a:rPr>
                        <a:t> финансирования  дефицита бюджетов:</a:t>
                      </a:r>
                      <a:endParaRPr lang="ru-RU" sz="1200" b="1" dirty="0">
                        <a:solidFill>
                          <a:schemeClr val="tx1"/>
                        </a:solidFill>
                        <a:latin typeface="Times New Roman" pitchFamily="18" charset="0"/>
                        <a:cs typeface="Times New Roman" pitchFamily="18" charset="0"/>
                      </a:endParaRPr>
                    </a:p>
                  </a:txBody>
                  <a:tcPr>
                    <a:solidFill>
                      <a:schemeClr val="accent3">
                        <a:lumMod val="60000"/>
                        <a:lumOff val="40000"/>
                      </a:schemeClr>
                    </a:solidFill>
                  </a:tcPr>
                </a:tc>
                <a:tc>
                  <a:txBody>
                    <a:bodyPr/>
                    <a:lstStyle/>
                    <a:p>
                      <a:pPr algn="ctr"/>
                      <a:r>
                        <a:rPr lang="ru-RU" sz="1200" b="1" dirty="0" smtClean="0">
                          <a:solidFill>
                            <a:schemeClr val="tx1"/>
                          </a:solidFill>
                          <a:latin typeface="Times New Roman" panose="02020603050405020304" pitchFamily="18" charset="0"/>
                          <a:cs typeface="Times New Roman" panose="02020603050405020304" pitchFamily="18" charset="0"/>
                        </a:rPr>
                        <a:t>27 731,0</a:t>
                      </a:r>
                      <a:endParaRPr lang="ru-RU" sz="1200" b="1" dirty="0">
                        <a:solidFill>
                          <a:schemeClr val="tx1"/>
                        </a:solidFill>
                        <a:latin typeface="Times New Roman" pitchFamily="18" charset="0"/>
                        <a:cs typeface="Times New Roman" pitchFamily="18" charset="0"/>
                      </a:endParaRPr>
                    </a:p>
                  </a:txBody>
                  <a:tcPr>
                    <a:solidFill>
                      <a:schemeClr val="accent3">
                        <a:lumMod val="60000"/>
                        <a:lumOff val="40000"/>
                      </a:schemeClr>
                    </a:solidFill>
                  </a:tcPr>
                </a:tc>
                <a:tc>
                  <a:txBody>
                    <a:bodyPr/>
                    <a:lstStyle/>
                    <a:p>
                      <a:pPr algn="ctr"/>
                      <a:r>
                        <a:rPr lang="ru-RU" sz="1200" b="1" dirty="0" smtClean="0">
                          <a:solidFill>
                            <a:schemeClr val="tx1"/>
                          </a:solidFill>
                          <a:latin typeface="Times New Roman" panose="02020603050405020304" pitchFamily="18" charset="0"/>
                          <a:cs typeface="Times New Roman" panose="02020603050405020304" pitchFamily="18" charset="0"/>
                        </a:rPr>
                        <a:t>-2 047,2</a:t>
                      </a:r>
                      <a:endParaRPr lang="ru-RU" sz="1200" b="1" dirty="0">
                        <a:solidFill>
                          <a:schemeClr val="tx1"/>
                        </a:solidFill>
                        <a:latin typeface="Times New Roman" pitchFamily="18" charset="0"/>
                        <a:cs typeface="Times New Roman" pitchFamily="18" charset="0"/>
                      </a:endParaRPr>
                    </a:p>
                  </a:txBody>
                  <a:tcPr>
                    <a:solidFill>
                      <a:schemeClr val="accent3">
                        <a:lumMod val="60000"/>
                        <a:lumOff val="40000"/>
                      </a:schemeClr>
                    </a:solidFill>
                  </a:tcPr>
                </a:tc>
                <a:tc>
                  <a:txBody>
                    <a:bodyPr/>
                    <a:lstStyle/>
                    <a:p>
                      <a:pPr algn="ctr"/>
                      <a:r>
                        <a:rPr lang="ru-RU" sz="1200" b="1" dirty="0" smtClean="0">
                          <a:solidFill>
                            <a:schemeClr val="tx1"/>
                          </a:solidFill>
                          <a:latin typeface="Times New Roman" panose="02020603050405020304" pitchFamily="18" charset="0"/>
                          <a:cs typeface="Times New Roman" panose="02020603050405020304" pitchFamily="18" charset="0"/>
                        </a:rPr>
                        <a:t>2,8</a:t>
                      </a:r>
                      <a:endParaRPr lang="ru-RU" sz="1200" b="1" dirty="0">
                        <a:solidFill>
                          <a:schemeClr val="tx1"/>
                        </a:solidFill>
                        <a:latin typeface="Times New Roman" pitchFamily="18" charset="0"/>
                        <a:cs typeface="Times New Roman" pitchFamily="18" charset="0"/>
                      </a:endParaRPr>
                    </a:p>
                  </a:txBody>
                  <a:tcPr>
                    <a:solidFill>
                      <a:schemeClr val="accent3">
                        <a:lumMod val="60000"/>
                        <a:lumOff val="40000"/>
                      </a:schemeClr>
                    </a:solidFill>
                  </a:tcPr>
                </a:tc>
              </a:tr>
              <a:tr h="510699">
                <a:tc>
                  <a:txBody>
                    <a:bodyPr/>
                    <a:lstStyle/>
                    <a:p>
                      <a:r>
                        <a:rPr lang="ru-RU" sz="1200" b="1" dirty="0" smtClean="0">
                          <a:solidFill>
                            <a:schemeClr val="tx1"/>
                          </a:solidFill>
                          <a:latin typeface="Times New Roman" pitchFamily="18" charset="0"/>
                          <a:cs typeface="Times New Roman" pitchFamily="18" charset="0"/>
                        </a:rPr>
                        <a:t>Погашение муниципальными районами кредитов от кредитных организаций в валюте Российской Федерации</a:t>
                      </a:r>
                      <a:endParaRPr lang="ru-RU" sz="1200" b="1" dirty="0">
                        <a:solidFill>
                          <a:schemeClr val="tx1"/>
                        </a:solidFill>
                        <a:latin typeface="Times New Roman" pitchFamily="18" charset="0"/>
                        <a:cs typeface="Times New Roman" pitchFamily="18" charset="0"/>
                      </a:endParaRPr>
                    </a:p>
                  </a:txBody>
                  <a:tcPr>
                    <a:solidFill>
                      <a:schemeClr val="accent3">
                        <a:lumMod val="60000"/>
                        <a:lumOff val="40000"/>
                      </a:schemeClr>
                    </a:solidFill>
                  </a:tcPr>
                </a:tc>
                <a:tc>
                  <a:txBody>
                    <a:bodyPr/>
                    <a:lstStyle/>
                    <a:p>
                      <a:pPr algn="ctr"/>
                      <a:r>
                        <a:rPr lang="ru-RU" sz="1200" b="1" dirty="0" smtClean="0">
                          <a:solidFill>
                            <a:schemeClr val="tx1"/>
                          </a:solidFill>
                          <a:latin typeface="Times New Roman" pitchFamily="18" charset="0"/>
                          <a:cs typeface="Times New Roman" pitchFamily="18" charset="0"/>
                        </a:rPr>
                        <a:t>-71 000,0</a:t>
                      </a:r>
                      <a:endParaRPr lang="ru-RU" sz="1200" b="1" dirty="0">
                        <a:solidFill>
                          <a:schemeClr val="tx1"/>
                        </a:solidFill>
                        <a:latin typeface="Times New Roman" pitchFamily="18" charset="0"/>
                        <a:cs typeface="Times New Roman" pitchFamily="18" charset="0"/>
                      </a:endParaRPr>
                    </a:p>
                  </a:txBody>
                  <a:tcPr>
                    <a:solidFill>
                      <a:schemeClr val="accent3">
                        <a:lumMod val="60000"/>
                        <a:lumOff val="40000"/>
                      </a:schemeClr>
                    </a:solidFill>
                  </a:tcPr>
                </a:tc>
                <a:tc>
                  <a:txBody>
                    <a:bodyPr/>
                    <a:lstStyle/>
                    <a:p>
                      <a:pPr algn="ctr"/>
                      <a:r>
                        <a:rPr lang="ru-RU" sz="1200" b="1" dirty="0" smtClean="0">
                          <a:solidFill>
                            <a:schemeClr val="tx1"/>
                          </a:solidFill>
                          <a:latin typeface="Times New Roman" pitchFamily="18" charset="0"/>
                          <a:cs typeface="Times New Roman" pitchFamily="18" charset="0"/>
                        </a:rPr>
                        <a:t>-71 000,0</a:t>
                      </a:r>
                      <a:endParaRPr lang="ru-RU" sz="1200" b="1" dirty="0">
                        <a:solidFill>
                          <a:schemeClr val="tx1"/>
                        </a:solidFill>
                        <a:latin typeface="Times New Roman" pitchFamily="18" charset="0"/>
                        <a:cs typeface="Times New Roman" pitchFamily="18" charset="0"/>
                      </a:endParaRPr>
                    </a:p>
                  </a:txBody>
                  <a:tcPr>
                    <a:solidFill>
                      <a:schemeClr val="accent3">
                        <a:lumMod val="60000"/>
                        <a:lumOff val="40000"/>
                      </a:schemeClr>
                    </a:solidFill>
                  </a:tcPr>
                </a:tc>
                <a:tc>
                  <a:txBody>
                    <a:bodyPr/>
                    <a:lstStyle/>
                    <a:p>
                      <a:pPr algn="ctr"/>
                      <a:r>
                        <a:rPr lang="ru-RU" sz="1200" b="1" dirty="0" smtClean="0">
                          <a:solidFill>
                            <a:schemeClr val="tx1"/>
                          </a:solidFill>
                          <a:latin typeface="Times New Roman" pitchFamily="18" charset="0"/>
                          <a:cs typeface="Times New Roman" pitchFamily="18" charset="0"/>
                        </a:rPr>
                        <a:t>100,0</a:t>
                      </a:r>
                      <a:endParaRPr lang="ru-RU" sz="1200" b="1" dirty="0">
                        <a:solidFill>
                          <a:schemeClr val="tx1"/>
                        </a:solidFill>
                        <a:latin typeface="Times New Roman" pitchFamily="18" charset="0"/>
                        <a:cs typeface="Times New Roman" pitchFamily="18" charset="0"/>
                      </a:endParaRPr>
                    </a:p>
                  </a:txBody>
                  <a:tcPr>
                    <a:solidFill>
                      <a:schemeClr val="accent3">
                        <a:lumMod val="60000"/>
                        <a:lumOff val="40000"/>
                      </a:schemeClr>
                    </a:solidFill>
                  </a:tcPr>
                </a:tc>
              </a:tr>
              <a:tr h="510699">
                <a:tc>
                  <a:txBody>
                    <a:bodyPr/>
                    <a:lstStyle/>
                    <a:p>
                      <a:r>
                        <a:rPr lang="ru-RU" sz="1200" b="1" dirty="0" smtClean="0">
                          <a:solidFill>
                            <a:schemeClr val="tx1"/>
                          </a:solidFill>
                          <a:latin typeface="Times New Roman" pitchFamily="18" charset="0"/>
                          <a:cs typeface="Times New Roman" pitchFamily="18" charset="0"/>
                        </a:rPr>
                        <a:t>Привлечение кредитов из других бюджетов бюджетной системы Российской Федерации бюджетами муниципальных районов в валюте Российской Федерации</a:t>
                      </a:r>
                      <a:endParaRPr lang="ru-RU" sz="1200" b="1" dirty="0">
                        <a:solidFill>
                          <a:schemeClr val="tx1"/>
                        </a:solidFill>
                        <a:latin typeface="Times New Roman" pitchFamily="18" charset="0"/>
                        <a:cs typeface="Times New Roman" pitchFamily="18" charset="0"/>
                      </a:endParaRPr>
                    </a:p>
                  </a:txBody>
                  <a:tcPr>
                    <a:solidFill>
                      <a:schemeClr val="accent3">
                        <a:lumMod val="60000"/>
                        <a:lumOff val="40000"/>
                      </a:schemeClr>
                    </a:solidFill>
                  </a:tcPr>
                </a:tc>
                <a:tc>
                  <a:txBody>
                    <a:bodyPr/>
                    <a:lstStyle/>
                    <a:p>
                      <a:pPr algn="ctr"/>
                      <a:r>
                        <a:rPr lang="ru-RU" sz="1200" b="1" dirty="0" smtClean="0">
                          <a:solidFill>
                            <a:schemeClr val="tx1"/>
                          </a:solidFill>
                          <a:latin typeface="Times New Roman" pitchFamily="18" charset="0"/>
                          <a:cs typeface="Times New Roman" pitchFamily="18" charset="0"/>
                        </a:rPr>
                        <a:t>219 000,0</a:t>
                      </a:r>
                      <a:endParaRPr lang="ru-RU" sz="1200" b="1" dirty="0">
                        <a:solidFill>
                          <a:schemeClr val="tx1"/>
                        </a:solidFill>
                        <a:latin typeface="Times New Roman" pitchFamily="18" charset="0"/>
                        <a:cs typeface="Times New Roman" pitchFamily="18" charset="0"/>
                      </a:endParaRPr>
                    </a:p>
                  </a:txBody>
                  <a:tcPr>
                    <a:solidFill>
                      <a:schemeClr val="accent3">
                        <a:lumMod val="60000"/>
                        <a:lumOff val="40000"/>
                      </a:schemeClr>
                    </a:solidFill>
                  </a:tcPr>
                </a:tc>
                <a:tc>
                  <a:txBody>
                    <a:bodyPr/>
                    <a:lstStyle/>
                    <a:p>
                      <a:pPr algn="ctr"/>
                      <a:r>
                        <a:rPr lang="ru-RU" sz="1200" b="1" dirty="0" smtClean="0">
                          <a:solidFill>
                            <a:schemeClr val="tx1"/>
                          </a:solidFill>
                          <a:latin typeface="Times New Roman" pitchFamily="18" charset="0"/>
                          <a:cs typeface="Times New Roman" pitchFamily="18" charset="0"/>
                        </a:rPr>
                        <a:t>219 000,0</a:t>
                      </a:r>
                      <a:endParaRPr lang="ru-RU" sz="1200" b="1" dirty="0">
                        <a:solidFill>
                          <a:schemeClr val="tx1"/>
                        </a:solidFill>
                        <a:latin typeface="Times New Roman" pitchFamily="18" charset="0"/>
                        <a:cs typeface="Times New Roman" pitchFamily="18" charset="0"/>
                      </a:endParaRPr>
                    </a:p>
                  </a:txBody>
                  <a:tcPr>
                    <a:solidFill>
                      <a:schemeClr val="accent3">
                        <a:lumMod val="60000"/>
                        <a:lumOff val="40000"/>
                      </a:schemeClr>
                    </a:solidFill>
                  </a:tcPr>
                </a:tc>
                <a:tc>
                  <a:txBody>
                    <a:bodyPr/>
                    <a:lstStyle/>
                    <a:p>
                      <a:pPr algn="ctr"/>
                      <a:r>
                        <a:rPr lang="ru-RU" sz="1200" b="1" dirty="0" smtClean="0">
                          <a:solidFill>
                            <a:schemeClr val="tx1"/>
                          </a:solidFill>
                          <a:latin typeface="Times New Roman" pitchFamily="18" charset="0"/>
                          <a:cs typeface="Times New Roman" pitchFamily="18" charset="0"/>
                        </a:rPr>
                        <a:t>100,0</a:t>
                      </a:r>
                      <a:endParaRPr lang="ru-RU" sz="1200" b="1" dirty="0">
                        <a:solidFill>
                          <a:schemeClr val="tx1"/>
                        </a:solidFill>
                        <a:latin typeface="Times New Roman" pitchFamily="18" charset="0"/>
                        <a:cs typeface="Times New Roman" pitchFamily="18" charset="0"/>
                      </a:endParaRPr>
                    </a:p>
                  </a:txBody>
                  <a:tcPr>
                    <a:solidFill>
                      <a:schemeClr val="accent3">
                        <a:lumMod val="60000"/>
                        <a:lumOff val="40000"/>
                      </a:schemeClr>
                    </a:solidFill>
                  </a:tcPr>
                </a:tc>
              </a:tr>
              <a:tr h="510699">
                <a:tc>
                  <a:txBody>
                    <a:bodyPr/>
                    <a:lstStyle/>
                    <a:p>
                      <a:r>
                        <a:rPr lang="ru-RU" sz="1200" b="1" dirty="0" smtClean="0">
                          <a:solidFill>
                            <a:schemeClr val="tx1"/>
                          </a:solidFill>
                          <a:latin typeface="Times New Roman" pitchFamily="18" charset="0"/>
                          <a:cs typeface="Times New Roman" pitchFamily="18" charset="0"/>
                        </a:rPr>
                        <a:t>Погашение бюджетами муниципальных районов кредитов из других бюджетов бюджетной системы Российской Федерации в валюте Российской Федерации</a:t>
                      </a:r>
                      <a:endParaRPr lang="ru-RU" sz="1200" b="1" dirty="0">
                        <a:solidFill>
                          <a:schemeClr val="tx1"/>
                        </a:solidFill>
                        <a:latin typeface="Times New Roman" pitchFamily="18" charset="0"/>
                        <a:cs typeface="Times New Roman" pitchFamily="18" charset="0"/>
                      </a:endParaRPr>
                    </a:p>
                  </a:txBody>
                  <a:tcPr>
                    <a:solidFill>
                      <a:schemeClr val="accent3">
                        <a:lumMod val="60000"/>
                        <a:lumOff val="40000"/>
                      </a:schemeClr>
                    </a:solidFill>
                  </a:tcPr>
                </a:tc>
                <a:tc>
                  <a:txBody>
                    <a:bodyPr/>
                    <a:lstStyle/>
                    <a:p>
                      <a:pPr algn="ctr"/>
                      <a:r>
                        <a:rPr lang="ru-RU" sz="1200" b="1" dirty="0" smtClean="0">
                          <a:solidFill>
                            <a:schemeClr val="tx1"/>
                          </a:solidFill>
                          <a:latin typeface="Times New Roman" pitchFamily="18" charset="0"/>
                          <a:cs typeface="Times New Roman" pitchFamily="18" charset="0"/>
                        </a:rPr>
                        <a:t>-148 000,0</a:t>
                      </a:r>
                      <a:endParaRPr lang="ru-RU" sz="1200" b="1" dirty="0">
                        <a:solidFill>
                          <a:schemeClr val="tx1"/>
                        </a:solidFill>
                        <a:latin typeface="Times New Roman" pitchFamily="18" charset="0"/>
                        <a:cs typeface="Times New Roman" pitchFamily="18" charset="0"/>
                      </a:endParaRPr>
                    </a:p>
                  </a:txBody>
                  <a:tcPr>
                    <a:solidFill>
                      <a:schemeClr val="accent3">
                        <a:lumMod val="60000"/>
                        <a:lumOff val="40000"/>
                      </a:schemeClr>
                    </a:solidFill>
                  </a:tcPr>
                </a:tc>
                <a:tc>
                  <a:txBody>
                    <a:bodyPr/>
                    <a:lstStyle/>
                    <a:p>
                      <a:pPr algn="ctr"/>
                      <a:r>
                        <a:rPr lang="ru-RU" sz="1200" b="1" dirty="0" smtClean="0">
                          <a:solidFill>
                            <a:schemeClr val="tx1"/>
                          </a:solidFill>
                          <a:latin typeface="Times New Roman" pitchFamily="18" charset="0"/>
                          <a:cs typeface="Times New Roman" pitchFamily="18" charset="0"/>
                        </a:rPr>
                        <a:t>-148 000,0</a:t>
                      </a:r>
                      <a:endParaRPr lang="ru-RU" sz="1200" b="1" dirty="0">
                        <a:solidFill>
                          <a:schemeClr val="tx1"/>
                        </a:solidFill>
                        <a:latin typeface="Times New Roman" pitchFamily="18" charset="0"/>
                        <a:cs typeface="Times New Roman" pitchFamily="18" charset="0"/>
                      </a:endParaRPr>
                    </a:p>
                  </a:txBody>
                  <a:tcPr>
                    <a:solidFill>
                      <a:schemeClr val="accent3">
                        <a:lumMod val="60000"/>
                        <a:lumOff val="40000"/>
                      </a:schemeClr>
                    </a:solidFill>
                  </a:tcPr>
                </a:tc>
                <a:tc>
                  <a:txBody>
                    <a:bodyPr/>
                    <a:lstStyle/>
                    <a:p>
                      <a:pPr algn="ctr"/>
                      <a:r>
                        <a:rPr lang="ru-RU" sz="1200" b="1" dirty="0" smtClean="0">
                          <a:solidFill>
                            <a:schemeClr val="tx1"/>
                          </a:solidFill>
                          <a:latin typeface="Times New Roman" pitchFamily="18" charset="0"/>
                          <a:cs typeface="Times New Roman" pitchFamily="18" charset="0"/>
                        </a:rPr>
                        <a:t>100,0</a:t>
                      </a:r>
                      <a:endParaRPr lang="ru-RU" sz="1200" b="1" dirty="0">
                        <a:solidFill>
                          <a:schemeClr val="tx1"/>
                        </a:solidFill>
                        <a:latin typeface="Times New Roman" pitchFamily="18" charset="0"/>
                        <a:cs typeface="Times New Roman" pitchFamily="18" charset="0"/>
                      </a:endParaRPr>
                    </a:p>
                  </a:txBody>
                  <a:tcPr>
                    <a:solidFill>
                      <a:schemeClr val="accent3">
                        <a:lumMod val="60000"/>
                        <a:lumOff val="40000"/>
                      </a:schemeClr>
                    </a:solidFill>
                  </a:tcPr>
                </a:tc>
              </a:tr>
              <a:tr h="373397">
                <a:tc>
                  <a:txBody>
                    <a:bodyPr/>
                    <a:lstStyle/>
                    <a:p>
                      <a:r>
                        <a:rPr lang="ru-RU" sz="1200" b="1" dirty="0" smtClean="0">
                          <a:solidFill>
                            <a:schemeClr val="tx1"/>
                          </a:solidFill>
                          <a:latin typeface="Times New Roman" panose="02020603050405020304" pitchFamily="18" charset="0"/>
                          <a:cs typeface="Times New Roman" panose="02020603050405020304" pitchFamily="18" charset="0"/>
                        </a:rPr>
                        <a:t>Изменение остатков средств</a:t>
                      </a:r>
                      <a:endParaRPr lang="ru-RU" sz="1200" b="1" dirty="0">
                        <a:solidFill>
                          <a:schemeClr val="tx1"/>
                        </a:solidFill>
                        <a:latin typeface="Times New Roman" pitchFamily="18" charset="0"/>
                        <a:cs typeface="Times New Roman" pitchFamily="18" charset="0"/>
                      </a:endParaRPr>
                    </a:p>
                  </a:txBody>
                  <a:tcPr>
                    <a:solidFill>
                      <a:schemeClr val="accent3">
                        <a:lumMod val="60000"/>
                        <a:lumOff val="40000"/>
                      </a:schemeClr>
                    </a:solidFill>
                  </a:tcPr>
                </a:tc>
                <a:tc>
                  <a:txBody>
                    <a:bodyPr/>
                    <a:lstStyle/>
                    <a:p>
                      <a:pPr algn="ctr"/>
                      <a:r>
                        <a:rPr lang="ru-RU" sz="1200" b="1" dirty="0" smtClean="0">
                          <a:solidFill>
                            <a:schemeClr val="tx1"/>
                          </a:solidFill>
                          <a:latin typeface="Times New Roman" panose="02020603050405020304" pitchFamily="18" charset="0"/>
                          <a:cs typeface="Times New Roman" panose="02020603050405020304" pitchFamily="18" charset="0"/>
                        </a:rPr>
                        <a:t>27 731,0</a:t>
                      </a:r>
                      <a:endParaRPr lang="ru-RU" sz="1200" b="1" dirty="0">
                        <a:solidFill>
                          <a:schemeClr val="tx1"/>
                        </a:solidFill>
                        <a:latin typeface="Times New Roman" pitchFamily="18" charset="0"/>
                        <a:cs typeface="Times New Roman" pitchFamily="18" charset="0"/>
                      </a:endParaRPr>
                    </a:p>
                  </a:txBody>
                  <a:tcPr>
                    <a:solidFill>
                      <a:schemeClr val="accent3">
                        <a:lumMod val="60000"/>
                        <a:lumOff val="40000"/>
                      </a:schemeClr>
                    </a:solidFill>
                  </a:tcPr>
                </a:tc>
                <a:tc>
                  <a:txBody>
                    <a:bodyPr/>
                    <a:lstStyle/>
                    <a:p>
                      <a:pPr algn="ctr"/>
                      <a:r>
                        <a:rPr lang="ru-RU" sz="1200" b="1" dirty="0" smtClean="0">
                          <a:solidFill>
                            <a:schemeClr val="tx1"/>
                          </a:solidFill>
                          <a:latin typeface="Times New Roman" pitchFamily="18" charset="0"/>
                          <a:cs typeface="Times New Roman" pitchFamily="18" charset="0"/>
                        </a:rPr>
                        <a:t>-2 047,2</a:t>
                      </a:r>
                      <a:endParaRPr lang="ru-RU" sz="1200" b="1" dirty="0">
                        <a:solidFill>
                          <a:schemeClr val="tx1"/>
                        </a:solidFill>
                        <a:latin typeface="Times New Roman" pitchFamily="18" charset="0"/>
                        <a:cs typeface="Times New Roman" pitchFamily="18" charset="0"/>
                      </a:endParaRPr>
                    </a:p>
                  </a:txBody>
                  <a:tcPr>
                    <a:solidFill>
                      <a:schemeClr val="accent3">
                        <a:lumMod val="60000"/>
                        <a:lumOff val="40000"/>
                      </a:schemeClr>
                    </a:solidFill>
                  </a:tcPr>
                </a:tc>
                <a:tc>
                  <a:txBody>
                    <a:bodyPr/>
                    <a:lstStyle/>
                    <a:p>
                      <a:pPr algn="ctr"/>
                      <a:r>
                        <a:rPr lang="ru-RU" sz="1200" b="1" dirty="0" smtClean="0">
                          <a:solidFill>
                            <a:schemeClr val="tx1"/>
                          </a:solidFill>
                          <a:latin typeface="Times New Roman" panose="02020603050405020304" pitchFamily="18" charset="0"/>
                          <a:cs typeface="Times New Roman" panose="02020603050405020304" pitchFamily="18" charset="0"/>
                        </a:rPr>
                        <a:t>150,3</a:t>
                      </a:r>
                      <a:endParaRPr lang="ru-RU" sz="1200" b="1" dirty="0">
                        <a:solidFill>
                          <a:schemeClr val="tx1"/>
                        </a:solidFill>
                        <a:latin typeface="Times New Roman" pitchFamily="18" charset="0"/>
                        <a:cs typeface="Times New Roman" pitchFamily="18" charset="0"/>
                      </a:endParaRPr>
                    </a:p>
                  </a:txBody>
                  <a:tcPr>
                    <a:solidFill>
                      <a:schemeClr val="accent3">
                        <a:lumMod val="60000"/>
                        <a:lumOff val="40000"/>
                      </a:schemeClr>
                    </a:solidFill>
                  </a:tcPr>
                </a:tc>
              </a:tr>
              <a:tr h="436947">
                <a:tc>
                  <a:txBody>
                    <a:bodyPr/>
                    <a:lstStyle/>
                    <a:p>
                      <a:pPr>
                        <a:spcAft>
                          <a:spcPts val="0"/>
                        </a:spcAft>
                      </a:pPr>
                      <a:r>
                        <a:rPr lang="ru-RU" sz="1200" b="1" dirty="0">
                          <a:solidFill>
                            <a:schemeClr val="tx1"/>
                          </a:solidFill>
                          <a:effectLst/>
                          <a:latin typeface="Times New Roman" panose="02020603050405020304" pitchFamily="18" charset="0"/>
                          <a:cs typeface="Times New Roman" panose="02020603050405020304" pitchFamily="18" charset="0"/>
                        </a:rPr>
                        <a:t>Увеличение прочих остатков денежных средств бюджетов муниципальных районов</a:t>
                      </a:r>
                      <a:endParaRPr lang="ru-RU" sz="1200" b="1"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nchor="b">
                    <a:solidFill>
                      <a:schemeClr val="accent3">
                        <a:lumMod val="60000"/>
                        <a:lumOff val="40000"/>
                      </a:schemeClr>
                    </a:solidFill>
                  </a:tcPr>
                </a:tc>
                <a:tc>
                  <a:txBody>
                    <a:bodyPr/>
                    <a:lstStyle/>
                    <a:p>
                      <a:pPr algn="ctr"/>
                      <a:r>
                        <a:rPr lang="ru-RU" sz="1200" b="1" dirty="0" smtClean="0">
                          <a:solidFill>
                            <a:schemeClr val="tx1"/>
                          </a:solidFill>
                          <a:latin typeface="Times New Roman" panose="02020603050405020304" pitchFamily="18" charset="0"/>
                          <a:cs typeface="Times New Roman" panose="02020603050405020304" pitchFamily="18" charset="0"/>
                        </a:rPr>
                        <a:t>-4 170 732,3</a:t>
                      </a:r>
                      <a:endParaRPr lang="ru-RU" sz="1200" b="1" dirty="0">
                        <a:solidFill>
                          <a:schemeClr val="tx1"/>
                        </a:solidFill>
                        <a:latin typeface="Times New Roman" pitchFamily="18" charset="0"/>
                        <a:cs typeface="Times New Roman" pitchFamily="18" charset="0"/>
                      </a:endParaRPr>
                    </a:p>
                  </a:txBody>
                  <a:tcPr>
                    <a:solidFill>
                      <a:schemeClr val="accent3">
                        <a:lumMod val="60000"/>
                        <a:lumOff val="40000"/>
                      </a:schemeClr>
                    </a:solidFill>
                  </a:tcPr>
                </a:tc>
                <a:tc>
                  <a:txBody>
                    <a:bodyPr/>
                    <a:lstStyle/>
                    <a:p>
                      <a:pPr algn="ctr"/>
                      <a:r>
                        <a:rPr lang="ru-RU" sz="1200" b="1" dirty="0" smtClean="0">
                          <a:solidFill>
                            <a:schemeClr val="tx1"/>
                          </a:solidFill>
                          <a:latin typeface="Times New Roman" panose="02020603050405020304" pitchFamily="18" charset="0"/>
                          <a:cs typeface="Times New Roman" panose="02020603050405020304" pitchFamily="18" charset="0"/>
                        </a:rPr>
                        <a:t>-4 273 530,2</a:t>
                      </a:r>
                      <a:endParaRPr lang="ru-RU" sz="1200" b="1" dirty="0">
                        <a:solidFill>
                          <a:schemeClr val="tx1"/>
                        </a:solidFill>
                        <a:latin typeface="Times New Roman" pitchFamily="18" charset="0"/>
                        <a:cs typeface="Times New Roman" pitchFamily="18" charset="0"/>
                      </a:endParaRPr>
                    </a:p>
                  </a:txBody>
                  <a:tcPr>
                    <a:solidFill>
                      <a:schemeClr val="accent3">
                        <a:lumMod val="60000"/>
                        <a:lumOff val="40000"/>
                      </a:schemeClr>
                    </a:solidFill>
                  </a:tcPr>
                </a:tc>
                <a:tc>
                  <a:txBody>
                    <a:bodyPr/>
                    <a:lstStyle/>
                    <a:p>
                      <a:pPr algn="ctr"/>
                      <a:r>
                        <a:rPr lang="ru-RU" sz="1200" b="1" dirty="0" smtClean="0">
                          <a:solidFill>
                            <a:schemeClr val="tx1"/>
                          </a:solidFill>
                          <a:latin typeface="Times New Roman" panose="02020603050405020304" pitchFamily="18" charset="0"/>
                          <a:cs typeface="Times New Roman" panose="02020603050405020304" pitchFamily="18" charset="0"/>
                        </a:rPr>
                        <a:t>120,5</a:t>
                      </a:r>
                      <a:endParaRPr lang="ru-RU" sz="1200" b="1" dirty="0">
                        <a:solidFill>
                          <a:schemeClr val="tx1"/>
                        </a:solidFill>
                        <a:latin typeface="Times New Roman" pitchFamily="18" charset="0"/>
                        <a:cs typeface="Times New Roman" pitchFamily="18" charset="0"/>
                      </a:endParaRPr>
                    </a:p>
                  </a:txBody>
                  <a:tcPr>
                    <a:solidFill>
                      <a:schemeClr val="accent3">
                        <a:lumMod val="60000"/>
                        <a:lumOff val="40000"/>
                      </a:schemeClr>
                    </a:solidFill>
                  </a:tcPr>
                </a:tc>
              </a:tr>
              <a:tr h="510699">
                <a:tc>
                  <a:txBody>
                    <a:bodyPr/>
                    <a:lstStyle/>
                    <a:p>
                      <a:pPr>
                        <a:spcAft>
                          <a:spcPts val="0"/>
                        </a:spcAft>
                      </a:pPr>
                      <a:r>
                        <a:rPr lang="ru-RU" sz="1200" b="1" dirty="0">
                          <a:solidFill>
                            <a:schemeClr val="tx1"/>
                          </a:solidFill>
                          <a:effectLst/>
                          <a:latin typeface="Times New Roman" panose="02020603050405020304" pitchFamily="18" charset="0"/>
                          <a:cs typeface="Times New Roman" panose="02020603050405020304" pitchFamily="18" charset="0"/>
                        </a:rPr>
                        <a:t>Уменьшение прочих остатков денежных средств бюджетов</a:t>
                      </a:r>
                      <a:endParaRPr lang="ru-RU" sz="1200" b="1"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nchor="b">
                    <a:solidFill>
                      <a:schemeClr val="accent3">
                        <a:lumMod val="60000"/>
                        <a:lumOff val="40000"/>
                      </a:schemeClr>
                    </a:solidFill>
                  </a:tcPr>
                </a:tc>
                <a:tc>
                  <a:txBody>
                    <a:bodyPr/>
                    <a:lstStyle/>
                    <a:p>
                      <a:pPr algn="ctr"/>
                      <a:r>
                        <a:rPr lang="ru-RU" sz="1200" b="1" dirty="0" smtClean="0">
                          <a:solidFill>
                            <a:schemeClr val="tx1"/>
                          </a:solidFill>
                          <a:latin typeface="Times New Roman" panose="02020603050405020304" pitchFamily="18" charset="0"/>
                          <a:cs typeface="Times New Roman" panose="02020603050405020304" pitchFamily="18" charset="0"/>
                        </a:rPr>
                        <a:t>4 198 463,3</a:t>
                      </a:r>
                      <a:endParaRPr lang="ru-RU" sz="1200" b="1" dirty="0">
                        <a:solidFill>
                          <a:schemeClr val="tx1"/>
                        </a:solidFill>
                        <a:latin typeface="Times New Roman" pitchFamily="18" charset="0"/>
                        <a:cs typeface="Times New Roman" pitchFamily="18" charset="0"/>
                      </a:endParaRPr>
                    </a:p>
                  </a:txBody>
                  <a:tcPr>
                    <a:solidFill>
                      <a:schemeClr val="accent3">
                        <a:lumMod val="60000"/>
                        <a:lumOff val="40000"/>
                      </a:schemeClr>
                    </a:solidFill>
                  </a:tcPr>
                </a:tc>
                <a:tc>
                  <a:txBody>
                    <a:bodyPr/>
                    <a:lstStyle/>
                    <a:p>
                      <a:pPr algn="ctr"/>
                      <a:r>
                        <a:rPr lang="ru-RU" sz="1200" b="1" dirty="0" smtClean="0">
                          <a:solidFill>
                            <a:schemeClr val="tx1"/>
                          </a:solidFill>
                          <a:latin typeface="Times New Roman" panose="02020603050405020304" pitchFamily="18" charset="0"/>
                          <a:cs typeface="Times New Roman" panose="02020603050405020304" pitchFamily="18" charset="0"/>
                        </a:rPr>
                        <a:t>4 271 483,0</a:t>
                      </a:r>
                      <a:endParaRPr lang="ru-RU" sz="1200" b="1" dirty="0">
                        <a:solidFill>
                          <a:schemeClr val="tx1"/>
                        </a:solidFill>
                        <a:latin typeface="Times New Roman" pitchFamily="18" charset="0"/>
                        <a:cs typeface="Times New Roman" pitchFamily="18" charset="0"/>
                      </a:endParaRPr>
                    </a:p>
                  </a:txBody>
                  <a:tcPr>
                    <a:solidFill>
                      <a:schemeClr val="accent3">
                        <a:lumMod val="60000"/>
                        <a:lumOff val="40000"/>
                      </a:schemeClr>
                    </a:solidFill>
                  </a:tcPr>
                </a:tc>
                <a:tc>
                  <a:txBody>
                    <a:bodyPr/>
                    <a:lstStyle/>
                    <a:p>
                      <a:pPr algn="ctr"/>
                      <a:r>
                        <a:rPr lang="ru-RU" sz="1200" b="1" dirty="0" smtClean="0">
                          <a:solidFill>
                            <a:schemeClr val="tx1"/>
                          </a:solidFill>
                          <a:latin typeface="Times New Roman" panose="02020603050405020304" pitchFamily="18" charset="0"/>
                          <a:cs typeface="Times New Roman" panose="02020603050405020304" pitchFamily="18" charset="0"/>
                        </a:rPr>
                        <a:t>120,3</a:t>
                      </a:r>
                      <a:endParaRPr lang="ru-RU" sz="1200" b="1" dirty="0">
                        <a:solidFill>
                          <a:schemeClr val="tx1"/>
                        </a:solidFill>
                        <a:latin typeface="Times New Roman" pitchFamily="18" charset="0"/>
                        <a:cs typeface="Times New Roman" pitchFamily="18" charset="0"/>
                      </a:endParaRPr>
                    </a:p>
                  </a:txBody>
                  <a:tcPr>
                    <a:solidFill>
                      <a:schemeClr val="accent3">
                        <a:lumMod val="60000"/>
                        <a:lumOff val="40000"/>
                      </a:schemeClr>
                    </a:solidFill>
                  </a:tcPr>
                </a:tc>
              </a:tr>
            </a:tbl>
          </a:graphicData>
        </a:graphic>
      </p:graphicFrame>
    </p:spTree>
    <p:extLst>
      <p:ext uri="{BB962C8B-B14F-4D97-AF65-F5344CB8AC3E}">
        <p14:creationId xmlns:p14="http://schemas.microsoft.com/office/powerpoint/2010/main" val="16277954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Прямоугольник 2"/>
          <p:cNvSpPr/>
          <p:nvPr/>
        </p:nvSpPr>
        <p:spPr>
          <a:xfrm>
            <a:off x="395536" y="260648"/>
            <a:ext cx="8424936" cy="7201972"/>
          </a:xfrm>
          <a:prstGeom prst="rect">
            <a:avLst/>
          </a:prstGeom>
        </p:spPr>
        <p:txBody>
          <a:bodyPr wrap="square">
            <a:spAutoFit/>
          </a:bodyPr>
          <a:lstStyle/>
          <a:p>
            <a:pPr algn="just"/>
            <a:r>
              <a:rPr lang="ru-RU" sz="1600" b="1" dirty="0">
                <a:solidFill>
                  <a:schemeClr val="tx2">
                    <a:lumMod val="75000"/>
                  </a:schemeClr>
                </a:solidFill>
                <a:latin typeface="Times New Roman" panose="02020603050405020304" pitchFamily="18" charset="0"/>
                <a:cs typeface="Times New Roman" panose="02020603050405020304" pitchFamily="18" charset="0"/>
              </a:rPr>
              <a:t>Дополнительно рост поступлений объясняется разовым платежом от налогоплательщика в сумме 114 млн. руб., налогоплательщик поставлен на учет в МИФНС России № 21 по Краснодарскому краю 24.04.2023 года, </a:t>
            </a:r>
          </a:p>
          <a:p>
            <a:pPr algn="just"/>
            <a:r>
              <a:rPr lang="ru-RU" sz="1600" b="1" dirty="0">
                <a:solidFill>
                  <a:schemeClr val="tx2">
                    <a:lumMod val="75000"/>
                  </a:schemeClr>
                </a:solidFill>
                <a:latin typeface="Times New Roman" panose="02020603050405020304" pitchFamily="18" charset="0"/>
                <a:cs typeface="Times New Roman" panose="02020603050405020304" pitchFamily="18" charset="0"/>
              </a:rPr>
              <a:t>Основная сумма поступлений обеспечена следующими налогоплательщиками: ОАО «Российские железные дороги», ООО Технопромэкспорт», ФКУ «Единый расчетный центр Министерства обороны», ООО «</a:t>
            </a:r>
            <a:r>
              <a:rPr lang="ru-RU" sz="1600" b="1" dirty="0" err="1">
                <a:solidFill>
                  <a:schemeClr val="tx2">
                    <a:lumMod val="75000"/>
                  </a:schemeClr>
                </a:solidFill>
                <a:latin typeface="Times New Roman" panose="02020603050405020304" pitchFamily="18" charset="0"/>
                <a:cs typeface="Times New Roman" panose="02020603050405020304" pitchFamily="18" charset="0"/>
              </a:rPr>
              <a:t>Южфарм</a:t>
            </a:r>
            <a:r>
              <a:rPr lang="ru-RU" sz="1600" b="1" dirty="0">
                <a:solidFill>
                  <a:schemeClr val="tx2">
                    <a:lumMod val="75000"/>
                  </a:schemeClr>
                </a:solidFill>
                <a:latin typeface="Times New Roman" panose="02020603050405020304" pitchFamily="18" charset="0"/>
                <a:cs typeface="Times New Roman" panose="02020603050405020304" pitchFamily="18" charset="0"/>
              </a:rPr>
              <a:t>», ООО «</a:t>
            </a:r>
            <a:r>
              <a:rPr lang="ru-RU" sz="1600" b="1" dirty="0" err="1">
                <a:solidFill>
                  <a:schemeClr val="tx2">
                    <a:lumMod val="75000"/>
                  </a:schemeClr>
                </a:solidFill>
                <a:latin typeface="Times New Roman" panose="02020603050405020304" pitchFamily="18" charset="0"/>
                <a:cs typeface="Times New Roman" panose="02020603050405020304" pitchFamily="18" charset="0"/>
              </a:rPr>
              <a:t>Велесстрой</a:t>
            </a:r>
            <a:r>
              <a:rPr lang="ru-RU" sz="1600" b="1" dirty="0">
                <a:solidFill>
                  <a:schemeClr val="tx2">
                    <a:lumMod val="75000"/>
                  </a:schemeClr>
                </a:solidFill>
                <a:latin typeface="Times New Roman" panose="02020603050405020304" pitchFamily="18" charset="0"/>
                <a:cs typeface="Times New Roman" panose="02020603050405020304" pitchFamily="18" charset="0"/>
              </a:rPr>
              <a:t>», АО «Магистральные нефтепроводы», ООО «</a:t>
            </a:r>
            <a:r>
              <a:rPr lang="ru-RU" sz="1600" b="1" dirty="0" err="1">
                <a:solidFill>
                  <a:schemeClr val="tx2">
                    <a:lumMod val="75000"/>
                  </a:schemeClr>
                </a:solidFill>
                <a:latin typeface="Times New Roman" panose="02020603050405020304" pitchFamily="18" charset="0"/>
                <a:cs typeface="Times New Roman" panose="02020603050405020304" pitchFamily="18" charset="0"/>
              </a:rPr>
              <a:t>Стройюгрегион</a:t>
            </a:r>
            <a:r>
              <a:rPr lang="ru-RU" sz="1600" b="1" dirty="0">
                <a:solidFill>
                  <a:schemeClr val="tx2">
                    <a:lumMod val="75000"/>
                  </a:schemeClr>
                </a:solidFill>
                <a:latin typeface="Times New Roman" panose="02020603050405020304" pitchFamily="18" charset="0"/>
                <a:cs typeface="Times New Roman" panose="02020603050405020304" pitchFamily="18" charset="0"/>
              </a:rPr>
              <a:t>», ООО «</a:t>
            </a:r>
            <a:r>
              <a:rPr lang="ru-RU" sz="1600" b="1" dirty="0" err="1">
                <a:solidFill>
                  <a:schemeClr val="tx2">
                    <a:lumMod val="75000"/>
                  </a:schemeClr>
                </a:solidFill>
                <a:latin typeface="Times New Roman" panose="02020603050405020304" pitchFamily="18" charset="0"/>
                <a:cs typeface="Times New Roman" panose="02020603050405020304" pitchFamily="18" charset="0"/>
              </a:rPr>
              <a:t>Кубаньтрансальянс</a:t>
            </a:r>
            <a:r>
              <a:rPr lang="ru-RU" sz="1600" b="1" dirty="0">
                <a:solidFill>
                  <a:schemeClr val="tx2">
                    <a:lumMod val="75000"/>
                  </a:schemeClr>
                </a:solidFill>
                <a:latin typeface="Times New Roman" panose="02020603050405020304" pitchFamily="18" charset="0"/>
                <a:cs typeface="Times New Roman" panose="02020603050405020304" pitchFamily="18" charset="0"/>
              </a:rPr>
              <a:t>», АО «Системный алюминий», ООО «</a:t>
            </a:r>
            <a:r>
              <a:rPr lang="ru-RU" sz="1600" b="1" dirty="0" err="1">
                <a:solidFill>
                  <a:schemeClr val="tx2">
                    <a:lumMod val="75000"/>
                  </a:schemeClr>
                </a:solidFill>
                <a:latin typeface="Times New Roman" panose="02020603050405020304" pitchFamily="18" charset="0"/>
                <a:cs typeface="Times New Roman" panose="02020603050405020304" pitchFamily="18" charset="0"/>
              </a:rPr>
              <a:t>Селекцентр</a:t>
            </a:r>
            <a:r>
              <a:rPr lang="ru-RU" sz="1600" b="1" dirty="0">
                <a:solidFill>
                  <a:schemeClr val="tx2">
                    <a:lumMod val="75000"/>
                  </a:schemeClr>
                </a:solidFill>
                <a:latin typeface="Times New Roman" panose="02020603050405020304" pitchFamily="18" charset="0"/>
                <a:cs typeface="Times New Roman" panose="02020603050405020304" pitchFamily="18" charset="0"/>
              </a:rPr>
              <a:t>», ГБУ Здравоохранения «Крымская ЦРБ», </a:t>
            </a:r>
            <a:r>
              <a:rPr lang="ru-RU" sz="1600" b="1" dirty="0" err="1">
                <a:solidFill>
                  <a:schemeClr val="tx2">
                    <a:lumMod val="75000"/>
                  </a:schemeClr>
                </a:solidFill>
                <a:latin typeface="Times New Roman" panose="02020603050405020304" pitchFamily="18" charset="0"/>
                <a:cs typeface="Times New Roman" panose="02020603050405020304" pitchFamily="18" charset="0"/>
              </a:rPr>
              <a:t>ООО»Вина</a:t>
            </a:r>
            <a:r>
              <a:rPr lang="ru-RU" sz="1600" b="1" dirty="0">
                <a:solidFill>
                  <a:schemeClr val="tx2">
                    <a:lumMod val="75000"/>
                  </a:schemeClr>
                </a:solidFill>
                <a:latin typeface="Times New Roman" panose="02020603050405020304" pitchFamily="18" charset="0"/>
                <a:cs typeface="Times New Roman" panose="02020603050405020304" pitchFamily="18" charset="0"/>
              </a:rPr>
              <a:t> </a:t>
            </a:r>
            <a:r>
              <a:rPr lang="ru-RU" sz="1600" b="1" dirty="0" err="1">
                <a:solidFill>
                  <a:schemeClr val="tx2">
                    <a:lumMod val="75000"/>
                  </a:schemeClr>
                </a:solidFill>
                <a:latin typeface="Times New Roman" panose="02020603050405020304" pitchFamily="18" charset="0"/>
                <a:cs typeface="Times New Roman" panose="02020603050405020304" pitchFamily="18" charset="0"/>
              </a:rPr>
              <a:t>Лефкадии</a:t>
            </a:r>
            <a:r>
              <a:rPr lang="ru-RU" sz="1600" b="1" dirty="0">
                <a:solidFill>
                  <a:schemeClr val="tx2">
                    <a:lumMod val="75000"/>
                  </a:schemeClr>
                </a:solidFill>
                <a:latin typeface="Times New Roman" panose="02020603050405020304" pitchFamily="18" charset="0"/>
                <a:cs typeface="Times New Roman" panose="02020603050405020304" pitchFamily="18" charset="0"/>
              </a:rPr>
              <a:t>», ООО «Светлана», ОМВД РФ по Крымскому району.</a:t>
            </a:r>
          </a:p>
          <a:p>
            <a:pPr algn="just"/>
            <a:r>
              <a:rPr lang="ru-RU" sz="1600" b="1" dirty="0">
                <a:solidFill>
                  <a:schemeClr val="tx2">
                    <a:lumMod val="75000"/>
                  </a:schemeClr>
                </a:solidFill>
                <a:latin typeface="Times New Roman" panose="02020603050405020304" pitchFamily="18" charset="0"/>
                <a:cs typeface="Times New Roman" panose="02020603050405020304" pitchFamily="18" charset="0"/>
              </a:rPr>
              <a:t>По результатам работы межведомственных комиссий,  вовлечено резервов по налогу на доходы физических лиц в сумме 4 378,3 тысяч рублей</a:t>
            </a:r>
          </a:p>
          <a:p>
            <a:pPr algn="just"/>
            <a:r>
              <a:rPr lang="ru-RU" sz="1600" b="1" dirty="0">
                <a:solidFill>
                  <a:schemeClr val="tx2">
                    <a:lumMod val="75000"/>
                  </a:schemeClr>
                </a:solidFill>
                <a:latin typeface="Times New Roman" panose="02020603050405020304" pitchFamily="18" charset="0"/>
                <a:cs typeface="Times New Roman" panose="02020603050405020304" pitchFamily="18" charset="0"/>
              </a:rPr>
              <a:t>Налог, взимаемый в связи с применением упрощенной системы налогообложения - поступило 247,8 млн. рублей или 102 % к бюджетному назначению. Темп роста к уровню 2022 года 101 %, дополнительно к уровню прошлого года поступило 1,9 млн. рублей Крупные плательщики УСН: ООО «</a:t>
            </a:r>
            <a:r>
              <a:rPr lang="ru-RU" sz="1600" b="1" dirty="0" err="1">
                <a:solidFill>
                  <a:schemeClr val="tx2">
                    <a:lumMod val="75000"/>
                  </a:schemeClr>
                </a:solidFill>
                <a:latin typeface="Times New Roman" panose="02020603050405020304" pitchFamily="18" charset="0"/>
                <a:cs typeface="Times New Roman" panose="02020603050405020304" pitchFamily="18" charset="0"/>
              </a:rPr>
              <a:t>Варениковский</a:t>
            </a:r>
            <a:r>
              <a:rPr lang="ru-RU" sz="1600" b="1" dirty="0">
                <a:solidFill>
                  <a:schemeClr val="tx2">
                    <a:lumMod val="75000"/>
                  </a:schemeClr>
                </a:solidFill>
                <a:latin typeface="Times New Roman" panose="02020603050405020304" pitchFamily="18" charset="0"/>
                <a:cs typeface="Times New Roman" panose="02020603050405020304" pitchFamily="18" charset="0"/>
              </a:rPr>
              <a:t> завод строительных материалов», ООО «</a:t>
            </a:r>
            <a:r>
              <a:rPr lang="ru-RU" sz="1600" b="1" dirty="0" err="1">
                <a:solidFill>
                  <a:schemeClr val="tx2">
                    <a:lumMod val="75000"/>
                  </a:schemeClr>
                </a:solidFill>
                <a:latin typeface="Times New Roman" panose="02020603050405020304" pitchFamily="18" charset="0"/>
                <a:cs typeface="Times New Roman" panose="02020603050405020304" pitchFamily="18" charset="0"/>
              </a:rPr>
              <a:t>Коопторг</a:t>
            </a:r>
            <a:r>
              <a:rPr lang="ru-RU" sz="1600" b="1" dirty="0">
                <a:solidFill>
                  <a:schemeClr val="tx2">
                    <a:lumMod val="75000"/>
                  </a:schemeClr>
                </a:solidFill>
                <a:latin typeface="Times New Roman" panose="02020603050405020304" pitchFamily="18" charset="0"/>
                <a:cs typeface="Times New Roman" panose="02020603050405020304" pitchFamily="18" charset="0"/>
              </a:rPr>
              <a:t>», ООО «Доктор», ООО «</a:t>
            </a:r>
            <a:r>
              <a:rPr lang="ru-RU" sz="1600" b="1" dirty="0" err="1">
                <a:solidFill>
                  <a:schemeClr val="tx2">
                    <a:lumMod val="75000"/>
                  </a:schemeClr>
                </a:solidFill>
                <a:latin typeface="Times New Roman" panose="02020603050405020304" pitchFamily="18" charset="0"/>
                <a:cs typeface="Times New Roman" panose="02020603050405020304" pitchFamily="18" charset="0"/>
              </a:rPr>
              <a:t>Селекцентр</a:t>
            </a:r>
            <a:r>
              <a:rPr lang="ru-RU" sz="1600" b="1" dirty="0">
                <a:solidFill>
                  <a:schemeClr val="tx2">
                    <a:lumMod val="75000"/>
                  </a:schemeClr>
                </a:solidFill>
                <a:latin typeface="Times New Roman" panose="02020603050405020304" pitchFamily="18" charset="0"/>
                <a:cs typeface="Times New Roman" panose="02020603050405020304" pitchFamily="18" charset="0"/>
              </a:rPr>
              <a:t>», ООО «</a:t>
            </a:r>
            <a:r>
              <a:rPr lang="ru-RU" sz="1600" b="1" dirty="0" err="1">
                <a:solidFill>
                  <a:schemeClr val="tx2">
                    <a:lumMod val="75000"/>
                  </a:schemeClr>
                </a:solidFill>
                <a:latin typeface="Times New Roman" panose="02020603050405020304" pitchFamily="18" charset="0"/>
                <a:cs typeface="Times New Roman" panose="02020603050405020304" pitchFamily="18" charset="0"/>
              </a:rPr>
              <a:t>Крымсктехгаз</a:t>
            </a:r>
            <a:r>
              <a:rPr lang="ru-RU" sz="1600" b="1" dirty="0">
                <a:solidFill>
                  <a:schemeClr val="tx2">
                    <a:lumMod val="75000"/>
                  </a:schemeClr>
                </a:solidFill>
                <a:latin typeface="Times New Roman" panose="02020603050405020304" pitchFamily="18" charset="0"/>
                <a:cs typeface="Times New Roman" panose="02020603050405020304" pitchFamily="18" charset="0"/>
              </a:rPr>
              <a:t>», ООО «Кубанский изумруд», ООО «Металл-эксперт», ООО «Терраса», ООО «ЧОО Велес».</a:t>
            </a:r>
          </a:p>
          <a:p>
            <a:pPr algn="just"/>
            <a:r>
              <a:rPr lang="ru-RU" sz="1600" b="1" dirty="0">
                <a:solidFill>
                  <a:schemeClr val="tx2">
                    <a:lumMod val="75000"/>
                  </a:schemeClr>
                </a:solidFill>
                <a:latin typeface="Times New Roman" panose="02020603050405020304" pitchFamily="18" charset="0"/>
                <a:cs typeface="Times New Roman" panose="02020603050405020304" pitchFamily="18" charset="0"/>
              </a:rPr>
              <a:t>Единый сельскохозяйственный налог – фактически поступило 29,4 млн. рублей или 101,9 % к бюджетному назначению, темп роста к уровню прошлого года составляет 123,9 %. Дополнительно к уровню прошлого года поступило 5,7 млн. </a:t>
            </a:r>
            <a:r>
              <a:rPr lang="ru-RU" sz="1600" b="1" dirty="0" err="1">
                <a:solidFill>
                  <a:schemeClr val="tx2">
                    <a:lumMod val="75000"/>
                  </a:schemeClr>
                </a:solidFill>
                <a:latin typeface="Times New Roman" panose="02020603050405020304" pitchFamily="18" charset="0"/>
                <a:cs typeface="Times New Roman" panose="02020603050405020304" pitchFamily="18" charset="0"/>
              </a:rPr>
              <a:t>рублей.Такой</a:t>
            </a:r>
            <a:r>
              <a:rPr lang="ru-RU" sz="1600" b="1" dirty="0">
                <a:solidFill>
                  <a:schemeClr val="tx2">
                    <a:lumMod val="75000"/>
                  </a:schemeClr>
                </a:solidFill>
                <a:latin typeface="Times New Roman" panose="02020603050405020304" pitchFamily="18" charset="0"/>
                <a:cs typeface="Times New Roman" panose="02020603050405020304" pitchFamily="18" charset="0"/>
              </a:rPr>
              <a:t> темп роста связан с разовым платежом от ООО «Южные земли» в сумме 15,0 млн. </a:t>
            </a:r>
            <a:r>
              <a:rPr lang="ru-RU" sz="1600" b="1" dirty="0" smtClean="0">
                <a:solidFill>
                  <a:schemeClr val="tx2">
                    <a:lumMod val="75000"/>
                  </a:schemeClr>
                </a:solidFill>
                <a:latin typeface="Times New Roman" panose="02020603050405020304" pitchFamily="18" charset="0"/>
                <a:cs typeface="Times New Roman" panose="02020603050405020304" pitchFamily="18" charset="0"/>
              </a:rPr>
              <a:t>рублей.</a:t>
            </a:r>
          </a:p>
          <a:p>
            <a:pPr algn="just"/>
            <a:r>
              <a:rPr lang="ru-RU" sz="1600" b="1" dirty="0">
                <a:solidFill>
                  <a:schemeClr val="tx2">
                    <a:lumMod val="75000"/>
                  </a:schemeClr>
                </a:solidFill>
                <a:latin typeface="Times New Roman" panose="02020603050405020304" pitchFamily="18" charset="0"/>
                <a:cs typeface="Times New Roman" panose="02020603050405020304" pitchFamily="18" charset="0"/>
              </a:rPr>
              <a:t>Налог, взимаемый в связи с применением патентной системы налогообложения, зачисляемый в бюджеты муниципальных районов -  фактически за 2023 год поступило 18,1 млн. рублей Темп роста к уровню прошлого года составляет 38,5 %, </a:t>
            </a:r>
            <a:r>
              <a:rPr lang="ru-RU" sz="1600" b="1" dirty="0" err="1">
                <a:solidFill>
                  <a:schemeClr val="tx2">
                    <a:lumMod val="75000"/>
                  </a:schemeClr>
                </a:solidFill>
                <a:latin typeface="Times New Roman" panose="02020603050405020304" pitchFamily="18" charset="0"/>
                <a:cs typeface="Times New Roman" panose="02020603050405020304" pitchFamily="18" charset="0"/>
              </a:rPr>
              <a:t>недопоступило</a:t>
            </a:r>
            <a:r>
              <a:rPr lang="ru-RU" sz="1600" b="1" dirty="0">
                <a:solidFill>
                  <a:schemeClr val="tx2">
                    <a:lumMod val="75000"/>
                  </a:schemeClr>
                </a:solidFill>
                <a:latin typeface="Times New Roman" panose="02020603050405020304" pitchFamily="18" charset="0"/>
                <a:cs typeface="Times New Roman" panose="02020603050405020304" pitchFamily="18" charset="0"/>
              </a:rPr>
              <a:t> 29,0 млн. рублей </a:t>
            </a:r>
          </a:p>
          <a:p>
            <a:pPr algn="just"/>
            <a:r>
              <a:rPr lang="ru-RU" sz="1600" b="1" dirty="0">
                <a:solidFill>
                  <a:schemeClr val="tx2">
                    <a:lumMod val="75000"/>
                  </a:schemeClr>
                </a:solidFill>
                <a:latin typeface="Times New Roman" panose="02020603050405020304" pitchFamily="18" charset="0"/>
                <a:cs typeface="Times New Roman" panose="02020603050405020304" pitchFamily="18" charset="0"/>
              </a:rPr>
              <a:t>Такой темп роста связан с переносом срока уплаты налога с 31 декабря 2023 года на 9 января 2024 года.</a:t>
            </a:r>
          </a:p>
          <a:p>
            <a:pPr algn="just"/>
            <a:endParaRPr lang="ru-RU" sz="1600" b="1" dirty="0">
              <a:solidFill>
                <a:srgbClr val="002060"/>
              </a:solidFill>
              <a:latin typeface="Times New Roman" panose="02020603050405020304" pitchFamily="18" charset="0"/>
              <a:cs typeface="Times New Roman" panose="02020603050405020304" pitchFamily="18" charset="0"/>
            </a:endParaRPr>
          </a:p>
          <a:p>
            <a:endParaRPr lang="ru-RU" sz="14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245924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extLst>
              <p:ext uri="{D42A27DB-BD31-4B8C-83A1-F6EECF244321}">
                <p14:modId xmlns:p14="http://schemas.microsoft.com/office/powerpoint/2010/main" val="183937652"/>
              </p:ext>
            </p:extLst>
          </p:nvPr>
        </p:nvGraphicFramePr>
        <p:xfrm>
          <a:off x="251520" y="908720"/>
          <a:ext cx="8784975" cy="5635744"/>
        </p:xfrm>
        <a:graphic>
          <a:graphicData uri="http://schemas.openxmlformats.org/drawingml/2006/table">
            <a:tbl>
              <a:tblPr firstRow="1" bandRow="1">
                <a:effectLst>
                  <a:reflection blurRad="6350" stA="52000" endA="300" endPos="35000" dir="5400000" sy="-100000" algn="bl" rotWithShape="0"/>
                </a:effectLst>
                <a:tableStyleId>{5C22544A-7EE6-4342-B048-85BDC9FD1C3A}</a:tableStyleId>
              </a:tblPr>
              <a:tblGrid>
                <a:gridCol w="5658121"/>
                <a:gridCol w="1116734"/>
                <a:gridCol w="1116734"/>
                <a:gridCol w="893386"/>
              </a:tblGrid>
              <a:tr h="648072">
                <a:tc>
                  <a:txBody>
                    <a:bodyPr/>
                    <a:lstStyle/>
                    <a:p>
                      <a:pPr algn="ctr"/>
                      <a:r>
                        <a:rPr lang="ru-RU" sz="1400" b="1" dirty="0" smtClean="0">
                          <a:solidFill>
                            <a:schemeClr val="tx1"/>
                          </a:solidFill>
                          <a:latin typeface="Times New Roman" pitchFamily="18" charset="0"/>
                          <a:cs typeface="Times New Roman" pitchFamily="18" charset="0"/>
                        </a:rPr>
                        <a:t>Наименование </a:t>
                      </a:r>
                      <a:endParaRPr lang="ru-RU" sz="1400" b="1" dirty="0">
                        <a:solidFill>
                          <a:schemeClr val="tx1"/>
                        </a:solidFill>
                        <a:latin typeface="Times New Roman" pitchFamily="18" charset="0"/>
                        <a:cs typeface="Times New Roman" pitchFamily="18" charset="0"/>
                      </a:endParaRPr>
                    </a:p>
                  </a:txBody>
                  <a:tcPr>
                    <a:solidFill>
                      <a:schemeClr val="accent3">
                        <a:lumMod val="60000"/>
                        <a:lumOff val="40000"/>
                      </a:schemeClr>
                    </a:solidFill>
                  </a:tcPr>
                </a:tc>
                <a:tc gridSpan="2">
                  <a:txBody>
                    <a:bodyPr/>
                    <a:lstStyle/>
                    <a:p>
                      <a:pPr algn="ctr"/>
                      <a:r>
                        <a:rPr lang="ru-RU" sz="1400" b="1" dirty="0" smtClean="0">
                          <a:solidFill>
                            <a:schemeClr val="tx1"/>
                          </a:solidFill>
                          <a:latin typeface="Times New Roman" pitchFamily="18" charset="0"/>
                          <a:cs typeface="Times New Roman" pitchFamily="18" charset="0"/>
                        </a:rPr>
                        <a:t>2023</a:t>
                      </a:r>
                      <a:r>
                        <a:rPr lang="ru-RU" sz="1400" b="1" baseline="0" dirty="0" smtClean="0">
                          <a:solidFill>
                            <a:schemeClr val="tx1"/>
                          </a:solidFill>
                          <a:latin typeface="Times New Roman" pitchFamily="18" charset="0"/>
                          <a:cs typeface="Times New Roman" pitchFamily="18" charset="0"/>
                        </a:rPr>
                        <a:t> </a:t>
                      </a:r>
                      <a:r>
                        <a:rPr lang="ru-RU" sz="1400" b="1" dirty="0" smtClean="0">
                          <a:solidFill>
                            <a:schemeClr val="tx1"/>
                          </a:solidFill>
                          <a:latin typeface="Times New Roman" pitchFamily="18" charset="0"/>
                          <a:cs typeface="Times New Roman" pitchFamily="18" charset="0"/>
                        </a:rPr>
                        <a:t>год</a:t>
                      </a:r>
                    </a:p>
                    <a:p>
                      <a:pPr algn="ctr"/>
                      <a:r>
                        <a:rPr lang="ru-RU" sz="1400" b="1" dirty="0" err="1" smtClean="0">
                          <a:solidFill>
                            <a:schemeClr val="tx1"/>
                          </a:solidFill>
                          <a:latin typeface="Times New Roman" pitchFamily="18" charset="0"/>
                          <a:cs typeface="Times New Roman" pitchFamily="18" charset="0"/>
                        </a:rPr>
                        <a:t>тыс.рублей</a:t>
                      </a:r>
                      <a:endParaRPr lang="ru-RU" sz="1400" b="1" dirty="0">
                        <a:solidFill>
                          <a:schemeClr val="tx1"/>
                        </a:solidFill>
                        <a:latin typeface="Times New Roman" pitchFamily="18" charset="0"/>
                        <a:cs typeface="Times New Roman" pitchFamily="18" charset="0"/>
                      </a:endParaRPr>
                    </a:p>
                  </a:txBody>
                  <a:tcPr>
                    <a:solidFill>
                      <a:schemeClr val="accent3">
                        <a:lumMod val="60000"/>
                        <a:lumOff val="40000"/>
                      </a:schemeClr>
                    </a:solidFill>
                  </a:tcPr>
                </a:tc>
                <a:tc hMerge="1">
                  <a:txBody>
                    <a:bodyPr/>
                    <a:lstStyle/>
                    <a:p>
                      <a:endParaRPr lang="ru-RU" dirty="0"/>
                    </a:p>
                  </a:txBody>
                  <a:tcPr>
                    <a:solidFill>
                      <a:schemeClr val="accent4">
                        <a:lumMod val="75000"/>
                      </a:schemeClr>
                    </a:solidFill>
                  </a:tcPr>
                </a:tc>
                <a:tc>
                  <a:txBody>
                    <a:bodyPr/>
                    <a:lstStyle/>
                    <a:p>
                      <a:pPr algn="ctr"/>
                      <a:r>
                        <a:rPr lang="ru-RU" sz="1400" b="1" dirty="0" smtClean="0">
                          <a:solidFill>
                            <a:schemeClr val="tx1"/>
                          </a:solidFill>
                          <a:latin typeface="Times New Roman" pitchFamily="18" charset="0"/>
                          <a:cs typeface="Times New Roman" pitchFamily="18" charset="0"/>
                        </a:rPr>
                        <a:t>Исполнено к плану</a:t>
                      </a:r>
                    </a:p>
                    <a:p>
                      <a:pPr algn="ctr"/>
                      <a:r>
                        <a:rPr lang="ru-RU" sz="1400" b="1" dirty="0" smtClean="0">
                          <a:solidFill>
                            <a:schemeClr val="tx1"/>
                          </a:solidFill>
                          <a:latin typeface="Times New Roman" pitchFamily="18" charset="0"/>
                          <a:cs typeface="Times New Roman" pitchFamily="18" charset="0"/>
                        </a:rPr>
                        <a:t>%</a:t>
                      </a:r>
                      <a:endParaRPr lang="ru-RU" sz="1400" b="1" dirty="0">
                        <a:solidFill>
                          <a:schemeClr val="tx1"/>
                        </a:solidFill>
                        <a:latin typeface="Times New Roman" pitchFamily="18" charset="0"/>
                        <a:cs typeface="Times New Roman" pitchFamily="18" charset="0"/>
                      </a:endParaRPr>
                    </a:p>
                  </a:txBody>
                  <a:tcPr>
                    <a:solidFill>
                      <a:schemeClr val="accent3">
                        <a:lumMod val="60000"/>
                        <a:lumOff val="40000"/>
                      </a:schemeClr>
                    </a:solidFill>
                  </a:tcPr>
                </a:tc>
              </a:tr>
              <a:tr h="276592">
                <a:tc>
                  <a:txBody>
                    <a:bodyPr/>
                    <a:lstStyle/>
                    <a:p>
                      <a:r>
                        <a:rPr lang="ru-RU" sz="1400" b="1" dirty="0" smtClean="0">
                          <a:solidFill>
                            <a:schemeClr val="tx1"/>
                          </a:solidFill>
                          <a:latin typeface="Times New Roman" pitchFamily="18" charset="0"/>
                          <a:cs typeface="Times New Roman" pitchFamily="18" charset="0"/>
                        </a:rPr>
                        <a:t>Всего расходов, в том числе:</a:t>
                      </a:r>
                      <a:endParaRPr lang="ru-RU" sz="1400" b="1" dirty="0">
                        <a:solidFill>
                          <a:schemeClr val="tx1"/>
                        </a:solidFill>
                        <a:latin typeface="Times New Roman" pitchFamily="18" charset="0"/>
                        <a:cs typeface="Times New Roman" pitchFamily="18" charset="0"/>
                      </a:endParaRPr>
                    </a:p>
                  </a:txBody>
                  <a:tcPr>
                    <a:solidFill>
                      <a:schemeClr val="accent3">
                        <a:lumMod val="60000"/>
                        <a:lumOff val="40000"/>
                      </a:schemeClr>
                    </a:solidFill>
                  </a:tcPr>
                </a:tc>
                <a:tc>
                  <a:txBody>
                    <a:bodyPr/>
                    <a:lstStyle/>
                    <a:p>
                      <a:pPr algn="r">
                        <a:spcAft>
                          <a:spcPts val="0"/>
                        </a:spcAft>
                      </a:pPr>
                      <a:r>
                        <a:rPr lang="ru-RU" sz="1400" b="1" dirty="0">
                          <a:effectLst/>
                          <a:latin typeface="Times New Roman"/>
                          <a:ea typeface="Times New Roman"/>
                        </a:rPr>
                        <a:t>3 971 764,6</a:t>
                      </a:r>
                      <a:endParaRPr lang="ru-RU" sz="1400" dirty="0">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r">
                        <a:spcAft>
                          <a:spcPts val="0"/>
                        </a:spcAft>
                      </a:pPr>
                      <a:r>
                        <a:rPr lang="ru-RU" sz="1400" b="1">
                          <a:effectLst/>
                          <a:latin typeface="Times New Roman"/>
                          <a:ea typeface="Times New Roman"/>
                        </a:rPr>
                        <a:t>3 903 926,3</a:t>
                      </a:r>
                      <a:endParaRPr lang="ru-RU" sz="1400">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r">
                        <a:spcAft>
                          <a:spcPts val="0"/>
                        </a:spcAft>
                      </a:pPr>
                      <a:r>
                        <a:rPr lang="ru-RU" sz="1400" b="1" dirty="0">
                          <a:effectLst/>
                          <a:latin typeface="Times New Roman"/>
                          <a:ea typeface="Times New Roman"/>
                        </a:rPr>
                        <a:t>     98,3</a:t>
                      </a:r>
                      <a:endParaRPr lang="ru-RU" sz="1400" dirty="0">
                        <a:effectLst/>
                        <a:latin typeface="Times New Roman"/>
                        <a:ea typeface="Times New Roman"/>
                      </a:endParaRPr>
                    </a:p>
                  </a:txBody>
                  <a:tcPr marL="68580" marR="68580" marT="0" marB="0" anchor="b">
                    <a:solidFill>
                      <a:schemeClr val="accent3">
                        <a:lumMod val="60000"/>
                        <a:lumOff val="40000"/>
                      </a:schemeClr>
                    </a:solidFill>
                  </a:tcPr>
                </a:tc>
              </a:tr>
              <a:tr h="331832">
                <a:tc>
                  <a:txBody>
                    <a:bodyPr/>
                    <a:lstStyle/>
                    <a:p>
                      <a:r>
                        <a:rPr lang="ru-RU" sz="1400" b="1" dirty="0" smtClean="0">
                          <a:solidFill>
                            <a:schemeClr val="tx1"/>
                          </a:solidFill>
                          <a:latin typeface="Times New Roman" pitchFamily="18" charset="0"/>
                          <a:cs typeface="Times New Roman" pitchFamily="18" charset="0"/>
                        </a:rPr>
                        <a:t>Общегосударственные вопросы</a:t>
                      </a:r>
                      <a:endParaRPr lang="ru-RU" sz="1400" b="1" dirty="0">
                        <a:solidFill>
                          <a:schemeClr val="tx1"/>
                        </a:solidFill>
                        <a:latin typeface="Times New Roman" pitchFamily="18" charset="0"/>
                        <a:cs typeface="Times New Roman" pitchFamily="18" charset="0"/>
                      </a:endParaRPr>
                    </a:p>
                  </a:txBody>
                  <a:tcPr>
                    <a:solidFill>
                      <a:schemeClr val="accent3">
                        <a:lumMod val="60000"/>
                        <a:lumOff val="40000"/>
                      </a:schemeClr>
                    </a:solidFill>
                  </a:tcPr>
                </a:tc>
                <a:tc>
                  <a:txBody>
                    <a:bodyPr/>
                    <a:lstStyle/>
                    <a:p>
                      <a:pPr algn="r">
                        <a:spcAft>
                          <a:spcPts val="0"/>
                        </a:spcAft>
                      </a:pPr>
                      <a:r>
                        <a:rPr lang="ru-RU" sz="1400" b="1" dirty="0">
                          <a:effectLst/>
                          <a:latin typeface="Times New Roman"/>
                          <a:ea typeface="Times New Roman"/>
                        </a:rPr>
                        <a:t>363 713,9</a:t>
                      </a:r>
                      <a:endParaRPr lang="ru-RU" sz="1400" dirty="0">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r">
                        <a:spcAft>
                          <a:spcPts val="0"/>
                        </a:spcAft>
                      </a:pPr>
                      <a:r>
                        <a:rPr lang="ru-RU" sz="1400" b="1" dirty="0">
                          <a:effectLst/>
                          <a:latin typeface="Times New Roman"/>
                          <a:ea typeface="Times New Roman"/>
                        </a:rPr>
                        <a:t>355 448,3</a:t>
                      </a:r>
                      <a:endParaRPr lang="ru-RU" sz="1400" dirty="0">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r">
                        <a:spcAft>
                          <a:spcPts val="0"/>
                        </a:spcAft>
                      </a:pPr>
                      <a:r>
                        <a:rPr lang="ru-RU" sz="1400" b="1" dirty="0">
                          <a:effectLst/>
                          <a:latin typeface="Times New Roman"/>
                          <a:ea typeface="Times New Roman"/>
                        </a:rPr>
                        <a:t>97,7</a:t>
                      </a:r>
                      <a:endParaRPr lang="ru-RU" sz="1400" dirty="0">
                        <a:effectLst/>
                        <a:latin typeface="Times New Roman"/>
                        <a:ea typeface="Times New Roman"/>
                      </a:endParaRPr>
                    </a:p>
                  </a:txBody>
                  <a:tcPr marL="68580" marR="68580" marT="0" marB="0" anchor="b">
                    <a:solidFill>
                      <a:schemeClr val="accent3">
                        <a:lumMod val="60000"/>
                        <a:lumOff val="40000"/>
                      </a:schemeClr>
                    </a:solidFill>
                  </a:tcPr>
                </a:tc>
              </a:tr>
              <a:tr h="216024">
                <a:tc>
                  <a:txBody>
                    <a:bodyPr/>
                    <a:lstStyle/>
                    <a:p>
                      <a:r>
                        <a:rPr lang="ru-RU" sz="1400" b="1" dirty="0" smtClean="0">
                          <a:solidFill>
                            <a:schemeClr val="tx1"/>
                          </a:solidFill>
                          <a:latin typeface="Times New Roman" pitchFamily="18" charset="0"/>
                          <a:cs typeface="Times New Roman" pitchFamily="18" charset="0"/>
                        </a:rPr>
                        <a:t>Национальная оборона</a:t>
                      </a:r>
                      <a:endParaRPr lang="ru-RU" sz="1400" b="1" dirty="0">
                        <a:solidFill>
                          <a:schemeClr val="tx1"/>
                        </a:solidFill>
                        <a:latin typeface="Times New Roman" pitchFamily="18" charset="0"/>
                        <a:cs typeface="Times New Roman" pitchFamily="18" charset="0"/>
                      </a:endParaRPr>
                    </a:p>
                  </a:txBody>
                  <a:tcPr>
                    <a:solidFill>
                      <a:schemeClr val="accent3">
                        <a:lumMod val="60000"/>
                        <a:lumOff val="40000"/>
                      </a:schemeClr>
                    </a:solidFill>
                  </a:tcPr>
                </a:tc>
                <a:tc>
                  <a:txBody>
                    <a:bodyPr/>
                    <a:lstStyle/>
                    <a:p>
                      <a:pPr algn="r">
                        <a:spcAft>
                          <a:spcPts val="0"/>
                        </a:spcAft>
                      </a:pPr>
                      <a:r>
                        <a:rPr lang="ru-RU" sz="1400" b="1">
                          <a:effectLst/>
                          <a:latin typeface="Times New Roman"/>
                          <a:ea typeface="Times New Roman"/>
                        </a:rPr>
                        <a:t>336,7</a:t>
                      </a:r>
                      <a:endParaRPr lang="ru-RU" sz="1400">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r">
                        <a:spcAft>
                          <a:spcPts val="0"/>
                        </a:spcAft>
                      </a:pPr>
                      <a:r>
                        <a:rPr lang="ru-RU" sz="1400" b="1" dirty="0">
                          <a:effectLst/>
                          <a:latin typeface="Times New Roman"/>
                          <a:ea typeface="Times New Roman"/>
                        </a:rPr>
                        <a:t>336,7</a:t>
                      </a:r>
                      <a:endParaRPr lang="ru-RU" sz="1400" dirty="0">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r">
                        <a:spcAft>
                          <a:spcPts val="0"/>
                        </a:spcAft>
                      </a:pPr>
                      <a:r>
                        <a:rPr lang="ru-RU" sz="1400" b="1" dirty="0">
                          <a:effectLst/>
                          <a:latin typeface="Times New Roman"/>
                          <a:ea typeface="Times New Roman"/>
                        </a:rPr>
                        <a:t>100,0</a:t>
                      </a:r>
                      <a:endParaRPr lang="ru-RU" sz="1400" dirty="0">
                        <a:effectLst/>
                        <a:latin typeface="Times New Roman"/>
                        <a:ea typeface="Times New Roman"/>
                      </a:endParaRPr>
                    </a:p>
                  </a:txBody>
                  <a:tcPr marL="68580" marR="68580" marT="0" marB="0" anchor="b">
                    <a:solidFill>
                      <a:schemeClr val="accent3">
                        <a:lumMod val="60000"/>
                        <a:lumOff val="40000"/>
                      </a:schemeClr>
                    </a:solidFill>
                  </a:tcPr>
                </a:tc>
              </a:tr>
              <a:tr h="417944">
                <a:tc>
                  <a:txBody>
                    <a:bodyPr/>
                    <a:lstStyle/>
                    <a:p>
                      <a:pPr algn="l"/>
                      <a:r>
                        <a:rPr lang="ru-RU" sz="1400" b="1" kern="1200" dirty="0" smtClean="0">
                          <a:solidFill>
                            <a:schemeClr val="tx1"/>
                          </a:solidFill>
                          <a:effectLst/>
                          <a:latin typeface="Times New Roman" pitchFamily="18" charset="0"/>
                          <a:ea typeface="+mn-ea"/>
                          <a:cs typeface="Times New Roman" pitchFamily="18" charset="0"/>
                        </a:rPr>
                        <a:t>Национальная безопасность и правоохранительная деятельность</a:t>
                      </a:r>
                      <a:endParaRPr lang="ru-RU" sz="1400" b="1" dirty="0">
                        <a:solidFill>
                          <a:schemeClr val="tx1"/>
                        </a:solidFill>
                        <a:latin typeface="Times New Roman" pitchFamily="18" charset="0"/>
                        <a:cs typeface="Times New Roman" pitchFamily="18" charset="0"/>
                      </a:endParaRPr>
                    </a:p>
                  </a:txBody>
                  <a:tcPr>
                    <a:solidFill>
                      <a:schemeClr val="accent3">
                        <a:lumMod val="60000"/>
                        <a:lumOff val="40000"/>
                      </a:schemeClr>
                    </a:solidFill>
                  </a:tcPr>
                </a:tc>
                <a:tc>
                  <a:txBody>
                    <a:bodyPr/>
                    <a:lstStyle/>
                    <a:p>
                      <a:pPr algn="r">
                        <a:spcAft>
                          <a:spcPts val="0"/>
                        </a:spcAft>
                      </a:pPr>
                      <a:r>
                        <a:rPr lang="ru-RU" sz="1400" b="1">
                          <a:effectLst/>
                          <a:latin typeface="Times New Roman"/>
                          <a:ea typeface="Times New Roman"/>
                        </a:rPr>
                        <a:t> </a:t>
                      </a:r>
                      <a:endParaRPr lang="ru-RU" sz="1400">
                        <a:effectLst/>
                        <a:latin typeface="Times New Roman"/>
                        <a:ea typeface="Times New Roman"/>
                      </a:endParaRPr>
                    </a:p>
                    <a:p>
                      <a:pPr algn="r">
                        <a:spcAft>
                          <a:spcPts val="0"/>
                        </a:spcAft>
                      </a:pPr>
                      <a:r>
                        <a:rPr lang="ru-RU" sz="1400" b="1">
                          <a:effectLst/>
                          <a:latin typeface="Times New Roman"/>
                          <a:ea typeface="Times New Roman"/>
                        </a:rPr>
                        <a:t>44 853,1</a:t>
                      </a:r>
                      <a:endParaRPr lang="ru-RU" sz="1400">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r">
                        <a:spcAft>
                          <a:spcPts val="0"/>
                        </a:spcAft>
                      </a:pPr>
                      <a:r>
                        <a:rPr lang="ru-RU" sz="1400" b="1" dirty="0">
                          <a:effectLst/>
                          <a:latin typeface="Times New Roman"/>
                          <a:ea typeface="Times New Roman"/>
                        </a:rPr>
                        <a:t> </a:t>
                      </a:r>
                      <a:endParaRPr lang="ru-RU" sz="1400" dirty="0">
                        <a:effectLst/>
                        <a:latin typeface="Times New Roman"/>
                        <a:ea typeface="Times New Roman"/>
                      </a:endParaRPr>
                    </a:p>
                    <a:p>
                      <a:pPr algn="r">
                        <a:spcAft>
                          <a:spcPts val="0"/>
                        </a:spcAft>
                      </a:pPr>
                      <a:r>
                        <a:rPr lang="ru-RU" sz="1400" b="1" dirty="0">
                          <a:effectLst/>
                          <a:latin typeface="Times New Roman"/>
                          <a:ea typeface="Times New Roman"/>
                        </a:rPr>
                        <a:t>44 718,7</a:t>
                      </a:r>
                      <a:endParaRPr lang="ru-RU" sz="1400" dirty="0">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r">
                        <a:spcAft>
                          <a:spcPts val="0"/>
                        </a:spcAft>
                      </a:pPr>
                      <a:r>
                        <a:rPr lang="ru-RU" sz="1400" b="1" dirty="0">
                          <a:effectLst/>
                          <a:latin typeface="Times New Roman"/>
                          <a:ea typeface="Times New Roman"/>
                        </a:rPr>
                        <a:t> </a:t>
                      </a:r>
                      <a:endParaRPr lang="ru-RU" sz="1400" dirty="0">
                        <a:effectLst/>
                        <a:latin typeface="Times New Roman"/>
                        <a:ea typeface="Times New Roman"/>
                      </a:endParaRPr>
                    </a:p>
                    <a:p>
                      <a:pPr algn="r">
                        <a:spcAft>
                          <a:spcPts val="0"/>
                        </a:spcAft>
                      </a:pPr>
                      <a:r>
                        <a:rPr lang="ru-RU" sz="1400" b="1" dirty="0">
                          <a:effectLst/>
                          <a:latin typeface="Times New Roman"/>
                          <a:ea typeface="Times New Roman"/>
                        </a:rPr>
                        <a:t>99,7</a:t>
                      </a:r>
                      <a:endParaRPr lang="ru-RU" sz="1400" dirty="0">
                        <a:effectLst/>
                        <a:latin typeface="Times New Roman"/>
                        <a:ea typeface="Times New Roman"/>
                      </a:endParaRPr>
                    </a:p>
                  </a:txBody>
                  <a:tcPr marL="68580" marR="68580" marT="0" marB="0" anchor="b">
                    <a:solidFill>
                      <a:schemeClr val="accent3">
                        <a:lumMod val="60000"/>
                        <a:lumOff val="40000"/>
                      </a:schemeClr>
                    </a:solidFill>
                  </a:tcPr>
                </a:tc>
              </a:tr>
              <a:tr h="259824">
                <a:tc>
                  <a:txBody>
                    <a:bodyPr/>
                    <a:lstStyle/>
                    <a:p>
                      <a:r>
                        <a:rPr lang="ru-RU" sz="1400" b="1" kern="1200" dirty="0" smtClean="0">
                          <a:solidFill>
                            <a:schemeClr val="tx1"/>
                          </a:solidFill>
                          <a:effectLst/>
                          <a:latin typeface="Times New Roman" pitchFamily="18" charset="0"/>
                          <a:ea typeface="+mn-ea"/>
                          <a:cs typeface="Times New Roman" pitchFamily="18" charset="0"/>
                        </a:rPr>
                        <a:t>Национальная экономика</a:t>
                      </a:r>
                      <a:endParaRPr lang="ru-RU" sz="1400" b="1" dirty="0">
                        <a:solidFill>
                          <a:schemeClr val="tx1"/>
                        </a:solidFill>
                        <a:latin typeface="Times New Roman" pitchFamily="18" charset="0"/>
                        <a:cs typeface="Times New Roman" pitchFamily="18" charset="0"/>
                      </a:endParaRPr>
                    </a:p>
                  </a:txBody>
                  <a:tcPr>
                    <a:solidFill>
                      <a:schemeClr val="accent3">
                        <a:lumMod val="60000"/>
                        <a:lumOff val="40000"/>
                      </a:schemeClr>
                    </a:solidFill>
                  </a:tcPr>
                </a:tc>
                <a:tc>
                  <a:txBody>
                    <a:bodyPr/>
                    <a:lstStyle/>
                    <a:p>
                      <a:pPr algn="r">
                        <a:spcAft>
                          <a:spcPts val="0"/>
                        </a:spcAft>
                      </a:pPr>
                      <a:r>
                        <a:rPr lang="ru-RU" sz="1400" b="1">
                          <a:effectLst/>
                          <a:latin typeface="Times New Roman"/>
                          <a:ea typeface="Times New Roman"/>
                        </a:rPr>
                        <a:t>35 866,3</a:t>
                      </a:r>
                      <a:endParaRPr lang="ru-RU" sz="1400">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r">
                        <a:spcAft>
                          <a:spcPts val="0"/>
                        </a:spcAft>
                      </a:pPr>
                      <a:r>
                        <a:rPr lang="ru-RU" sz="1400" b="1" dirty="0">
                          <a:effectLst/>
                          <a:latin typeface="Times New Roman"/>
                          <a:ea typeface="Times New Roman"/>
                        </a:rPr>
                        <a:t>35 585,0</a:t>
                      </a:r>
                      <a:endParaRPr lang="ru-RU" sz="1400" dirty="0">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r">
                        <a:spcAft>
                          <a:spcPts val="0"/>
                        </a:spcAft>
                      </a:pPr>
                      <a:r>
                        <a:rPr lang="ru-RU" sz="1400" b="1" dirty="0">
                          <a:effectLst/>
                          <a:latin typeface="Times New Roman"/>
                          <a:ea typeface="Times New Roman"/>
                        </a:rPr>
                        <a:t>99,2</a:t>
                      </a:r>
                      <a:endParaRPr lang="ru-RU" sz="1400" dirty="0">
                        <a:effectLst/>
                        <a:latin typeface="Times New Roman"/>
                        <a:ea typeface="Times New Roman"/>
                      </a:endParaRPr>
                    </a:p>
                  </a:txBody>
                  <a:tcPr marL="68580" marR="68580" marT="0" marB="0" anchor="b">
                    <a:solidFill>
                      <a:schemeClr val="accent3">
                        <a:lumMod val="60000"/>
                        <a:lumOff val="40000"/>
                      </a:schemeClr>
                    </a:solidFill>
                  </a:tcPr>
                </a:tc>
              </a:tr>
              <a:tr h="288032">
                <a:tc>
                  <a:txBody>
                    <a:bodyPr/>
                    <a:lstStyle/>
                    <a:p>
                      <a:r>
                        <a:rPr lang="ru-RU" sz="1400" b="1" kern="1200" dirty="0" smtClean="0">
                          <a:solidFill>
                            <a:schemeClr val="tx1"/>
                          </a:solidFill>
                          <a:effectLst/>
                          <a:latin typeface="Times New Roman" pitchFamily="18" charset="0"/>
                          <a:ea typeface="+mn-ea"/>
                          <a:cs typeface="Times New Roman" pitchFamily="18" charset="0"/>
                        </a:rPr>
                        <a:t>Жилищно-коммунальное хозяйство</a:t>
                      </a:r>
                      <a:endParaRPr lang="ru-RU" sz="1400" b="1" dirty="0">
                        <a:solidFill>
                          <a:schemeClr val="tx1"/>
                        </a:solidFill>
                        <a:latin typeface="Times New Roman" pitchFamily="18" charset="0"/>
                        <a:cs typeface="Times New Roman" pitchFamily="18" charset="0"/>
                      </a:endParaRPr>
                    </a:p>
                  </a:txBody>
                  <a:tcPr>
                    <a:solidFill>
                      <a:schemeClr val="accent3">
                        <a:lumMod val="60000"/>
                        <a:lumOff val="40000"/>
                      </a:schemeClr>
                    </a:solidFill>
                  </a:tcPr>
                </a:tc>
                <a:tc>
                  <a:txBody>
                    <a:bodyPr/>
                    <a:lstStyle/>
                    <a:p>
                      <a:pPr algn="r">
                        <a:spcAft>
                          <a:spcPts val="0"/>
                        </a:spcAft>
                      </a:pPr>
                      <a:r>
                        <a:rPr lang="ru-RU" sz="1400" b="1">
                          <a:effectLst/>
                          <a:latin typeface="Times New Roman"/>
                          <a:ea typeface="Times New Roman"/>
                        </a:rPr>
                        <a:t>28 059,7</a:t>
                      </a:r>
                      <a:endParaRPr lang="ru-RU" sz="1400">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r">
                        <a:spcAft>
                          <a:spcPts val="0"/>
                        </a:spcAft>
                      </a:pPr>
                      <a:r>
                        <a:rPr lang="ru-RU" sz="1400" b="1" dirty="0">
                          <a:effectLst/>
                          <a:latin typeface="Times New Roman"/>
                          <a:ea typeface="Times New Roman"/>
                        </a:rPr>
                        <a:t>28 059,7</a:t>
                      </a:r>
                      <a:endParaRPr lang="ru-RU" sz="1400" dirty="0">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r">
                        <a:spcAft>
                          <a:spcPts val="0"/>
                        </a:spcAft>
                      </a:pPr>
                      <a:r>
                        <a:rPr lang="ru-RU" sz="1400" b="1" dirty="0">
                          <a:effectLst/>
                          <a:latin typeface="Times New Roman"/>
                          <a:ea typeface="Times New Roman"/>
                        </a:rPr>
                        <a:t>100,0</a:t>
                      </a:r>
                      <a:endParaRPr lang="ru-RU" sz="1400" dirty="0">
                        <a:effectLst/>
                        <a:latin typeface="Times New Roman"/>
                        <a:ea typeface="Times New Roman"/>
                      </a:endParaRPr>
                    </a:p>
                  </a:txBody>
                  <a:tcPr marL="68580" marR="68580" marT="0" marB="0" anchor="b">
                    <a:solidFill>
                      <a:schemeClr val="accent3">
                        <a:lumMod val="60000"/>
                        <a:lumOff val="40000"/>
                      </a:schemeClr>
                    </a:solidFill>
                  </a:tcPr>
                </a:tc>
              </a:tr>
              <a:tr h="273928">
                <a:tc>
                  <a:txBody>
                    <a:bodyPr/>
                    <a:lstStyle/>
                    <a:p>
                      <a:r>
                        <a:rPr lang="ru-RU" sz="1400" b="1" dirty="0" smtClean="0">
                          <a:solidFill>
                            <a:schemeClr val="tx1"/>
                          </a:solidFill>
                          <a:latin typeface="Times New Roman" pitchFamily="18" charset="0"/>
                          <a:cs typeface="Times New Roman" pitchFamily="18" charset="0"/>
                        </a:rPr>
                        <a:t>Образование</a:t>
                      </a:r>
                      <a:endParaRPr lang="ru-RU" sz="1400" b="1" dirty="0">
                        <a:solidFill>
                          <a:schemeClr val="tx1"/>
                        </a:solidFill>
                        <a:latin typeface="Times New Roman" pitchFamily="18" charset="0"/>
                        <a:cs typeface="Times New Roman" pitchFamily="18" charset="0"/>
                      </a:endParaRPr>
                    </a:p>
                  </a:txBody>
                  <a:tcPr>
                    <a:solidFill>
                      <a:schemeClr val="accent3">
                        <a:lumMod val="60000"/>
                        <a:lumOff val="40000"/>
                      </a:schemeClr>
                    </a:solidFill>
                  </a:tcPr>
                </a:tc>
                <a:tc>
                  <a:txBody>
                    <a:bodyPr/>
                    <a:lstStyle/>
                    <a:p>
                      <a:pPr algn="r">
                        <a:spcAft>
                          <a:spcPts val="0"/>
                        </a:spcAft>
                      </a:pPr>
                      <a:r>
                        <a:rPr lang="ru-RU" sz="1400" b="1">
                          <a:effectLst/>
                          <a:latin typeface="Times New Roman"/>
                          <a:ea typeface="Times New Roman"/>
                        </a:rPr>
                        <a:t>2 990 729,6</a:t>
                      </a:r>
                      <a:endParaRPr lang="ru-RU" sz="1400">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r">
                        <a:spcAft>
                          <a:spcPts val="0"/>
                        </a:spcAft>
                      </a:pPr>
                      <a:r>
                        <a:rPr lang="ru-RU" sz="1400" b="1" dirty="0">
                          <a:effectLst/>
                          <a:latin typeface="Times New Roman"/>
                          <a:ea typeface="Times New Roman"/>
                        </a:rPr>
                        <a:t>2 935 479,1</a:t>
                      </a:r>
                      <a:endParaRPr lang="ru-RU" sz="1400" dirty="0">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r">
                        <a:spcAft>
                          <a:spcPts val="0"/>
                        </a:spcAft>
                      </a:pPr>
                      <a:r>
                        <a:rPr lang="ru-RU" sz="1400" b="1" dirty="0">
                          <a:effectLst/>
                          <a:latin typeface="Times New Roman"/>
                          <a:ea typeface="Times New Roman"/>
                        </a:rPr>
                        <a:t>98,2</a:t>
                      </a:r>
                      <a:endParaRPr lang="ru-RU" sz="1400" dirty="0">
                        <a:effectLst/>
                        <a:latin typeface="Times New Roman"/>
                        <a:ea typeface="Times New Roman"/>
                      </a:endParaRPr>
                    </a:p>
                  </a:txBody>
                  <a:tcPr marL="68580" marR="68580" marT="0" marB="0" anchor="b">
                    <a:solidFill>
                      <a:schemeClr val="accent3">
                        <a:lumMod val="60000"/>
                        <a:lumOff val="40000"/>
                      </a:schemeClr>
                    </a:solidFill>
                  </a:tcPr>
                </a:tc>
              </a:tr>
              <a:tr h="290696">
                <a:tc>
                  <a:txBody>
                    <a:bodyPr/>
                    <a:lstStyle/>
                    <a:p>
                      <a:r>
                        <a:rPr lang="ru-RU" sz="1400" b="1" kern="1200" dirty="0" smtClean="0">
                          <a:solidFill>
                            <a:schemeClr val="tx1"/>
                          </a:solidFill>
                          <a:effectLst/>
                          <a:latin typeface="Times New Roman" pitchFamily="18" charset="0"/>
                          <a:ea typeface="+mn-ea"/>
                          <a:cs typeface="Times New Roman" pitchFamily="18" charset="0"/>
                        </a:rPr>
                        <a:t>Культура, кинематография </a:t>
                      </a:r>
                      <a:endParaRPr lang="ru-RU" sz="1400" b="1" dirty="0">
                        <a:solidFill>
                          <a:schemeClr val="tx1"/>
                        </a:solidFill>
                        <a:latin typeface="Times New Roman" pitchFamily="18" charset="0"/>
                        <a:cs typeface="Times New Roman" pitchFamily="18" charset="0"/>
                      </a:endParaRPr>
                    </a:p>
                  </a:txBody>
                  <a:tcPr>
                    <a:solidFill>
                      <a:schemeClr val="accent3">
                        <a:lumMod val="60000"/>
                        <a:lumOff val="40000"/>
                      </a:schemeClr>
                    </a:solidFill>
                  </a:tcPr>
                </a:tc>
                <a:tc>
                  <a:txBody>
                    <a:bodyPr/>
                    <a:lstStyle/>
                    <a:p>
                      <a:pPr algn="r">
                        <a:spcAft>
                          <a:spcPts val="0"/>
                        </a:spcAft>
                      </a:pPr>
                      <a:r>
                        <a:rPr lang="ru-RU" sz="1400" b="1">
                          <a:effectLst/>
                          <a:latin typeface="Times New Roman"/>
                          <a:ea typeface="Times New Roman"/>
                        </a:rPr>
                        <a:t>71 689,9</a:t>
                      </a:r>
                      <a:endParaRPr lang="ru-RU" sz="1400">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r">
                        <a:spcAft>
                          <a:spcPts val="0"/>
                        </a:spcAft>
                      </a:pPr>
                      <a:r>
                        <a:rPr lang="ru-RU" sz="1400" b="1" dirty="0">
                          <a:effectLst/>
                          <a:latin typeface="Times New Roman"/>
                          <a:ea typeface="Times New Roman"/>
                        </a:rPr>
                        <a:t>71 472,7</a:t>
                      </a:r>
                      <a:endParaRPr lang="ru-RU" sz="1400" dirty="0">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r">
                        <a:spcAft>
                          <a:spcPts val="0"/>
                        </a:spcAft>
                      </a:pPr>
                      <a:r>
                        <a:rPr lang="ru-RU" sz="1400" b="1" dirty="0">
                          <a:effectLst/>
                          <a:latin typeface="Times New Roman"/>
                          <a:ea typeface="Times New Roman"/>
                        </a:rPr>
                        <a:t>99,7</a:t>
                      </a:r>
                      <a:endParaRPr lang="ru-RU" sz="1400" dirty="0">
                        <a:effectLst/>
                        <a:latin typeface="Times New Roman"/>
                        <a:ea typeface="Times New Roman"/>
                      </a:endParaRPr>
                    </a:p>
                  </a:txBody>
                  <a:tcPr marL="68580" marR="68580" marT="0" marB="0" anchor="b">
                    <a:solidFill>
                      <a:schemeClr val="accent3">
                        <a:lumMod val="60000"/>
                        <a:lumOff val="40000"/>
                      </a:schemeClr>
                    </a:solidFill>
                  </a:tcPr>
                </a:tc>
              </a:tr>
              <a:tr h="235456">
                <a:tc>
                  <a:txBody>
                    <a:bodyPr/>
                    <a:lstStyle/>
                    <a:p>
                      <a:r>
                        <a:rPr lang="ru-RU" sz="1400" b="1" kern="1200" dirty="0" smtClean="0">
                          <a:solidFill>
                            <a:schemeClr val="tx1"/>
                          </a:solidFill>
                          <a:effectLst/>
                          <a:latin typeface="Times New Roman" pitchFamily="18" charset="0"/>
                          <a:ea typeface="+mn-ea"/>
                          <a:cs typeface="Times New Roman" pitchFamily="18" charset="0"/>
                        </a:rPr>
                        <a:t>Здравоохранение </a:t>
                      </a:r>
                      <a:endParaRPr lang="ru-RU" sz="1400" b="1" dirty="0">
                        <a:solidFill>
                          <a:schemeClr val="tx1"/>
                        </a:solidFill>
                        <a:latin typeface="Times New Roman" pitchFamily="18" charset="0"/>
                        <a:cs typeface="Times New Roman" pitchFamily="18" charset="0"/>
                      </a:endParaRPr>
                    </a:p>
                  </a:txBody>
                  <a:tcPr>
                    <a:solidFill>
                      <a:schemeClr val="accent3">
                        <a:lumMod val="60000"/>
                        <a:lumOff val="40000"/>
                      </a:schemeClr>
                    </a:solidFill>
                  </a:tcPr>
                </a:tc>
                <a:tc>
                  <a:txBody>
                    <a:bodyPr/>
                    <a:lstStyle/>
                    <a:p>
                      <a:pPr algn="r">
                        <a:spcAft>
                          <a:spcPts val="0"/>
                        </a:spcAft>
                      </a:pPr>
                      <a:r>
                        <a:rPr lang="ru-RU" sz="1400" b="1">
                          <a:effectLst/>
                          <a:latin typeface="Times New Roman"/>
                          <a:ea typeface="Times New Roman"/>
                        </a:rPr>
                        <a:t>13 692,6</a:t>
                      </a:r>
                      <a:endParaRPr lang="ru-RU" sz="1400">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r">
                        <a:spcAft>
                          <a:spcPts val="0"/>
                        </a:spcAft>
                      </a:pPr>
                      <a:r>
                        <a:rPr lang="ru-RU" sz="1400" b="1" dirty="0">
                          <a:effectLst/>
                          <a:latin typeface="Times New Roman"/>
                          <a:ea typeface="Times New Roman"/>
                        </a:rPr>
                        <a:t>13 692,6</a:t>
                      </a:r>
                      <a:endParaRPr lang="ru-RU" sz="1400" dirty="0">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r">
                        <a:spcAft>
                          <a:spcPts val="0"/>
                        </a:spcAft>
                      </a:pPr>
                      <a:r>
                        <a:rPr lang="ru-RU" sz="1400" b="1" dirty="0">
                          <a:effectLst/>
                          <a:latin typeface="Times New Roman"/>
                          <a:ea typeface="Times New Roman"/>
                        </a:rPr>
                        <a:t>100,0</a:t>
                      </a:r>
                      <a:endParaRPr lang="ru-RU" sz="1400" dirty="0">
                        <a:effectLst/>
                        <a:latin typeface="Times New Roman"/>
                        <a:ea typeface="Times New Roman"/>
                      </a:endParaRPr>
                    </a:p>
                  </a:txBody>
                  <a:tcPr marL="68580" marR="68580" marT="0" marB="0" anchor="b">
                    <a:solidFill>
                      <a:schemeClr val="accent3">
                        <a:lumMod val="60000"/>
                        <a:lumOff val="40000"/>
                      </a:schemeClr>
                    </a:solidFill>
                  </a:tcPr>
                </a:tc>
              </a:tr>
              <a:tr h="252224">
                <a:tc>
                  <a:txBody>
                    <a:bodyPr/>
                    <a:lstStyle/>
                    <a:p>
                      <a:r>
                        <a:rPr lang="ru-RU" sz="1400" b="1" kern="1200" dirty="0" smtClean="0">
                          <a:solidFill>
                            <a:schemeClr val="tx1"/>
                          </a:solidFill>
                          <a:effectLst/>
                          <a:latin typeface="Times New Roman" pitchFamily="18" charset="0"/>
                          <a:ea typeface="+mn-ea"/>
                          <a:cs typeface="Times New Roman" pitchFamily="18" charset="0"/>
                        </a:rPr>
                        <a:t>Социальная политика</a:t>
                      </a:r>
                      <a:endParaRPr lang="ru-RU" sz="1400" b="1" dirty="0">
                        <a:solidFill>
                          <a:schemeClr val="tx1"/>
                        </a:solidFill>
                        <a:latin typeface="Times New Roman" pitchFamily="18" charset="0"/>
                        <a:cs typeface="Times New Roman" pitchFamily="18" charset="0"/>
                      </a:endParaRPr>
                    </a:p>
                  </a:txBody>
                  <a:tcPr>
                    <a:solidFill>
                      <a:schemeClr val="accent3">
                        <a:lumMod val="60000"/>
                        <a:lumOff val="40000"/>
                      </a:schemeClr>
                    </a:solidFill>
                  </a:tcPr>
                </a:tc>
                <a:tc>
                  <a:txBody>
                    <a:bodyPr/>
                    <a:lstStyle/>
                    <a:p>
                      <a:pPr algn="r">
                        <a:spcAft>
                          <a:spcPts val="0"/>
                        </a:spcAft>
                      </a:pPr>
                      <a:r>
                        <a:rPr lang="ru-RU" sz="1400" b="1">
                          <a:effectLst/>
                          <a:latin typeface="Times New Roman"/>
                          <a:ea typeface="Times New Roman"/>
                        </a:rPr>
                        <a:t>235 996,8</a:t>
                      </a:r>
                      <a:endParaRPr lang="ru-RU" sz="1400">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r">
                        <a:spcAft>
                          <a:spcPts val="0"/>
                        </a:spcAft>
                      </a:pPr>
                      <a:r>
                        <a:rPr lang="ru-RU" sz="1400" b="1" dirty="0">
                          <a:effectLst/>
                          <a:latin typeface="Times New Roman"/>
                          <a:ea typeface="Times New Roman"/>
                        </a:rPr>
                        <a:t>233 078,0</a:t>
                      </a:r>
                      <a:endParaRPr lang="ru-RU" sz="1400" dirty="0">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r">
                        <a:spcAft>
                          <a:spcPts val="0"/>
                        </a:spcAft>
                      </a:pPr>
                      <a:r>
                        <a:rPr lang="ru-RU" sz="1400" b="1" dirty="0">
                          <a:effectLst/>
                          <a:latin typeface="Times New Roman"/>
                          <a:ea typeface="Times New Roman"/>
                        </a:rPr>
                        <a:t>98,8</a:t>
                      </a:r>
                      <a:endParaRPr lang="ru-RU" sz="1400" dirty="0">
                        <a:effectLst/>
                        <a:latin typeface="Times New Roman"/>
                        <a:ea typeface="Times New Roman"/>
                      </a:endParaRPr>
                    </a:p>
                  </a:txBody>
                  <a:tcPr marL="68580" marR="68580" marT="0" marB="0" anchor="b">
                    <a:solidFill>
                      <a:schemeClr val="accent3">
                        <a:lumMod val="60000"/>
                        <a:lumOff val="40000"/>
                      </a:schemeClr>
                    </a:solidFill>
                  </a:tcPr>
                </a:tc>
              </a:tr>
              <a:tr h="196984">
                <a:tc>
                  <a:txBody>
                    <a:bodyPr/>
                    <a:lstStyle/>
                    <a:p>
                      <a:pPr>
                        <a:spcAft>
                          <a:spcPts val="0"/>
                        </a:spcAft>
                      </a:pPr>
                      <a:r>
                        <a:rPr lang="ru-RU" sz="1400" b="1" dirty="0">
                          <a:solidFill>
                            <a:schemeClr val="tx1"/>
                          </a:solidFill>
                          <a:effectLst/>
                          <a:latin typeface="Times New Roman"/>
                          <a:ea typeface="Times New Roman"/>
                        </a:rPr>
                        <a:t>Физическая культура и спорт</a:t>
                      </a:r>
                      <a:endParaRPr lang="ru-RU" sz="1400" dirty="0">
                        <a:solidFill>
                          <a:schemeClr val="tx1"/>
                        </a:solidFill>
                        <a:effectLst/>
                        <a:latin typeface="Times New Roman"/>
                        <a:ea typeface="Times New Roman"/>
                      </a:endParaRPr>
                    </a:p>
                  </a:txBody>
                  <a:tcPr marL="68580" marR="68580" marT="0" marB="0">
                    <a:solidFill>
                      <a:schemeClr val="accent3">
                        <a:lumMod val="60000"/>
                        <a:lumOff val="40000"/>
                      </a:schemeClr>
                    </a:solidFill>
                  </a:tcPr>
                </a:tc>
                <a:tc>
                  <a:txBody>
                    <a:bodyPr/>
                    <a:lstStyle/>
                    <a:p>
                      <a:pPr algn="r">
                        <a:spcAft>
                          <a:spcPts val="0"/>
                        </a:spcAft>
                      </a:pPr>
                      <a:r>
                        <a:rPr lang="ru-RU" sz="1400" b="1">
                          <a:effectLst/>
                          <a:latin typeface="Times New Roman"/>
                          <a:ea typeface="Times New Roman"/>
                        </a:rPr>
                        <a:t>156 545,3</a:t>
                      </a:r>
                      <a:endParaRPr lang="ru-RU" sz="1400">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r">
                        <a:spcAft>
                          <a:spcPts val="0"/>
                        </a:spcAft>
                      </a:pPr>
                      <a:r>
                        <a:rPr lang="ru-RU" sz="1400" b="1" dirty="0">
                          <a:effectLst/>
                          <a:latin typeface="Times New Roman"/>
                          <a:ea typeface="Times New Roman"/>
                        </a:rPr>
                        <a:t>155 774,8</a:t>
                      </a:r>
                      <a:endParaRPr lang="ru-RU" sz="1400" dirty="0">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r">
                        <a:spcAft>
                          <a:spcPts val="0"/>
                        </a:spcAft>
                      </a:pPr>
                      <a:r>
                        <a:rPr lang="ru-RU" sz="1400" b="1" dirty="0">
                          <a:effectLst/>
                          <a:latin typeface="Times New Roman"/>
                          <a:ea typeface="Times New Roman"/>
                        </a:rPr>
                        <a:t>99,5</a:t>
                      </a:r>
                      <a:endParaRPr lang="ru-RU" sz="1400" dirty="0">
                        <a:effectLst/>
                        <a:latin typeface="Times New Roman"/>
                        <a:ea typeface="Times New Roman"/>
                      </a:endParaRPr>
                    </a:p>
                  </a:txBody>
                  <a:tcPr marL="68580" marR="68580" marT="0" marB="0" anchor="b">
                    <a:solidFill>
                      <a:schemeClr val="accent3">
                        <a:lumMod val="60000"/>
                        <a:lumOff val="40000"/>
                      </a:schemeClr>
                    </a:solidFill>
                  </a:tcPr>
                </a:tc>
              </a:tr>
              <a:tr h="213752">
                <a:tc>
                  <a:txBody>
                    <a:bodyPr/>
                    <a:lstStyle/>
                    <a:p>
                      <a:pPr>
                        <a:spcAft>
                          <a:spcPts val="0"/>
                        </a:spcAft>
                      </a:pPr>
                      <a:r>
                        <a:rPr lang="ru-RU" sz="1400" b="1" dirty="0">
                          <a:solidFill>
                            <a:schemeClr val="tx1"/>
                          </a:solidFill>
                          <a:effectLst/>
                          <a:latin typeface="Times New Roman"/>
                          <a:ea typeface="Times New Roman"/>
                        </a:rPr>
                        <a:t>Средства массовой информации</a:t>
                      </a:r>
                      <a:endParaRPr lang="ru-RU" sz="1400" dirty="0">
                        <a:solidFill>
                          <a:schemeClr val="tx1"/>
                        </a:solidFill>
                        <a:effectLst/>
                        <a:latin typeface="Times New Roman"/>
                        <a:ea typeface="Times New Roman"/>
                      </a:endParaRPr>
                    </a:p>
                  </a:txBody>
                  <a:tcPr marL="68580" marR="68580" marT="0" marB="0">
                    <a:solidFill>
                      <a:schemeClr val="accent3">
                        <a:lumMod val="60000"/>
                        <a:lumOff val="40000"/>
                      </a:schemeClr>
                    </a:solidFill>
                  </a:tcPr>
                </a:tc>
                <a:tc>
                  <a:txBody>
                    <a:bodyPr/>
                    <a:lstStyle/>
                    <a:p>
                      <a:pPr algn="r">
                        <a:spcAft>
                          <a:spcPts val="0"/>
                        </a:spcAft>
                      </a:pPr>
                      <a:r>
                        <a:rPr lang="ru-RU" sz="1400" b="1">
                          <a:effectLst/>
                          <a:latin typeface="Times New Roman"/>
                          <a:ea typeface="Times New Roman"/>
                        </a:rPr>
                        <a:t>3 315,5</a:t>
                      </a:r>
                      <a:endParaRPr lang="ru-RU" sz="1400">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r">
                        <a:spcAft>
                          <a:spcPts val="0"/>
                        </a:spcAft>
                      </a:pPr>
                      <a:r>
                        <a:rPr lang="ru-RU" sz="1400" b="1" dirty="0">
                          <a:effectLst/>
                          <a:latin typeface="Times New Roman"/>
                          <a:ea typeface="Times New Roman"/>
                        </a:rPr>
                        <a:t>3 315,5</a:t>
                      </a:r>
                      <a:endParaRPr lang="ru-RU" sz="1400" dirty="0">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r">
                        <a:spcAft>
                          <a:spcPts val="0"/>
                        </a:spcAft>
                      </a:pPr>
                      <a:r>
                        <a:rPr lang="ru-RU" sz="1400" b="1" dirty="0">
                          <a:effectLst/>
                          <a:latin typeface="Times New Roman"/>
                          <a:ea typeface="Times New Roman"/>
                        </a:rPr>
                        <a:t>100,0</a:t>
                      </a:r>
                      <a:endParaRPr lang="ru-RU" sz="1400" dirty="0">
                        <a:effectLst/>
                        <a:latin typeface="Times New Roman"/>
                        <a:ea typeface="Times New Roman"/>
                      </a:endParaRPr>
                    </a:p>
                  </a:txBody>
                  <a:tcPr marL="68580" marR="68580" marT="0" marB="0" anchor="b">
                    <a:solidFill>
                      <a:schemeClr val="accent3">
                        <a:lumMod val="60000"/>
                        <a:lumOff val="40000"/>
                      </a:schemeClr>
                    </a:solidFill>
                  </a:tcPr>
                </a:tc>
              </a:tr>
              <a:tr h="343272">
                <a:tc>
                  <a:txBody>
                    <a:bodyPr/>
                    <a:lstStyle/>
                    <a:p>
                      <a:pPr>
                        <a:spcAft>
                          <a:spcPts val="0"/>
                        </a:spcAft>
                      </a:pPr>
                      <a:r>
                        <a:rPr lang="ru-RU" sz="1400" b="1">
                          <a:solidFill>
                            <a:schemeClr val="tx1"/>
                          </a:solidFill>
                          <a:effectLst/>
                          <a:latin typeface="Times New Roman"/>
                          <a:ea typeface="Times New Roman"/>
                        </a:rPr>
                        <a:t>Обслуживание государственного и муниципального долга</a:t>
                      </a:r>
                      <a:endParaRPr lang="ru-RU" sz="1400">
                        <a:solidFill>
                          <a:schemeClr val="tx1"/>
                        </a:solidFill>
                        <a:effectLst/>
                        <a:latin typeface="Times New Roman"/>
                        <a:ea typeface="Times New Roman"/>
                      </a:endParaRPr>
                    </a:p>
                  </a:txBody>
                  <a:tcPr marL="68580" marR="68580" marT="0" marB="0">
                    <a:solidFill>
                      <a:schemeClr val="accent3">
                        <a:lumMod val="60000"/>
                        <a:lumOff val="40000"/>
                      </a:schemeClr>
                    </a:solidFill>
                  </a:tcPr>
                </a:tc>
                <a:tc>
                  <a:txBody>
                    <a:bodyPr/>
                    <a:lstStyle/>
                    <a:p>
                      <a:pPr algn="r">
                        <a:spcAft>
                          <a:spcPts val="0"/>
                        </a:spcAft>
                      </a:pPr>
                      <a:r>
                        <a:rPr lang="ru-RU" sz="1400" b="1">
                          <a:effectLst/>
                          <a:latin typeface="Times New Roman"/>
                          <a:ea typeface="Times New Roman"/>
                        </a:rPr>
                        <a:t> </a:t>
                      </a:r>
                      <a:endParaRPr lang="ru-RU" sz="1400">
                        <a:effectLst/>
                        <a:latin typeface="Times New Roman"/>
                        <a:ea typeface="Times New Roman"/>
                      </a:endParaRPr>
                    </a:p>
                    <a:p>
                      <a:pPr algn="r">
                        <a:spcAft>
                          <a:spcPts val="0"/>
                        </a:spcAft>
                      </a:pPr>
                      <a:r>
                        <a:rPr lang="ru-RU" sz="1400" b="1">
                          <a:effectLst/>
                          <a:latin typeface="Times New Roman"/>
                          <a:ea typeface="Times New Roman"/>
                        </a:rPr>
                        <a:t>884,5</a:t>
                      </a:r>
                      <a:endParaRPr lang="ru-RU" sz="1400">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r">
                        <a:spcAft>
                          <a:spcPts val="0"/>
                        </a:spcAft>
                      </a:pPr>
                      <a:r>
                        <a:rPr lang="ru-RU" sz="1400" b="1" dirty="0">
                          <a:effectLst/>
                          <a:latin typeface="Times New Roman"/>
                          <a:ea typeface="Times New Roman"/>
                        </a:rPr>
                        <a:t> </a:t>
                      </a:r>
                      <a:endParaRPr lang="ru-RU" sz="1400" dirty="0">
                        <a:effectLst/>
                        <a:latin typeface="Times New Roman"/>
                        <a:ea typeface="Times New Roman"/>
                      </a:endParaRPr>
                    </a:p>
                    <a:p>
                      <a:pPr algn="r">
                        <a:spcAft>
                          <a:spcPts val="0"/>
                        </a:spcAft>
                      </a:pPr>
                      <a:r>
                        <a:rPr lang="ru-RU" sz="1400" b="1" dirty="0">
                          <a:effectLst/>
                          <a:latin typeface="Times New Roman"/>
                          <a:ea typeface="Times New Roman"/>
                        </a:rPr>
                        <a:t>884,5</a:t>
                      </a:r>
                      <a:endParaRPr lang="ru-RU" sz="1400" dirty="0">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r">
                        <a:spcAft>
                          <a:spcPts val="0"/>
                        </a:spcAft>
                      </a:pPr>
                      <a:r>
                        <a:rPr lang="ru-RU" sz="1400" b="1" dirty="0">
                          <a:effectLst/>
                          <a:latin typeface="Times New Roman"/>
                          <a:ea typeface="Times New Roman"/>
                        </a:rPr>
                        <a:t> </a:t>
                      </a:r>
                      <a:endParaRPr lang="ru-RU" sz="1400" dirty="0">
                        <a:effectLst/>
                        <a:latin typeface="Times New Roman"/>
                        <a:ea typeface="Times New Roman"/>
                      </a:endParaRPr>
                    </a:p>
                    <a:p>
                      <a:pPr algn="r">
                        <a:spcAft>
                          <a:spcPts val="0"/>
                        </a:spcAft>
                      </a:pPr>
                      <a:r>
                        <a:rPr lang="ru-RU" sz="1400" b="1" dirty="0">
                          <a:effectLst/>
                          <a:latin typeface="Times New Roman"/>
                          <a:ea typeface="Times New Roman"/>
                        </a:rPr>
                        <a:t>100,0</a:t>
                      </a:r>
                      <a:endParaRPr lang="ru-RU" sz="1400" dirty="0">
                        <a:effectLst/>
                        <a:latin typeface="Times New Roman"/>
                        <a:ea typeface="Times New Roman"/>
                      </a:endParaRPr>
                    </a:p>
                  </a:txBody>
                  <a:tcPr marL="68580" marR="68580" marT="0" marB="0" anchor="b">
                    <a:solidFill>
                      <a:schemeClr val="accent3">
                        <a:lumMod val="60000"/>
                        <a:lumOff val="40000"/>
                      </a:schemeClr>
                    </a:solidFill>
                  </a:tcPr>
                </a:tc>
              </a:tr>
              <a:tr h="343272">
                <a:tc>
                  <a:txBody>
                    <a:bodyPr/>
                    <a:lstStyle/>
                    <a:p>
                      <a:pPr>
                        <a:spcAft>
                          <a:spcPts val="0"/>
                        </a:spcAft>
                      </a:pPr>
                      <a:r>
                        <a:rPr lang="ru-RU" sz="1400" b="1">
                          <a:solidFill>
                            <a:schemeClr val="tx1"/>
                          </a:solidFill>
                          <a:effectLst/>
                          <a:latin typeface="Times New Roman"/>
                          <a:ea typeface="Times New Roman"/>
                        </a:rPr>
                        <a:t>Межбюджетные трансферты бюджетам муниципальных образований общего характера</a:t>
                      </a:r>
                      <a:endParaRPr lang="ru-RU" sz="1400">
                        <a:solidFill>
                          <a:schemeClr val="tx1"/>
                        </a:solidFill>
                        <a:effectLst/>
                        <a:latin typeface="Times New Roman"/>
                        <a:ea typeface="Times New Roman"/>
                      </a:endParaRPr>
                    </a:p>
                  </a:txBody>
                  <a:tcPr marL="68580" marR="68580" marT="0" marB="0">
                    <a:solidFill>
                      <a:schemeClr val="accent3">
                        <a:lumMod val="60000"/>
                        <a:lumOff val="40000"/>
                      </a:schemeClr>
                    </a:solidFill>
                  </a:tcPr>
                </a:tc>
                <a:tc>
                  <a:txBody>
                    <a:bodyPr/>
                    <a:lstStyle/>
                    <a:p>
                      <a:pPr algn="r">
                        <a:spcAft>
                          <a:spcPts val="0"/>
                        </a:spcAft>
                      </a:pPr>
                      <a:r>
                        <a:rPr lang="ru-RU" sz="1400" b="1">
                          <a:effectLst/>
                          <a:latin typeface="Times New Roman"/>
                          <a:ea typeface="Times New Roman"/>
                        </a:rPr>
                        <a:t> </a:t>
                      </a:r>
                      <a:endParaRPr lang="ru-RU" sz="1400">
                        <a:effectLst/>
                        <a:latin typeface="Times New Roman"/>
                        <a:ea typeface="Times New Roman"/>
                      </a:endParaRPr>
                    </a:p>
                    <a:p>
                      <a:pPr algn="r">
                        <a:spcAft>
                          <a:spcPts val="0"/>
                        </a:spcAft>
                      </a:pPr>
                      <a:r>
                        <a:rPr lang="ru-RU" sz="1400" b="1">
                          <a:effectLst/>
                          <a:latin typeface="Times New Roman"/>
                          <a:ea typeface="Times New Roman"/>
                        </a:rPr>
                        <a:t> </a:t>
                      </a:r>
                      <a:endParaRPr lang="ru-RU" sz="1400">
                        <a:effectLst/>
                        <a:latin typeface="Times New Roman"/>
                        <a:ea typeface="Times New Roman"/>
                      </a:endParaRPr>
                    </a:p>
                    <a:p>
                      <a:pPr algn="r">
                        <a:spcAft>
                          <a:spcPts val="0"/>
                        </a:spcAft>
                      </a:pPr>
                      <a:r>
                        <a:rPr lang="ru-RU" sz="1400" b="1">
                          <a:effectLst/>
                          <a:latin typeface="Times New Roman"/>
                          <a:ea typeface="Times New Roman"/>
                        </a:rPr>
                        <a:t>26 080,7</a:t>
                      </a:r>
                      <a:endParaRPr lang="ru-RU" sz="1400">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r">
                        <a:spcAft>
                          <a:spcPts val="0"/>
                        </a:spcAft>
                      </a:pPr>
                      <a:r>
                        <a:rPr lang="ru-RU" sz="1400" b="1">
                          <a:effectLst/>
                          <a:latin typeface="Times New Roman"/>
                          <a:ea typeface="Times New Roman"/>
                        </a:rPr>
                        <a:t> </a:t>
                      </a:r>
                      <a:endParaRPr lang="ru-RU" sz="1400">
                        <a:effectLst/>
                        <a:latin typeface="Times New Roman"/>
                        <a:ea typeface="Times New Roman"/>
                      </a:endParaRPr>
                    </a:p>
                    <a:p>
                      <a:pPr algn="r">
                        <a:spcAft>
                          <a:spcPts val="0"/>
                        </a:spcAft>
                      </a:pPr>
                      <a:r>
                        <a:rPr lang="ru-RU" sz="1400" b="1">
                          <a:effectLst/>
                          <a:latin typeface="Times New Roman"/>
                          <a:ea typeface="Times New Roman"/>
                        </a:rPr>
                        <a:t> </a:t>
                      </a:r>
                      <a:endParaRPr lang="ru-RU" sz="1400">
                        <a:effectLst/>
                        <a:latin typeface="Times New Roman"/>
                        <a:ea typeface="Times New Roman"/>
                      </a:endParaRPr>
                    </a:p>
                    <a:p>
                      <a:pPr algn="r">
                        <a:spcAft>
                          <a:spcPts val="0"/>
                        </a:spcAft>
                      </a:pPr>
                      <a:r>
                        <a:rPr lang="ru-RU" sz="1400" b="1">
                          <a:effectLst/>
                          <a:latin typeface="Times New Roman"/>
                          <a:ea typeface="Times New Roman"/>
                        </a:rPr>
                        <a:t>26 080,7</a:t>
                      </a:r>
                      <a:endParaRPr lang="ru-RU" sz="1400">
                        <a:effectLst/>
                        <a:latin typeface="Times New Roman"/>
                        <a:ea typeface="Times New Roman"/>
                      </a:endParaRPr>
                    </a:p>
                  </a:txBody>
                  <a:tcPr marL="68580" marR="68580" marT="0" marB="0" anchor="b">
                    <a:solidFill>
                      <a:schemeClr val="accent3">
                        <a:lumMod val="60000"/>
                        <a:lumOff val="40000"/>
                      </a:schemeClr>
                    </a:solidFill>
                  </a:tcPr>
                </a:tc>
                <a:tc>
                  <a:txBody>
                    <a:bodyPr/>
                    <a:lstStyle/>
                    <a:p>
                      <a:pPr algn="r">
                        <a:spcAft>
                          <a:spcPts val="0"/>
                        </a:spcAft>
                      </a:pPr>
                      <a:r>
                        <a:rPr lang="ru-RU" sz="1400" b="1" dirty="0">
                          <a:effectLst/>
                          <a:latin typeface="Times New Roman"/>
                          <a:ea typeface="Times New Roman"/>
                        </a:rPr>
                        <a:t> </a:t>
                      </a:r>
                      <a:endParaRPr lang="ru-RU" sz="1400" dirty="0">
                        <a:effectLst/>
                        <a:latin typeface="Times New Roman"/>
                        <a:ea typeface="Times New Roman"/>
                      </a:endParaRPr>
                    </a:p>
                    <a:p>
                      <a:pPr algn="r">
                        <a:spcAft>
                          <a:spcPts val="0"/>
                        </a:spcAft>
                      </a:pPr>
                      <a:r>
                        <a:rPr lang="ru-RU" sz="1400" b="1" dirty="0">
                          <a:effectLst/>
                          <a:latin typeface="Times New Roman"/>
                          <a:ea typeface="Times New Roman"/>
                        </a:rPr>
                        <a:t> </a:t>
                      </a:r>
                      <a:endParaRPr lang="ru-RU" sz="1400" dirty="0">
                        <a:effectLst/>
                        <a:latin typeface="Times New Roman"/>
                        <a:ea typeface="Times New Roman"/>
                      </a:endParaRPr>
                    </a:p>
                    <a:p>
                      <a:pPr algn="r">
                        <a:spcAft>
                          <a:spcPts val="0"/>
                        </a:spcAft>
                      </a:pPr>
                      <a:r>
                        <a:rPr lang="ru-RU" sz="1400" b="1" dirty="0">
                          <a:effectLst/>
                          <a:latin typeface="Times New Roman"/>
                          <a:ea typeface="Times New Roman"/>
                        </a:rPr>
                        <a:t>100,0</a:t>
                      </a:r>
                      <a:endParaRPr lang="ru-RU" sz="1400" dirty="0">
                        <a:effectLst/>
                        <a:latin typeface="Times New Roman"/>
                        <a:ea typeface="Times New Roman"/>
                      </a:endParaRPr>
                    </a:p>
                  </a:txBody>
                  <a:tcPr marL="68580" marR="68580" marT="0" marB="0" anchor="b">
                    <a:solidFill>
                      <a:schemeClr val="accent3">
                        <a:lumMod val="60000"/>
                        <a:lumOff val="40000"/>
                      </a:schemeClr>
                    </a:solidFill>
                  </a:tcPr>
                </a:tc>
              </a:tr>
            </a:tbl>
          </a:graphicData>
        </a:graphic>
      </p:graphicFrame>
      <p:sp>
        <p:nvSpPr>
          <p:cNvPr id="5" name="Прямоугольник 4"/>
          <p:cNvSpPr/>
          <p:nvPr/>
        </p:nvSpPr>
        <p:spPr>
          <a:xfrm>
            <a:off x="539552" y="332656"/>
            <a:ext cx="7704855" cy="369332"/>
          </a:xfrm>
          <a:prstGeom prst="rect">
            <a:avLst/>
          </a:prstGeom>
        </p:spPr>
        <p:txBody>
          <a:bodyPr wrap="square">
            <a:spAutoFit/>
          </a:bodyPr>
          <a:lstStyle/>
          <a:p>
            <a:pPr algn="ctr"/>
            <a:r>
              <a:rPr lang="ru-RU" b="1" dirty="0">
                <a:solidFill>
                  <a:schemeClr val="bg1"/>
                </a:solidFill>
                <a:latin typeface="Times New Roman" pitchFamily="18" charset="0"/>
                <a:cs typeface="Times New Roman" pitchFamily="18" charset="0"/>
              </a:rPr>
              <a:t>Расходы бюджета в разрезе направлений расходов</a:t>
            </a:r>
          </a:p>
        </p:txBody>
      </p:sp>
    </p:spTree>
    <p:extLst>
      <p:ext uri="{BB962C8B-B14F-4D97-AF65-F5344CB8AC3E}">
        <p14:creationId xmlns:p14="http://schemas.microsoft.com/office/powerpoint/2010/main" val="285553434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02630"/>
            <a:ext cx="8229600" cy="922114"/>
          </a:xfrm>
        </p:spPr>
        <p:txBody>
          <a:bodyPr>
            <a:noAutofit/>
          </a:bodyPr>
          <a:lstStyle/>
          <a:p>
            <a:pPr algn="ctr"/>
            <a:r>
              <a:rPr lang="ru-RU" sz="2400" dirty="0">
                <a:solidFill>
                  <a:schemeClr val="tx1"/>
                </a:solidFill>
                <a:latin typeface="Times New Roman" pitchFamily="18" charset="0"/>
                <a:cs typeface="Times New Roman" pitchFamily="18" charset="0"/>
              </a:rPr>
              <a:t>Динамика налоговых и неналоговых доходов местного бюджета</a:t>
            </a:r>
            <a:br>
              <a:rPr lang="ru-RU" sz="2400" dirty="0">
                <a:solidFill>
                  <a:schemeClr val="tx1"/>
                </a:solidFill>
                <a:latin typeface="Times New Roman" pitchFamily="18" charset="0"/>
                <a:cs typeface="Times New Roman" pitchFamily="18" charset="0"/>
              </a:rPr>
            </a:br>
            <a:r>
              <a:rPr lang="ru-RU" sz="2400" dirty="0">
                <a:solidFill>
                  <a:schemeClr val="accent1">
                    <a:lumMod val="75000"/>
                  </a:schemeClr>
                </a:solidFill>
                <a:effectLst/>
                <a:latin typeface="Times New Roman" pitchFamily="18" charset="0"/>
                <a:cs typeface="Times New Roman" pitchFamily="18" charset="0"/>
              </a:rPr>
              <a:t/>
            </a:r>
            <a:br>
              <a:rPr lang="ru-RU" sz="2400" dirty="0">
                <a:solidFill>
                  <a:schemeClr val="accent1">
                    <a:lumMod val="75000"/>
                  </a:schemeClr>
                </a:solidFill>
                <a:effectLst/>
                <a:latin typeface="Times New Roman" pitchFamily="18" charset="0"/>
                <a:cs typeface="Times New Roman" pitchFamily="18" charset="0"/>
              </a:rPr>
            </a:br>
            <a:endParaRPr lang="ru-RU" sz="2400" dirty="0">
              <a:solidFill>
                <a:schemeClr val="accent1">
                  <a:lumMod val="75000"/>
                </a:schemeClr>
              </a:solidFill>
              <a:latin typeface="Times New Roman" pitchFamily="18" charset="0"/>
              <a:cs typeface="Times New Roman" pitchFamily="18" charset="0"/>
            </a:endParaRPr>
          </a:p>
        </p:txBody>
      </p:sp>
      <p:graphicFrame>
        <p:nvGraphicFramePr>
          <p:cNvPr id="4" name="Объект 3"/>
          <p:cNvGraphicFramePr>
            <a:graphicFrameLocks noGrp="1"/>
          </p:cNvGraphicFramePr>
          <p:nvPr>
            <p:ph sz="quarter" idx="13"/>
            <p:extLst>
              <p:ext uri="{D42A27DB-BD31-4B8C-83A1-F6EECF244321}">
                <p14:modId xmlns:p14="http://schemas.microsoft.com/office/powerpoint/2010/main" val="1602943737"/>
              </p:ext>
            </p:extLst>
          </p:nvPr>
        </p:nvGraphicFramePr>
        <p:xfrm>
          <a:off x="1691680" y="1340768"/>
          <a:ext cx="7272808" cy="496855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Диаграмма 5"/>
          <p:cNvGraphicFramePr/>
          <p:nvPr>
            <p:extLst>
              <p:ext uri="{D42A27DB-BD31-4B8C-83A1-F6EECF244321}">
                <p14:modId xmlns:p14="http://schemas.microsoft.com/office/powerpoint/2010/main" val="3607200385"/>
              </p:ext>
            </p:extLst>
          </p:nvPr>
        </p:nvGraphicFramePr>
        <p:xfrm>
          <a:off x="539552" y="1340768"/>
          <a:ext cx="8208912" cy="4896544"/>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8827994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02630"/>
            <a:ext cx="8229600" cy="922114"/>
          </a:xfrm>
        </p:spPr>
        <p:txBody>
          <a:bodyPr>
            <a:noAutofit/>
          </a:bodyPr>
          <a:lstStyle/>
          <a:p>
            <a:pPr algn="ctr"/>
            <a:r>
              <a:rPr lang="ru-RU" sz="2400" dirty="0">
                <a:solidFill>
                  <a:schemeClr val="bg1"/>
                </a:solidFill>
                <a:effectLst/>
                <a:latin typeface="Times New Roman" pitchFamily="18" charset="0"/>
                <a:cs typeface="Times New Roman" pitchFamily="18" charset="0"/>
              </a:rPr>
              <a:t>Структура доходной части бюджета муниципального образования Крымский район</a:t>
            </a:r>
            <a:r>
              <a:rPr lang="ru-RU" sz="2400" dirty="0">
                <a:solidFill>
                  <a:schemeClr val="accent1">
                    <a:lumMod val="75000"/>
                  </a:schemeClr>
                </a:solidFill>
                <a:effectLst/>
                <a:latin typeface="Times New Roman" pitchFamily="18" charset="0"/>
                <a:cs typeface="Times New Roman" pitchFamily="18" charset="0"/>
              </a:rPr>
              <a:t/>
            </a:r>
            <a:br>
              <a:rPr lang="ru-RU" sz="2400" dirty="0">
                <a:solidFill>
                  <a:schemeClr val="accent1">
                    <a:lumMod val="75000"/>
                  </a:schemeClr>
                </a:solidFill>
                <a:effectLst/>
                <a:latin typeface="Times New Roman" pitchFamily="18" charset="0"/>
                <a:cs typeface="Times New Roman" pitchFamily="18" charset="0"/>
              </a:rPr>
            </a:br>
            <a:endParaRPr lang="ru-RU" sz="2400" dirty="0">
              <a:solidFill>
                <a:schemeClr val="accent1">
                  <a:lumMod val="75000"/>
                </a:schemeClr>
              </a:solidFill>
              <a:latin typeface="Times New Roman" pitchFamily="18" charset="0"/>
              <a:cs typeface="Times New Roman" pitchFamily="18" charset="0"/>
            </a:endParaRPr>
          </a:p>
        </p:txBody>
      </p:sp>
      <p:graphicFrame>
        <p:nvGraphicFramePr>
          <p:cNvPr id="4" name="Объект 3"/>
          <p:cNvGraphicFramePr>
            <a:graphicFrameLocks noGrp="1"/>
          </p:cNvGraphicFramePr>
          <p:nvPr>
            <p:ph sz="quarter" idx="13"/>
            <p:extLst>
              <p:ext uri="{D42A27DB-BD31-4B8C-83A1-F6EECF244321}">
                <p14:modId xmlns:p14="http://schemas.microsoft.com/office/powerpoint/2010/main" val="2077449056"/>
              </p:ext>
            </p:extLst>
          </p:nvPr>
        </p:nvGraphicFramePr>
        <p:xfrm>
          <a:off x="1691680" y="1340768"/>
          <a:ext cx="7272808" cy="496855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27329503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84"/>
            <a:ext cx="8229600" cy="1143000"/>
          </a:xfrm>
        </p:spPr>
        <p:txBody>
          <a:bodyPr>
            <a:normAutofit/>
          </a:bodyPr>
          <a:lstStyle/>
          <a:p>
            <a:pPr marL="0" indent="0" algn="ctr">
              <a:buNone/>
            </a:pPr>
            <a:r>
              <a:rPr lang="ru-RU" sz="2400" dirty="0" smtClean="0">
                <a:solidFill>
                  <a:schemeClr val="tx1">
                    <a:lumMod val="95000"/>
                    <a:lumOff val="5000"/>
                  </a:schemeClr>
                </a:solidFill>
              </a:rPr>
              <a:t> Структура </a:t>
            </a:r>
            <a:r>
              <a:rPr lang="ru-RU" sz="2400" dirty="0">
                <a:solidFill>
                  <a:schemeClr val="tx1">
                    <a:lumMod val="95000"/>
                    <a:lumOff val="5000"/>
                  </a:schemeClr>
                </a:solidFill>
              </a:rPr>
              <a:t>расходов районного бюджета</a:t>
            </a:r>
          </a:p>
        </p:txBody>
      </p:sp>
      <p:graphicFrame>
        <p:nvGraphicFramePr>
          <p:cNvPr id="7" name="Диаграмма 6"/>
          <p:cNvGraphicFramePr/>
          <p:nvPr>
            <p:extLst>
              <p:ext uri="{D42A27DB-BD31-4B8C-83A1-F6EECF244321}">
                <p14:modId xmlns:p14="http://schemas.microsoft.com/office/powerpoint/2010/main" val="3647007921"/>
              </p:ext>
            </p:extLst>
          </p:nvPr>
        </p:nvGraphicFramePr>
        <p:xfrm>
          <a:off x="3923928" y="620687"/>
          <a:ext cx="5112568" cy="466309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Содержимое 3"/>
          <p:cNvGraphicFramePr>
            <a:graphicFrameLocks noGrp="1"/>
          </p:cNvGraphicFramePr>
          <p:nvPr>
            <p:ph sz="quarter" idx="13"/>
            <p:extLst>
              <p:ext uri="{D42A27DB-BD31-4B8C-83A1-F6EECF244321}">
                <p14:modId xmlns:p14="http://schemas.microsoft.com/office/powerpoint/2010/main" val="736874170"/>
              </p:ext>
            </p:extLst>
          </p:nvPr>
        </p:nvGraphicFramePr>
        <p:xfrm>
          <a:off x="1043608" y="692696"/>
          <a:ext cx="7848872" cy="568863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95589345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84"/>
            <a:ext cx="8229600" cy="1143000"/>
          </a:xfrm>
        </p:spPr>
        <p:txBody>
          <a:bodyPr>
            <a:normAutofit/>
          </a:bodyPr>
          <a:lstStyle/>
          <a:p>
            <a:pPr marL="0" indent="0" algn="ctr">
              <a:buNone/>
            </a:pPr>
            <a:r>
              <a:rPr lang="ru-RU" sz="2400" dirty="0">
                <a:solidFill>
                  <a:schemeClr val="tx1">
                    <a:lumMod val="95000"/>
                    <a:lumOff val="5000"/>
                  </a:schemeClr>
                </a:solidFill>
                <a:effectLst/>
                <a:latin typeface="Times New Roman" pitchFamily="18" charset="0"/>
                <a:cs typeface="Times New Roman" pitchFamily="18" charset="0"/>
              </a:rPr>
              <a:t>ОБРАЗОВАНИЕ</a:t>
            </a:r>
            <a:r>
              <a:rPr lang="ru-RU" sz="2400" dirty="0">
                <a:solidFill>
                  <a:schemeClr val="tx1">
                    <a:lumMod val="95000"/>
                    <a:lumOff val="5000"/>
                  </a:schemeClr>
                </a:solidFill>
                <a:effectLst/>
              </a:rPr>
              <a:t/>
            </a:r>
            <a:br>
              <a:rPr lang="ru-RU" sz="2400" dirty="0">
                <a:solidFill>
                  <a:schemeClr val="tx1">
                    <a:lumMod val="95000"/>
                    <a:lumOff val="5000"/>
                  </a:schemeClr>
                </a:solidFill>
                <a:effectLst/>
              </a:rPr>
            </a:br>
            <a:endParaRPr lang="ru-RU" sz="2400" dirty="0">
              <a:solidFill>
                <a:schemeClr val="tx1">
                  <a:lumMod val="95000"/>
                  <a:lumOff val="5000"/>
                </a:schemeClr>
              </a:solidFill>
            </a:endParaRPr>
          </a:p>
        </p:txBody>
      </p:sp>
      <p:graphicFrame>
        <p:nvGraphicFramePr>
          <p:cNvPr id="5" name="Объект 4"/>
          <p:cNvGraphicFramePr>
            <a:graphicFrameLocks noGrp="1"/>
          </p:cNvGraphicFramePr>
          <p:nvPr>
            <p:ph sz="quarter" idx="13"/>
            <p:extLst>
              <p:ext uri="{D42A27DB-BD31-4B8C-83A1-F6EECF244321}">
                <p14:modId xmlns:p14="http://schemas.microsoft.com/office/powerpoint/2010/main" val="4118144218"/>
              </p:ext>
            </p:extLst>
          </p:nvPr>
        </p:nvGraphicFramePr>
        <p:xfrm>
          <a:off x="611561" y="1145645"/>
          <a:ext cx="3024336" cy="3454555"/>
        </p:xfrm>
        <a:graphic>
          <a:graphicData uri="http://schemas.openxmlformats.org/drawingml/2006/table">
            <a:tbl>
              <a:tblPr>
                <a:tableStyleId>{5C22544A-7EE6-4342-B048-85BDC9FD1C3A}</a:tableStyleId>
              </a:tblPr>
              <a:tblGrid>
                <a:gridCol w="1800200"/>
                <a:gridCol w="1224136"/>
              </a:tblGrid>
              <a:tr h="583899">
                <a:tc gridSpan="2">
                  <a:txBody>
                    <a:bodyPr/>
                    <a:lstStyle/>
                    <a:p>
                      <a:pPr algn="ctr">
                        <a:lnSpc>
                          <a:spcPct val="115000"/>
                        </a:lnSpc>
                        <a:spcAft>
                          <a:spcPts val="0"/>
                        </a:spcAft>
                      </a:pPr>
                      <a:r>
                        <a:rPr lang="ru-RU" sz="1200" b="1" dirty="0">
                          <a:solidFill>
                            <a:schemeClr val="tx1">
                              <a:lumMod val="95000"/>
                              <a:lumOff val="5000"/>
                            </a:schemeClr>
                          </a:solidFill>
                          <a:effectLst/>
                          <a:latin typeface="Times New Roman" pitchFamily="18" charset="0"/>
                          <a:cs typeface="Times New Roman" pitchFamily="18" charset="0"/>
                        </a:rPr>
                        <a:t>РАСХОДЫ БЮДЖЕТА НА ОБРАЗОВАНИЕ</a:t>
                      </a:r>
                    </a:p>
                    <a:p>
                      <a:pPr algn="ctr">
                        <a:lnSpc>
                          <a:spcPct val="115000"/>
                        </a:lnSpc>
                        <a:spcAft>
                          <a:spcPts val="0"/>
                        </a:spcAft>
                      </a:pPr>
                      <a:r>
                        <a:rPr lang="ru-RU" sz="1200" b="1" dirty="0" smtClean="0">
                          <a:solidFill>
                            <a:schemeClr val="tx1">
                              <a:lumMod val="95000"/>
                              <a:lumOff val="5000"/>
                            </a:schemeClr>
                          </a:solidFill>
                          <a:effectLst/>
                          <a:latin typeface="Times New Roman" pitchFamily="18" charset="0"/>
                          <a:cs typeface="Times New Roman" pitchFamily="18" charset="0"/>
                        </a:rPr>
                        <a:t>(тысяч рублей)</a:t>
                      </a:r>
                      <a:endParaRPr lang="ru-RU" sz="1200" b="1" dirty="0">
                        <a:solidFill>
                          <a:schemeClr val="tx1">
                            <a:lumMod val="95000"/>
                            <a:lumOff val="5000"/>
                          </a:schemeClr>
                        </a:solidFill>
                        <a:effectLst/>
                        <a:latin typeface="Times New Roman" pitchFamily="18" charset="0"/>
                        <a:ea typeface="Calibri"/>
                        <a:cs typeface="Times New Roman" pitchFamily="18" charset="0"/>
                      </a:endParaRPr>
                    </a:p>
                  </a:txBody>
                  <a:tcPr marL="68580" marR="68580" marT="0" marB="0">
                    <a:solidFill>
                      <a:schemeClr val="accent3">
                        <a:lumMod val="60000"/>
                        <a:lumOff val="40000"/>
                      </a:schemeClr>
                    </a:solidFill>
                  </a:tcPr>
                </a:tc>
                <a:tc hMerge="1">
                  <a:txBody>
                    <a:bodyPr/>
                    <a:lstStyle/>
                    <a:p>
                      <a:endParaRPr lang="ru-RU"/>
                    </a:p>
                  </a:txBody>
                  <a:tcPr/>
                </a:tc>
              </a:tr>
              <a:tr h="198728">
                <a:tc>
                  <a:txBody>
                    <a:bodyPr/>
                    <a:lstStyle/>
                    <a:p>
                      <a:pPr algn="ctr">
                        <a:lnSpc>
                          <a:spcPct val="115000"/>
                        </a:lnSpc>
                        <a:spcAft>
                          <a:spcPts val="0"/>
                        </a:spcAft>
                      </a:pPr>
                      <a:r>
                        <a:rPr lang="ru-RU" sz="1200" b="1" dirty="0">
                          <a:solidFill>
                            <a:schemeClr val="tx1">
                              <a:lumMod val="95000"/>
                              <a:lumOff val="5000"/>
                            </a:schemeClr>
                          </a:solidFill>
                          <a:effectLst/>
                          <a:latin typeface="Times New Roman" pitchFamily="18" charset="0"/>
                          <a:cs typeface="Times New Roman" pitchFamily="18" charset="0"/>
                        </a:rPr>
                        <a:t> </a:t>
                      </a:r>
                      <a:endParaRPr lang="ru-RU" sz="1200" b="1" dirty="0">
                        <a:solidFill>
                          <a:schemeClr val="tx1">
                            <a:lumMod val="95000"/>
                            <a:lumOff val="5000"/>
                          </a:schemeClr>
                        </a:solidFill>
                        <a:effectLst/>
                        <a:latin typeface="Times New Roman" pitchFamily="18" charset="0"/>
                        <a:ea typeface="Calibri"/>
                        <a:cs typeface="Times New Roman" pitchFamily="18" charset="0"/>
                      </a:endParaRPr>
                    </a:p>
                  </a:txBody>
                  <a:tcPr marL="68580" marR="68580" marT="0" marB="0">
                    <a:solidFill>
                      <a:schemeClr val="accent3">
                        <a:lumMod val="60000"/>
                        <a:lumOff val="40000"/>
                      </a:schemeClr>
                    </a:solidFill>
                  </a:tcPr>
                </a:tc>
                <a:tc>
                  <a:txBody>
                    <a:bodyPr/>
                    <a:lstStyle/>
                    <a:p>
                      <a:pPr algn="ctr">
                        <a:lnSpc>
                          <a:spcPct val="115000"/>
                        </a:lnSpc>
                        <a:spcAft>
                          <a:spcPts val="0"/>
                        </a:spcAft>
                      </a:pPr>
                      <a:r>
                        <a:rPr lang="ru-RU" sz="1200" b="1" dirty="0" smtClean="0">
                          <a:solidFill>
                            <a:schemeClr val="tx1">
                              <a:lumMod val="95000"/>
                              <a:lumOff val="5000"/>
                            </a:schemeClr>
                          </a:solidFill>
                          <a:effectLst/>
                          <a:latin typeface="Times New Roman" pitchFamily="18" charset="0"/>
                          <a:cs typeface="Times New Roman" pitchFamily="18" charset="0"/>
                        </a:rPr>
                        <a:t>2023</a:t>
                      </a:r>
                      <a:r>
                        <a:rPr lang="ru-RU" sz="1200" b="1" baseline="0" dirty="0" smtClean="0">
                          <a:solidFill>
                            <a:schemeClr val="tx1">
                              <a:lumMod val="95000"/>
                              <a:lumOff val="5000"/>
                            </a:schemeClr>
                          </a:solidFill>
                          <a:effectLst/>
                          <a:latin typeface="Times New Roman" pitchFamily="18" charset="0"/>
                          <a:cs typeface="Times New Roman" pitchFamily="18" charset="0"/>
                        </a:rPr>
                        <a:t> </a:t>
                      </a:r>
                      <a:r>
                        <a:rPr lang="ru-RU" sz="1200" b="1" dirty="0" smtClean="0">
                          <a:solidFill>
                            <a:schemeClr val="tx1">
                              <a:lumMod val="95000"/>
                              <a:lumOff val="5000"/>
                            </a:schemeClr>
                          </a:solidFill>
                          <a:effectLst/>
                          <a:latin typeface="Times New Roman" pitchFamily="18" charset="0"/>
                          <a:cs typeface="Times New Roman" pitchFamily="18" charset="0"/>
                        </a:rPr>
                        <a:t>год</a:t>
                      </a:r>
                      <a:endParaRPr lang="ru-RU" sz="1200" b="1" dirty="0">
                        <a:solidFill>
                          <a:schemeClr val="tx1">
                            <a:lumMod val="95000"/>
                            <a:lumOff val="5000"/>
                          </a:schemeClr>
                        </a:solidFill>
                        <a:effectLst/>
                        <a:latin typeface="Times New Roman" pitchFamily="18" charset="0"/>
                        <a:ea typeface="Calibri"/>
                        <a:cs typeface="Times New Roman" pitchFamily="18" charset="0"/>
                      </a:endParaRPr>
                    </a:p>
                  </a:txBody>
                  <a:tcPr marL="68580" marR="68580" marT="0" marB="0">
                    <a:solidFill>
                      <a:schemeClr val="accent3">
                        <a:lumMod val="60000"/>
                        <a:lumOff val="40000"/>
                      </a:schemeClr>
                    </a:solidFill>
                  </a:tcPr>
                </a:tc>
              </a:tr>
              <a:tr h="184115">
                <a:tc>
                  <a:txBody>
                    <a:bodyPr/>
                    <a:lstStyle/>
                    <a:p>
                      <a:pPr>
                        <a:lnSpc>
                          <a:spcPct val="115000"/>
                        </a:lnSpc>
                        <a:spcAft>
                          <a:spcPts val="0"/>
                        </a:spcAft>
                      </a:pPr>
                      <a:r>
                        <a:rPr lang="ru-RU" sz="1200" b="1" dirty="0">
                          <a:solidFill>
                            <a:schemeClr val="tx1">
                              <a:lumMod val="95000"/>
                              <a:lumOff val="5000"/>
                            </a:schemeClr>
                          </a:solidFill>
                          <a:effectLst/>
                          <a:latin typeface="Times New Roman" pitchFamily="18" charset="0"/>
                          <a:cs typeface="Times New Roman" pitchFamily="18" charset="0"/>
                        </a:rPr>
                        <a:t>Всего</a:t>
                      </a:r>
                      <a:endParaRPr lang="ru-RU" sz="1200" b="1" dirty="0">
                        <a:solidFill>
                          <a:schemeClr val="tx1">
                            <a:lumMod val="95000"/>
                            <a:lumOff val="5000"/>
                          </a:schemeClr>
                        </a:solidFill>
                        <a:effectLst/>
                        <a:latin typeface="Times New Roman" pitchFamily="18" charset="0"/>
                        <a:ea typeface="Calibri"/>
                        <a:cs typeface="Times New Roman" pitchFamily="18" charset="0"/>
                      </a:endParaRPr>
                    </a:p>
                  </a:txBody>
                  <a:tcPr marL="68580" marR="68580" marT="0" marB="0">
                    <a:solidFill>
                      <a:schemeClr val="accent3">
                        <a:lumMod val="60000"/>
                        <a:lumOff val="40000"/>
                      </a:schemeClr>
                    </a:solidFill>
                  </a:tcPr>
                </a:tc>
                <a:tc>
                  <a:txBody>
                    <a:bodyPr/>
                    <a:lstStyle/>
                    <a:p>
                      <a:pPr algn="ctr">
                        <a:lnSpc>
                          <a:spcPct val="115000"/>
                        </a:lnSpc>
                        <a:spcAft>
                          <a:spcPts val="0"/>
                        </a:spcAft>
                      </a:pPr>
                      <a:r>
                        <a:rPr lang="ru-RU" sz="1200" b="1" dirty="0" smtClean="0">
                          <a:solidFill>
                            <a:schemeClr val="tx1">
                              <a:lumMod val="95000"/>
                              <a:lumOff val="5000"/>
                            </a:schemeClr>
                          </a:solidFill>
                          <a:effectLst/>
                          <a:latin typeface="Times New Roman" pitchFamily="18" charset="0"/>
                          <a:cs typeface="Times New Roman" pitchFamily="18" charset="0"/>
                        </a:rPr>
                        <a:t>2 935 479,1</a:t>
                      </a:r>
                      <a:endParaRPr lang="ru-RU" sz="1200" b="1" dirty="0">
                        <a:solidFill>
                          <a:schemeClr val="tx1">
                            <a:lumMod val="95000"/>
                            <a:lumOff val="5000"/>
                          </a:schemeClr>
                        </a:solidFill>
                        <a:effectLst/>
                        <a:latin typeface="Times New Roman" pitchFamily="18" charset="0"/>
                        <a:ea typeface="Calibri"/>
                        <a:cs typeface="Times New Roman" pitchFamily="18" charset="0"/>
                      </a:endParaRPr>
                    </a:p>
                  </a:txBody>
                  <a:tcPr marL="68580" marR="68580" marT="0" marB="0">
                    <a:solidFill>
                      <a:schemeClr val="accent3">
                        <a:lumMod val="60000"/>
                        <a:lumOff val="40000"/>
                      </a:schemeClr>
                    </a:solidFill>
                  </a:tcPr>
                </a:tc>
              </a:tr>
              <a:tr h="383912">
                <a:tc>
                  <a:txBody>
                    <a:bodyPr/>
                    <a:lstStyle/>
                    <a:p>
                      <a:pPr>
                        <a:lnSpc>
                          <a:spcPct val="115000"/>
                        </a:lnSpc>
                        <a:spcAft>
                          <a:spcPts val="0"/>
                        </a:spcAft>
                      </a:pPr>
                      <a:r>
                        <a:rPr lang="ru-RU" sz="1200" b="1" dirty="0">
                          <a:solidFill>
                            <a:schemeClr val="tx1">
                              <a:lumMod val="95000"/>
                              <a:lumOff val="5000"/>
                            </a:schemeClr>
                          </a:solidFill>
                          <a:effectLst/>
                          <a:latin typeface="Times New Roman" pitchFamily="18" charset="0"/>
                          <a:cs typeface="Times New Roman" pitchFamily="18" charset="0"/>
                        </a:rPr>
                        <a:t>Дошкольное образование</a:t>
                      </a:r>
                      <a:endParaRPr lang="ru-RU" sz="1200" b="1" dirty="0">
                        <a:solidFill>
                          <a:schemeClr val="tx1">
                            <a:lumMod val="95000"/>
                            <a:lumOff val="5000"/>
                          </a:schemeClr>
                        </a:solidFill>
                        <a:effectLst/>
                        <a:latin typeface="Times New Roman" pitchFamily="18" charset="0"/>
                        <a:ea typeface="Calibri"/>
                        <a:cs typeface="Times New Roman" pitchFamily="18" charset="0"/>
                      </a:endParaRPr>
                    </a:p>
                  </a:txBody>
                  <a:tcPr marL="68580" marR="68580" marT="0" marB="0">
                    <a:solidFill>
                      <a:schemeClr val="accent3">
                        <a:lumMod val="60000"/>
                        <a:lumOff val="40000"/>
                      </a:schemeClr>
                    </a:solidFill>
                  </a:tcPr>
                </a:tc>
                <a:tc>
                  <a:txBody>
                    <a:bodyPr/>
                    <a:lstStyle/>
                    <a:p>
                      <a:pPr algn="ctr">
                        <a:lnSpc>
                          <a:spcPct val="115000"/>
                        </a:lnSpc>
                        <a:spcAft>
                          <a:spcPts val="0"/>
                        </a:spcAft>
                      </a:pPr>
                      <a:r>
                        <a:rPr lang="ru-RU" sz="1200" b="1" dirty="0" smtClean="0">
                          <a:solidFill>
                            <a:schemeClr val="tx1">
                              <a:lumMod val="95000"/>
                              <a:lumOff val="5000"/>
                            </a:schemeClr>
                          </a:solidFill>
                          <a:effectLst/>
                          <a:latin typeface="Times New Roman" pitchFamily="18" charset="0"/>
                          <a:cs typeface="Times New Roman" pitchFamily="18" charset="0"/>
                        </a:rPr>
                        <a:t>914 177,4</a:t>
                      </a:r>
                      <a:endParaRPr lang="ru-RU" sz="1200" b="1" dirty="0">
                        <a:solidFill>
                          <a:schemeClr val="tx1">
                            <a:lumMod val="95000"/>
                            <a:lumOff val="5000"/>
                          </a:schemeClr>
                        </a:solidFill>
                        <a:effectLst/>
                        <a:latin typeface="Times New Roman" pitchFamily="18" charset="0"/>
                        <a:ea typeface="Calibri"/>
                        <a:cs typeface="Times New Roman" pitchFamily="18" charset="0"/>
                      </a:endParaRPr>
                    </a:p>
                  </a:txBody>
                  <a:tcPr marL="68580" marR="68580" marT="0" marB="0">
                    <a:solidFill>
                      <a:schemeClr val="accent3">
                        <a:lumMod val="60000"/>
                        <a:lumOff val="40000"/>
                      </a:schemeClr>
                    </a:solidFill>
                  </a:tcPr>
                </a:tc>
              </a:tr>
              <a:tr h="383912">
                <a:tc>
                  <a:txBody>
                    <a:bodyPr/>
                    <a:lstStyle/>
                    <a:p>
                      <a:pPr>
                        <a:lnSpc>
                          <a:spcPct val="115000"/>
                        </a:lnSpc>
                        <a:spcAft>
                          <a:spcPts val="0"/>
                        </a:spcAft>
                      </a:pPr>
                      <a:r>
                        <a:rPr lang="ru-RU" sz="1200" b="1" dirty="0">
                          <a:solidFill>
                            <a:schemeClr val="tx1">
                              <a:lumMod val="95000"/>
                              <a:lumOff val="5000"/>
                            </a:schemeClr>
                          </a:solidFill>
                          <a:effectLst/>
                          <a:latin typeface="Times New Roman" pitchFamily="18" charset="0"/>
                          <a:cs typeface="Times New Roman" pitchFamily="18" charset="0"/>
                        </a:rPr>
                        <a:t>Общее образование</a:t>
                      </a:r>
                      <a:endParaRPr lang="ru-RU" sz="1200" b="1" dirty="0">
                        <a:solidFill>
                          <a:schemeClr val="tx1">
                            <a:lumMod val="95000"/>
                            <a:lumOff val="5000"/>
                          </a:schemeClr>
                        </a:solidFill>
                        <a:effectLst/>
                        <a:latin typeface="Times New Roman" pitchFamily="18" charset="0"/>
                        <a:ea typeface="Calibri"/>
                        <a:cs typeface="Times New Roman" pitchFamily="18" charset="0"/>
                      </a:endParaRPr>
                    </a:p>
                  </a:txBody>
                  <a:tcPr marL="68580" marR="68580" marT="0" marB="0">
                    <a:solidFill>
                      <a:schemeClr val="accent3">
                        <a:lumMod val="60000"/>
                        <a:lumOff val="40000"/>
                      </a:schemeClr>
                    </a:solidFill>
                  </a:tcPr>
                </a:tc>
                <a:tc>
                  <a:txBody>
                    <a:bodyPr/>
                    <a:lstStyle/>
                    <a:p>
                      <a:pPr algn="ctr">
                        <a:lnSpc>
                          <a:spcPct val="115000"/>
                        </a:lnSpc>
                        <a:spcAft>
                          <a:spcPts val="0"/>
                        </a:spcAft>
                      </a:pPr>
                      <a:r>
                        <a:rPr lang="ru-RU" sz="1200" b="1" dirty="0" smtClean="0">
                          <a:solidFill>
                            <a:schemeClr val="tx1">
                              <a:lumMod val="95000"/>
                              <a:lumOff val="5000"/>
                            </a:schemeClr>
                          </a:solidFill>
                          <a:effectLst/>
                          <a:latin typeface="Times New Roman" pitchFamily="18" charset="0"/>
                          <a:cs typeface="Times New Roman" pitchFamily="18" charset="0"/>
                        </a:rPr>
                        <a:t>1 589 594,7</a:t>
                      </a:r>
                      <a:endParaRPr lang="ru-RU" sz="1200" b="1" dirty="0">
                        <a:solidFill>
                          <a:schemeClr val="tx1">
                            <a:lumMod val="95000"/>
                            <a:lumOff val="5000"/>
                          </a:schemeClr>
                        </a:solidFill>
                        <a:effectLst/>
                        <a:latin typeface="Times New Roman" pitchFamily="18" charset="0"/>
                        <a:cs typeface="Times New Roman" pitchFamily="18" charset="0"/>
                      </a:endParaRPr>
                    </a:p>
                    <a:p>
                      <a:pPr algn="ctr">
                        <a:lnSpc>
                          <a:spcPct val="115000"/>
                        </a:lnSpc>
                        <a:spcAft>
                          <a:spcPts val="0"/>
                        </a:spcAft>
                      </a:pPr>
                      <a:r>
                        <a:rPr lang="ru-RU" sz="1200" b="1" dirty="0">
                          <a:solidFill>
                            <a:schemeClr val="tx1">
                              <a:lumMod val="95000"/>
                              <a:lumOff val="5000"/>
                            </a:schemeClr>
                          </a:solidFill>
                          <a:effectLst/>
                          <a:latin typeface="Times New Roman" pitchFamily="18" charset="0"/>
                          <a:cs typeface="Times New Roman" pitchFamily="18" charset="0"/>
                        </a:rPr>
                        <a:t> </a:t>
                      </a:r>
                      <a:endParaRPr lang="ru-RU" sz="1200" b="1" dirty="0">
                        <a:solidFill>
                          <a:schemeClr val="tx1">
                            <a:lumMod val="95000"/>
                            <a:lumOff val="5000"/>
                          </a:schemeClr>
                        </a:solidFill>
                        <a:effectLst/>
                        <a:latin typeface="Times New Roman" pitchFamily="18" charset="0"/>
                        <a:ea typeface="Calibri"/>
                        <a:cs typeface="Times New Roman" pitchFamily="18" charset="0"/>
                      </a:endParaRPr>
                    </a:p>
                  </a:txBody>
                  <a:tcPr marL="68580" marR="68580" marT="0" marB="0">
                    <a:solidFill>
                      <a:schemeClr val="accent3">
                        <a:lumMod val="60000"/>
                        <a:lumOff val="40000"/>
                      </a:schemeClr>
                    </a:solidFill>
                  </a:tcPr>
                </a:tc>
              </a:tr>
              <a:tr h="383912">
                <a:tc>
                  <a:txBody>
                    <a:bodyPr/>
                    <a:lstStyle/>
                    <a:p>
                      <a:pPr>
                        <a:lnSpc>
                          <a:spcPct val="115000"/>
                        </a:lnSpc>
                        <a:spcAft>
                          <a:spcPts val="0"/>
                        </a:spcAft>
                      </a:pPr>
                      <a:r>
                        <a:rPr lang="ru-RU" sz="1200" b="1" dirty="0" smtClean="0">
                          <a:solidFill>
                            <a:schemeClr val="tx1">
                              <a:lumMod val="95000"/>
                              <a:lumOff val="5000"/>
                            </a:schemeClr>
                          </a:solidFill>
                          <a:effectLst/>
                          <a:latin typeface="Times New Roman" pitchFamily="18" charset="0"/>
                          <a:ea typeface="Calibri"/>
                          <a:cs typeface="Times New Roman" pitchFamily="18" charset="0"/>
                        </a:rPr>
                        <a:t>Дополнительное образование детей</a:t>
                      </a:r>
                      <a:endParaRPr lang="ru-RU" sz="1200" b="1" dirty="0">
                        <a:solidFill>
                          <a:schemeClr val="tx1">
                            <a:lumMod val="95000"/>
                            <a:lumOff val="5000"/>
                          </a:schemeClr>
                        </a:solidFill>
                        <a:effectLst/>
                        <a:latin typeface="Times New Roman" pitchFamily="18" charset="0"/>
                        <a:ea typeface="Calibri"/>
                        <a:cs typeface="Times New Roman" pitchFamily="18" charset="0"/>
                      </a:endParaRPr>
                    </a:p>
                  </a:txBody>
                  <a:tcPr marL="68580" marR="68580" marT="0" marB="0">
                    <a:solidFill>
                      <a:schemeClr val="accent3">
                        <a:lumMod val="60000"/>
                        <a:lumOff val="40000"/>
                      </a:schemeClr>
                    </a:solidFill>
                  </a:tcPr>
                </a:tc>
                <a:tc>
                  <a:txBody>
                    <a:bodyPr/>
                    <a:lstStyle/>
                    <a:p>
                      <a:pPr algn="ctr">
                        <a:lnSpc>
                          <a:spcPct val="115000"/>
                        </a:lnSpc>
                        <a:spcAft>
                          <a:spcPts val="0"/>
                        </a:spcAft>
                      </a:pPr>
                      <a:r>
                        <a:rPr lang="ru-RU" sz="1200" b="1" dirty="0" smtClean="0">
                          <a:solidFill>
                            <a:schemeClr val="tx1">
                              <a:lumMod val="95000"/>
                              <a:lumOff val="5000"/>
                            </a:schemeClr>
                          </a:solidFill>
                          <a:effectLst/>
                          <a:latin typeface="Times New Roman" pitchFamily="18" charset="0"/>
                          <a:ea typeface="Calibri"/>
                          <a:cs typeface="Times New Roman" pitchFamily="18" charset="0"/>
                        </a:rPr>
                        <a:t>165 219,6</a:t>
                      </a:r>
                      <a:endParaRPr lang="ru-RU" sz="1200" b="1" dirty="0">
                        <a:solidFill>
                          <a:schemeClr val="tx1">
                            <a:lumMod val="95000"/>
                            <a:lumOff val="5000"/>
                          </a:schemeClr>
                        </a:solidFill>
                        <a:effectLst/>
                        <a:latin typeface="Times New Roman" pitchFamily="18" charset="0"/>
                        <a:ea typeface="Calibri"/>
                        <a:cs typeface="Times New Roman" pitchFamily="18" charset="0"/>
                      </a:endParaRPr>
                    </a:p>
                  </a:txBody>
                  <a:tcPr marL="68580" marR="68580" marT="0" marB="0">
                    <a:solidFill>
                      <a:schemeClr val="accent3">
                        <a:lumMod val="60000"/>
                        <a:lumOff val="40000"/>
                      </a:schemeClr>
                    </a:solidFill>
                  </a:tcPr>
                </a:tc>
              </a:tr>
              <a:tr h="618581">
                <a:tc>
                  <a:txBody>
                    <a:bodyPr/>
                    <a:lstStyle/>
                    <a:p>
                      <a:pPr>
                        <a:lnSpc>
                          <a:spcPct val="115000"/>
                        </a:lnSpc>
                        <a:spcAft>
                          <a:spcPts val="0"/>
                        </a:spcAft>
                      </a:pPr>
                      <a:r>
                        <a:rPr lang="ru-RU" sz="1200" b="1" dirty="0" smtClean="0">
                          <a:solidFill>
                            <a:schemeClr val="tx1">
                              <a:lumMod val="95000"/>
                              <a:lumOff val="5000"/>
                            </a:schemeClr>
                          </a:solidFill>
                          <a:effectLst/>
                          <a:latin typeface="Times New Roman" pitchFamily="18" charset="0"/>
                          <a:cs typeface="Times New Roman" pitchFamily="18" charset="0"/>
                        </a:rPr>
                        <a:t>Молодежная </a:t>
                      </a:r>
                      <a:r>
                        <a:rPr lang="ru-RU" sz="1200" b="1" dirty="0">
                          <a:solidFill>
                            <a:schemeClr val="tx1">
                              <a:lumMod val="95000"/>
                              <a:lumOff val="5000"/>
                            </a:schemeClr>
                          </a:solidFill>
                          <a:effectLst/>
                          <a:latin typeface="Times New Roman" pitchFamily="18" charset="0"/>
                          <a:cs typeface="Times New Roman" pitchFamily="18" charset="0"/>
                        </a:rPr>
                        <a:t>политика и оздоровление детей</a:t>
                      </a:r>
                      <a:endParaRPr lang="ru-RU" sz="1200" b="1" dirty="0">
                        <a:solidFill>
                          <a:schemeClr val="tx1">
                            <a:lumMod val="95000"/>
                            <a:lumOff val="5000"/>
                          </a:schemeClr>
                        </a:solidFill>
                        <a:effectLst/>
                        <a:latin typeface="Times New Roman" pitchFamily="18" charset="0"/>
                        <a:ea typeface="Calibri"/>
                        <a:cs typeface="Times New Roman" pitchFamily="18" charset="0"/>
                      </a:endParaRPr>
                    </a:p>
                  </a:txBody>
                  <a:tcPr marL="68580" marR="68580" marT="0" marB="0">
                    <a:solidFill>
                      <a:schemeClr val="accent3">
                        <a:lumMod val="60000"/>
                        <a:lumOff val="40000"/>
                      </a:schemeClr>
                    </a:solidFill>
                  </a:tcPr>
                </a:tc>
                <a:tc>
                  <a:txBody>
                    <a:bodyPr/>
                    <a:lstStyle/>
                    <a:p>
                      <a:pPr algn="ctr">
                        <a:lnSpc>
                          <a:spcPct val="115000"/>
                        </a:lnSpc>
                        <a:spcAft>
                          <a:spcPts val="0"/>
                        </a:spcAft>
                      </a:pPr>
                      <a:r>
                        <a:rPr lang="ru-RU" sz="1200" b="1" dirty="0" smtClean="0">
                          <a:solidFill>
                            <a:schemeClr val="tx1">
                              <a:lumMod val="95000"/>
                              <a:lumOff val="5000"/>
                            </a:schemeClr>
                          </a:solidFill>
                          <a:effectLst/>
                          <a:latin typeface="Times New Roman" pitchFamily="18" charset="0"/>
                          <a:cs typeface="Times New Roman" pitchFamily="18" charset="0"/>
                        </a:rPr>
                        <a:t>7 325,4</a:t>
                      </a:r>
                      <a:endParaRPr lang="ru-RU" sz="1200" b="1" dirty="0">
                        <a:solidFill>
                          <a:schemeClr val="tx1">
                            <a:lumMod val="95000"/>
                            <a:lumOff val="5000"/>
                          </a:schemeClr>
                        </a:solidFill>
                        <a:effectLst/>
                        <a:latin typeface="Times New Roman" pitchFamily="18" charset="0"/>
                        <a:cs typeface="Times New Roman" pitchFamily="18" charset="0"/>
                      </a:endParaRPr>
                    </a:p>
                    <a:p>
                      <a:pPr algn="ctr">
                        <a:lnSpc>
                          <a:spcPct val="115000"/>
                        </a:lnSpc>
                        <a:spcAft>
                          <a:spcPts val="0"/>
                        </a:spcAft>
                      </a:pPr>
                      <a:r>
                        <a:rPr lang="ru-RU" sz="1200" b="1" dirty="0">
                          <a:solidFill>
                            <a:schemeClr val="tx1">
                              <a:lumMod val="95000"/>
                              <a:lumOff val="5000"/>
                            </a:schemeClr>
                          </a:solidFill>
                          <a:effectLst/>
                          <a:latin typeface="Times New Roman" pitchFamily="18" charset="0"/>
                          <a:cs typeface="Times New Roman" pitchFamily="18" charset="0"/>
                        </a:rPr>
                        <a:t> </a:t>
                      </a:r>
                    </a:p>
                    <a:p>
                      <a:pPr algn="ctr">
                        <a:lnSpc>
                          <a:spcPct val="115000"/>
                        </a:lnSpc>
                        <a:spcAft>
                          <a:spcPts val="0"/>
                        </a:spcAft>
                      </a:pPr>
                      <a:r>
                        <a:rPr lang="ru-RU" sz="1200" b="1" dirty="0">
                          <a:solidFill>
                            <a:schemeClr val="tx1">
                              <a:lumMod val="95000"/>
                              <a:lumOff val="5000"/>
                            </a:schemeClr>
                          </a:solidFill>
                          <a:effectLst/>
                          <a:latin typeface="Times New Roman" pitchFamily="18" charset="0"/>
                          <a:cs typeface="Times New Roman" pitchFamily="18" charset="0"/>
                        </a:rPr>
                        <a:t> </a:t>
                      </a:r>
                      <a:endParaRPr lang="ru-RU" sz="1200" b="1" dirty="0">
                        <a:solidFill>
                          <a:schemeClr val="tx1">
                            <a:lumMod val="95000"/>
                            <a:lumOff val="5000"/>
                          </a:schemeClr>
                        </a:solidFill>
                        <a:effectLst/>
                        <a:latin typeface="Times New Roman" pitchFamily="18" charset="0"/>
                        <a:ea typeface="Calibri"/>
                        <a:cs typeface="Times New Roman" pitchFamily="18" charset="0"/>
                      </a:endParaRPr>
                    </a:p>
                  </a:txBody>
                  <a:tcPr marL="68580" marR="68580" marT="0" marB="0">
                    <a:solidFill>
                      <a:schemeClr val="accent3">
                        <a:lumMod val="60000"/>
                        <a:lumOff val="40000"/>
                      </a:schemeClr>
                    </a:solidFill>
                  </a:tcPr>
                </a:tc>
              </a:tr>
              <a:tr h="618581">
                <a:tc>
                  <a:txBody>
                    <a:bodyPr/>
                    <a:lstStyle/>
                    <a:p>
                      <a:pPr>
                        <a:lnSpc>
                          <a:spcPct val="115000"/>
                        </a:lnSpc>
                        <a:spcAft>
                          <a:spcPts val="0"/>
                        </a:spcAft>
                      </a:pPr>
                      <a:r>
                        <a:rPr lang="ru-RU" sz="1200" b="1">
                          <a:solidFill>
                            <a:schemeClr val="tx1">
                              <a:lumMod val="95000"/>
                              <a:lumOff val="5000"/>
                            </a:schemeClr>
                          </a:solidFill>
                          <a:effectLst/>
                          <a:latin typeface="Times New Roman" pitchFamily="18" charset="0"/>
                          <a:cs typeface="Times New Roman" pitchFamily="18" charset="0"/>
                        </a:rPr>
                        <a:t>Другие вопросы в области образования</a:t>
                      </a:r>
                      <a:endParaRPr lang="ru-RU" sz="1200" b="1">
                        <a:solidFill>
                          <a:schemeClr val="tx1">
                            <a:lumMod val="95000"/>
                            <a:lumOff val="5000"/>
                          </a:schemeClr>
                        </a:solidFill>
                        <a:effectLst/>
                        <a:latin typeface="Times New Roman" pitchFamily="18" charset="0"/>
                        <a:ea typeface="Calibri"/>
                        <a:cs typeface="Times New Roman" pitchFamily="18" charset="0"/>
                      </a:endParaRPr>
                    </a:p>
                  </a:txBody>
                  <a:tcPr marL="68580" marR="68580" marT="0" marB="0">
                    <a:solidFill>
                      <a:schemeClr val="accent3">
                        <a:lumMod val="60000"/>
                        <a:lumOff val="40000"/>
                      </a:schemeClr>
                    </a:solidFill>
                  </a:tcPr>
                </a:tc>
                <a:tc>
                  <a:txBody>
                    <a:bodyPr/>
                    <a:lstStyle/>
                    <a:p>
                      <a:pPr algn="ctr">
                        <a:lnSpc>
                          <a:spcPct val="115000"/>
                        </a:lnSpc>
                        <a:spcAft>
                          <a:spcPts val="0"/>
                        </a:spcAft>
                      </a:pPr>
                      <a:r>
                        <a:rPr lang="ru-RU" sz="1200" b="1" dirty="0" smtClean="0">
                          <a:solidFill>
                            <a:schemeClr val="tx1">
                              <a:lumMod val="95000"/>
                              <a:lumOff val="5000"/>
                            </a:schemeClr>
                          </a:solidFill>
                          <a:effectLst/>
                          <a:latin typeface="Times New Roman" pitchFamily="18" charset="0"/>
                          <a:cs typeface="Times New Roman" pitchFamily="18" charset="0"/>
                        </a:rPr>
                        <a:t>259 162</a:t>
                      </a:r>
                      <a:endParaRPr lang="ru-RU" sz="1200" b="1" dirty="0">
                        <a:solidFill>
                          <a:schemeClr val="tx1">
                            <a:lumMod val="95000"/>
                            <a:lumOff val="5000"/>
                          </a:schemeClr>
                        </a:solidFill>
                        <a:effectLst/>
                        <a:latin typeface="Times New Roman" pitchFamily="18" charset="0"/>
                        <a:cs typeface="Times New Roman" pitchFamily="18" charset="0"/>
                      </a:endParaRPr>
                    </a:p>
                    <a:p>
                      <a:pPr algn="ctr">
                        <a:lnSpc>
                          <a:spcPct val="115000"/>
                        </a:lnSpc>
                        <a:spcAft>
                          <a:spcPts val="0"/>
                        </a:spcAft>
                      </a:pPr>
                      <a:r>
                        <a:rPr lang="ru-RU" sz="1200" b="1" dirty="0">
                          <a:solidFill>
                            <a:schemeClr val="tx1">
                              <a:lumMod val="95000"/>
                              <a:lumOff val="5000"/>
                            </a:schemeClr>
                          </a:solidFill>
                          <a:effectLst/>
                          <a:latin typeface="Times New Roman" pitchFamily="18" charset="0"/>
                          <a:cs typeface="Times New Roman" pitchFamily="18" charset="0"/>
                        </a:rPr>
                        <a:t> </a:t>
                      </a:r>
                      <a:endParaRPr lang="ru-RU" sz="1200" b="1" dirty="0">
                        <a:solidFill>
                          <a:schemeClr val="tx1">
                            <a:lumMod val="95000"/>
                            <a:lumOff val="5000"/>
                          </a:schemeClr>
                        </a:solidFill>
                        <a:effectLst/>
                        <a:latin typeface="Times New Roman" pitchFamily="18" charset="0"/>
                        <a:ea typeface="Calibri"/>
                        <a:cs typeface="Times New Roman" pitchFamily="18" charset="0"/>
                      </a:endParaRPr>
                    </a:p>
                  </a:txBody>
                  <a:tcPr marL="68580" marR="68580" marT="0" marB="0">
                    <a:solidFill>
                      <a:schemeClr val="accent3">
                        <a:lumMod val="60000"/>
                        <a:lumOff val="40000"/>
                      </a:schemeClr>
                    </a:solidFill>
                  </a:tcPr>
                </a:tc>
              </a:tr>
            </a:tbl>
          </a:graphicData>
        </a:graphic>
      </p:graphicFrame>
      <p:graphicFrame>
        <p:nvGraphicFramePr>
          <p:cNvPr id="7" name="Диаграмма 6"/>
          <p:cNvGraphicFramePr/>
          <p:nvPr>
            <p:extLst>
              <p:ext uri="{D42A27DB-BD31-4B8C-83A1-F6EECF244321}">
                <p14:modId xmlns:p14="http://schemas.microsoft.com/office/powerpoint/2010/main" val="3514999396"/>
              </p:ext>
            </p:extLst>
          </p:nvPr>
        </p:nvGraphicFramePr>
        <p:xfrm>
          <a:off x="3923928" y="620687"/>
          <a:ext cx="5112568" cy="466309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2279117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46856" y="-99392"/>
            <a:ext cx="8229600" cy="1143000"/>
          </a:xfrm>
        </p:spPr>
        <p:txBody>
          <a:bodyPr>
            <a:normAutofit fontScale="90000"/>
          </a:bodyPr>
          <a:lstStyle/>
          <a:p>
            <a:pPr algn="ctr"/>
            <a:r>
              <a:rPr lang="ru-RU" sz="2400" b="0" dirty="0" smtClean="0">
                <a:solidFill>
                  <a:schemeClr val="accent1">
                    <a:lumMod val="75000"/>
                  </a:schemeClr>
                </a:solidFill>
                <a:effectLst/>
                <a:latin typeface="Times New Roman" pitchFamily="18" charset="0"/>
                <a:cs typeface="Times New Roman" pitchFamily="18" charset="0"/>
              </a:rPr>
              <a:t/>
            </a:r>
            <a:br>
              <a:rPr lang="ru-RU" sz="2400" b="0" dirty="0" smtClean="0">
                <a:solidFill>
                  <a:schemeClr val="accent1">
                    <a:lumMod val="75000"/>
                  </a:schemeClr>
                </a:solidFill>
                <a:effectLst/>
                <a:latin typeface="Times New Roman" pitchFamily="18" charset="0"/>
                <a:cs typeface="Times New Roman" pitchFamily="18" charset="0"/>
              </a:rPr>
            </a:br>
            <a:r>
              <a:rPr lang="ru-RU" sz="2700" dirty="0" smtClean="0">
                <a:solidFill>
                  <a:schemeClr val="tx1">
                    <a:lumMod val="95000"/>
                    <a:lumOff val="5000"/>
                  </a:schemeClr>
                </a:solidFill>
                <a:effectLst/>
                <a:latin typeface="Times New Roman" pitchFamily="18" charset="0"/>
                <a:cs typeface="Times New Roman" pitchFamily="18" charset="0"/>
              </a:rPr>
              <a:t>КУЛЬТУРА</a:t>
            </a:r>
            <a:r>
              <a:rPr lang="ru-RU" sz="2700" dirty="0" smtClean="0">
                <a:solidFill>
                  <a:schemeClr val="bg1"/>
                </a:solidFill>
                <a:effectLst/>
                <a:latin typeface="Times New Roman" pitchFamily="18" charset="0"/>
                <a:cs typeface="Times New Roman" pitchFamily="18" charset="0"/>
              </a:rPr>
              <a:t> и кинематография</a:t>
            </a:r>
            <a:r>
              <a:rPr lang="ru-RU" sz="2700" dirty="0">
                <a:solidFill>
                  <a:schemeClr val="accent1">
                    <a:lumMod val="75000"/>
                  </a:schemeClr>
                </a:solidFill>
                <a:effectLst/>
                <a:latin typeface="Times New Roman" pitchFamily="18" charset="0"/>
                <a:cs typeface="Times New Roman" pitchFamily="18" charset="0"/>
              </a:rPr>
              <a:t/>
            </a:r>
            <a:br>
              <a:rPr lang="ru-RU" sz="2700" dirty="0">
                <a:solidFill>
                  <a:schemeClr val="accent1">
                    <a:lumMod val="75000"/>
                  </a:schemeClr>
                </a:solidFill>
                <a:effectLst/>
                <a:latin typeface="Times New Roman" pitchFamily="18" charset="0"/>
                <a:cs typeface="Times New Roman" pitchFamily="18" charset="0"/>
              </a:rPr>
            </a:br>
            <a:endParaRPr lang="ru-RU" sz="2700" dirty="0">
              <a:solidFill>
                <a:schemeClr val="accent1">
                  <a:lumMod val="75000"/>
                </a:schemeClr>
              </a:solidFill>
              <a:latin typeface="Times New Roman" pitchFamily="18" charset="0"/>
              <a:cs typeface="Times New Roman" pitchFamily="18" charset="0"/>
            </a:endParaRPr>
          </a:p>
        </p:txBody>
      </p:sp>
      <p:graphicFrame>
        <p:nvGraphicFramePr>
          <p:cNvPr id="5" name="Объект 4"/>
          <p:cNvGraphicFramePr>
            <a:graphicFrameLocks noGrp="1"/>
          </p:cNvGraphicFramePr>
          <p:nvPr>
            <p:ph sz="quarter" idx="13"/>
            <p:extLst>
              <p:ext uri="{D42A27DB-BD31-4B8C-83A1-F6EECF244321}">
                <p14:modId xmlns:p14="http://schemas.microsoft.com/office/powerpoint/2010/main" val="2987937393"/>
              </p:ext>
            </p:extLst>
          </p:nvPr>
        </p:nvGraphicFramePr>
        <p:xfrm>
          <a:off x="611560" y="1556791"/>
          <a:ext cx="2592288" cy="3024337"/>
        </p:xfrm>
        <a:graphic>
          <a:graphicData uri="http://schemas.openxmlformats.org/drawingml/2006/table">
            <a:tbl>
              <a:tblPr>
                <a:tableStyleId>{5C22544A-7EE6-4342-B048-85BDC9FD1C3A}</a:tableStyleId>
              </a:tblPr>
              <a:tblGrid>
                <a:gridCol w="1555373"/>
                <a:gridCol w="1036915"/>
              </a:tblGrid>
              <a:tr h="902520">
                <a:tc gridSpan="2">
                  <a:txBody>
                    <a:bodyPr/>
                    <a:lstStyle/>
                    <a:p>
                      <a:pPr algn="ctr">
                        <a:lnSpc>
                          <a:spcPct val="115000"/>
                        </a:lnSpc>
                        <a:spcAft>
                          <a:spcPts val="0"/>
                        </a:spcAft>
                      </a:pPr>
                      <a:r>
                        <a:rPr lang="ru-RU" sz="1200" b="1" dirty="0">
                          <a:solidFill>
                            <a:schemeClr val="tx1">
                              <a:lumMod val="95000"/>
                              <a:lumOff val="5000"/>
                            </a:schemeClr>
                          </a:solidFill>
                          <a:effectLst/>
                          <a:latin typeface="Times New Roman" pitchFamily="18" charset="0"/>
                          <a:cs typeface="Times New Roman" pitchFamily="18" charset="0"/>
                        </a:rPr>
                        <a:t>РАСХОДЫ БЮДЖЕТА НА КУЛЬТУРУ</a:t>
                      </a:r>
                    </a:p>
                    <a:p>
                      <a:pPr algn="ctr">
                        <a:lnSpc>
                          <a:spcPct val="115000"/>
                        </a:lnSpc>
                        <a:spcAft>
                          <a:spcPts val="0"/>
                        </a:spcAft>
                      </a:pPr>
                      <a:r>
                        <a:rPr lang="ru-RU" sz="1200" b="1" dirty="0" smtClean="0">
                          <a:solidFill>
                            <a:schemeClr val="tx1">
                              <a:lumMod val="95000"/>
                              <a:lumOff val="5000"/>
                            </a:schemeClr>
                          </a:solidFill>
                          <a:effectLst/>
                          <a:latin typeface="Times New Roman" pitchFamily="18" charset="0"/>
                          <a:cs typeface="Times New Roman" pitchFamily="18" charset="0"/>
                        </a:rPr>
                        <a:t>(тысяч рублей)</a:t>
                      </a:r>
                      <a:endParaRPr lang="ru-RU" sz="1200" b="1" dirty="0">
                        <a:solidFill>
                          <a:schemeClr val="tx1">
                            <a:lumMod val="95000"/>
                            <a:lumOff val="5000"/>
                          </a:schemeClr>
                        </a:solidFill>
                        <a:effectLst/>
                        <a:latin typeface="Times New Roman" pitchFamily="18" charset="0"/>
                        <a:ea typeface="Calibri"/>
                        <a:cs typeface="Times New Roman" pitchFamily="18" charset="0"/>
                      </a:endParaRPr>
                    </a:p>
                  </a:txBody>
                  <a:tcPr marL="68580" marR="68580" marT="0" marB="0">
                    <a:solidFill>
                      <a:schemeClr val="accent3">
                        <a:lumMod val="60000"/>
                        <a:lumOff val="40000"/>
                      </a:schemeClr>
                    </a:solidFill>
                  </a:tcPr>
                </a:tc>
                <a:tc hMerge="1">
                  <a:txBody>
                    <a:bodyPr/>
                    <a:lstStyle/>
                    <a:p>
                      <a:endParaRPr lang="ru-RU"/>
                    </a:p>
                  </a:txBody>
                  <a:tcPr/>
                </a:tc>
              </a:tr>
              <a:tr h="352434">
                <a:tc>
                  <a:txBody>
                    <a:bodyPr/>
                    <a:lstStyle/>
                    <a:p>
                      <a:pPr algn="ctr">
                        <a:lnSpc>
                          <a:spcPct val="115000"/>
                        </a:lnSpc>
                        <a:spcAft>
                          <a:spcPts val="0"/>
                        </a:spcAft>
                      </a:pPr>
                      <a:r>
                        <a:rPr lang="ru-RU" sz="1200" b="1" dirty="0">
                          <a:solidFill>
                            <a:schemeClr val="tx1">
                              <a:lumMod val="95000"/>
                              <a:lumOff val="5000"/>
                            </a:schemeClr>
                          </a:solidFill>
                          <a:effectLst/>
                          <a:latin typeface="Times New Roman" pitchFamily="18" charset="0"/>
                          <a:cs typeface="Times New Roman" pitchFamily="18" charset="0"/>
                        </a:rPr>
                        <a:t> </a:t>
                      </a:r>
                      <a:endParaRPr lang="ru-RU" sz="1200" b="1" dirty="0">
                        <a:solidFill>
                          <a:schemeClr val="tx1">
                            <a:lumMod val="95000"/>
                            <a:lumOff val="5000"/>
                          </a:schemeClr>
                        </a:solidFill>
                        <a:effectLst/>
                        <a:latin typeface="Times New Roman" pitchFamily="18" charset="0"/>
                        <a:ea typeface="Calibri"/>
                        <a:cs typeface="Times New Roman" pitchFamily="18" charset="0"/>
                      </a:endParaRPr>
                    </a:p>
                  </a:txBody>
                  <a:tcPr marL="68580" marR="68580" marT="0" marB="0">
                    <a:solidFill>
                      <a:schemeClr val="accent3">
                        <a:lumMod val="60000"/>
                        <a:lumOff val="40000"/>
                      </a:schemeClr>
                    </a:solidFill>
                  </a:tcPr>
                </a:tc>
                <a:tc>
                  <a:txBody>
                    <a:bodyPr/>
                    <a:lstStyle/>
                    <a:p>
                      <a:pPr algn="ctr">
                        <a:lnSpc>
                          <a:spcPct val="115000"/>
                        </a:lnSpc>
                        <a:spcAft>
                          <a:spcPts val="0"/>
                        </a:spcAft>
                      </a:pPr>
                      <a:r>
                        <a:rPr lang="ru-RU" sz="1200" b="1" dirty="0" smtClean="0">
                          <a:solidFill>
                            <a:schemeClr val="tx1">
                              <a:lumMod val="95000"/>
                              <a:lumOff val="5000"/>
                            </a:schemeClr>
                          </a:solidFill>
                          <a:effectLst/>
                          <a:latin typeface="Times New Roman" pitchFamily="18" charset="0"/>
                          <a:cs typeface="Times New Roman" pitchFamily="18" charset="0"/>
                        </a:rPr>
                        <a:t>2023</a:t>
                      </a:r>
                      <a:r>
                        <a:rPr lang="ru-RU" sz="1200" b="1" baseline="0" dirty="0" smtClean="0">
                          <a:solidFill>
                            <a:schemeClr val="tx1">
                              <a:lumMod val="95000"/>
                              <a:lumOff val="5000"/>
                            </a:schemeClr>
                          </a:solidFill>
                          <a:effectLst/>
                          <a:latin typeface="Times New Roman" pitchFamily="18" charset="0"/>
                          <a:cs typeface="Times New Roman" pitchFamily="18" charset="0"/>
                        </a:rPr>
                        <a:t> </a:t>
                      </a:r>
                      <a:r>
                        <a:rPr lang="ru-RU" sz="1200" b="1" dirty="0" smtClean="0">
                          <a:solidFill>
                            <a:schemeClr val="tx1">
                              <a:lumMod val="95000"/>
                              <a:lumOff val="5000"/>
                            </a:schemeClr>
                          </a:solidFill>
                          <a:effectLst/>
                          <a:latin typeface="Times New Roman" pitchFamily="18" charset="0"/>
                          <a:cs typeface="Times New Roman" pitchFamily="18" charset="0"/>
                        </a:rPr>
                        <a:t>год</a:t>
                      </a:r>
                      <a:endParaRPr lang="ru-RU" sz="1200" b="1" dirty="0">
                        <a:solidFill>
                          <a:schemeClr val="tx1">
                            <a:lumMod val="95000"/>
                            <a:lumOff val="5000"/>
                          </a:schemeClr>
                        </a:solidFill>
                        <a:effectLst/>
                        <a:latin typeface="Times New Roman" pitchFamily="18" charset="0"/>
                        <a:ea typeface="Calibri"/>
                        <a:cs typeface="Times New Roman" pitchFamily="18" charset="0"/>
                      </a:endParaRPr>
                    </a:p>
                  </a:txBody>
                  <a:tcPr marL="68580" marR="68580" marT="0" marB="0">
                    <a:solidFill>
                      <a:schemeClr val="accent3">
                        <a:lumMod val="60000"/>
                        <a:lumOff val="40000"/>
                      </a:schemeClr>
                    </a:solidFill>
                  </a:tcPr>
                </a:tc>
              </a:tr>
              <a:tr h="417265">
                <a:tc>
                  <a:txBody>
                    <a:bodyPr/>
                    <a:lstStyle/>
                    <a:p>
                      <a:pPr>
                        <a:lnSpc>
                          <a:spcPct val="115000"/>
                        </a:lnSpc>
                        <a:spcAft>
                          <a:spcPts val="0"/>
                        </a:spcAft>
                      </a:pPr>
                      <a:r>
                        <a:rPr lang="ru-RU" sz="1200" b="1" dirty="0">
                          <a:solidFill>
                            <a:schemeClr val="tx1">
                              <a:lumMod val="95000"/>
                              <a:lumOff val="5000"/>
                            </a:schemeClr>
                          </a:solidFill>
                          <a:effectLst/>
                          <a:latin typeface="Times New Roman" pitchFamily="18" charset="0"/>
                          <a:cs typeface="Times New Roman" pitchFamily="18" charset="0"/>
                        </a:rPr>
                        <a:t>Всего</a:t>
                      </a:r>
                      <a:endParaRPr lang="ru-RU" sz="1200" b="1" dirty="0">
                        <a:solidFill>
                          <a:schemeClr val="tx1">
                            <a:lumMod val="95000"/>
                            <a:lumOff val="5000"/>
                          </a:schemeClr>
                        </a:solidFill>
                        <a:effectLst/>
                        <a:latin typeface="Times New Roman" pitchFamily="18" charset="0"/>
                        <a:ea typeface="Calibri"/>
                        <a:cs typeface="Times New Roman" pitchFamily="18" charset="0"/>
                      </a:endParaRPr>
                    </a:p>
                  </a:txBody>
                  <a:tcPr marL="68580" marR="68580" marT="0" marB="0">
                    <a:solidFill>
                      <a:schemeClr val="accent3">
                        <a:lumMod val="60000"/>
                        <a:lumOff val="40000"/>
                      </a:schemeClr>
                    </a:solidFill>
                  </a:tcPr>
                </a:tc>
                <a:tc>
                  <a:txBody>
                    <a:bodyPr/>
                    <a:lstStyle/>
                    <a:p>
                      <a:pPr algn="ctr">
                        <a:lnSpc>
                          <a:spcPct val="115000"/>
                        </a:lnSpc>
                        <a:spcAft>
                          <a:spcPts val="0"/>
                        </a:spcAft>
                      </a:pPr>
                      <a:r>
                        <a:rPr lang="ru-RU" sz="1200" b="1" dirty="0" smtClean="0">
                          <a:solidFill>
                            <a:schemeClr val="tx1">
                              <a:lumMod val="95000"/>
                              <a:lumOff val="5000"/>
                            </a:schemeClr>
                          </a:solidFill>
                          <a:effectLst/>
                          <a:latin typeface="Times New Roman" pitchFamily="18" charset="0"/>
                          <a:ea typeface="+mn-ea"/>
                          <a:cs typeface="Times New Roman" pitchFamily="18" charset="0"/>
                        </a:rPr>
                        <a:t>71 472,7</a:t>
                      </a:r>
                      <a:endParaRPr lang="ru-RU" sz="1200" b="1" dirty="0">
                        <a:solidFill>
                          <a:schemeClr val="tx1">
                            <a:lumMod val="95000"/>
                            <a:lumOff val="5000"/>
                          </a:schemeClr>
                        </a:solidFill>
                        <a:effectLst/>
                        <a:latin typeface="Times New Roman" pitchFamily="18" charset="0"/>
                        <a:ea typeface="Calibri"/>
                        <a:cs typeface="Times New Roman" pitchFamily="18" charset="0"/>
                      </a:endParaRPr>
                    </a:p>
                  </a:txBody>
                  <a:tcPr marL="68580" marR="68580" marT="0" marB="0">
                    <a:solidFill>
                      <a:schemeClr val="accent3">
                        <a:lumMod val="60000"/>
                        <a:lumOff val="40000"/>
                      </a:schemeClr>
                    </a:solidFill>
                  </a:tcPr>
                </a:tc>
              </a:tr>
              <a:tr h="449598">
                <a:tc>
                  <a:txBody>
                    <a:bodyPr/>
                    <a:lstStyle/>
                    <a:p>
                      <a:pPr>
                        <a:lnSpc>
                          <a:spcPct val="115000"/>
                        </a:lnSpc>
                        <a:spcAft>
                          <a:spcPts val="0"/>
                        </a:spcAft>
                      </a:pPr>
                      <a:r>
                        <a:rPr lang="ru-RU" sz="1200" b="1" dirty="0">
                          <a:solidFill>
                            <a:schemeClr val="tx1">
                              <a:lumMod val="95000"/>
                              <a:lumOff val="5000"/>
                            </a:schemeClr>
                          </a:solidFill>
                          <a:effectLst/>
                          <a:latin typeface="Times New Roman" pitchFamily="18" charset="0"/>
                          <a:cs typeface="Times New Roman" pitchFamily="18" charset="0"/>
                        </a:rPr>
                        <a:t>Культура</a:t>
                      </a:r>
                      <a:endParaRPr lang="ru-RU" sz="1200" b="1" dirty="0">
                        <a:solidFill>
                          <a:schemeClr val="tx1">
                            <a:lumMod val="95000"/>
                            <a:lumOff val="5000"/>
                          </a:schemeClr>
                        </a:solidFill>
                        <a:effectLst/>
                        <a:latin typeface="Times New Roman" pitchFamily="18" charset="0"/>
                        <a:ea typeface="Calibri"/>
                        <a:cs typeface="Times New Roman" pitchFamily="18" charset="0"/>
                      </a:endParaRPr>
                    </a:p>
                  </a:txBody>
                  <a:tcPr marL="68580" marR="68580" marT="0" marB="0">
                    <a:solidFill>
                      <a:schemeClr val="accent3">
                        <a:lumMod val="60000"/>
                        <a:lumOff val="40000"/>
                      </a:schemeClr>
                    </a:solidFill>
                  </a:tcPr>
                </a:tc>
                <a:tc>
                  <a:txBody>
                    <a:bodyPr/>
                    <a:lstStyle/>
                    <a:p>
                      <a:pPr algn="ctr">
                        <a:lnSpc>
                          <a:spcPct val="115000"/>
                        </a:lnSpc>
                        <a:spcAft>
                          <a:spcPts val="0"/>
                        </a:spcAft>
                      </a:pPr>
                      <a:r>
                        <a:rPr lang="ru-RU" sz="1200" b="1" dirty="0" smtClean="0">
                          <a:solidFill>
                            <a:schemeClr val="tx1">
                              <a:lumMod val="95000"/>
                              <a:lumOff val="5000"/>
                            </a:schemeClr>
                          </a:solidFill>
                          <a:effectLst/>
                          <a:latin typeface="Times New Roman" pitchFamily="18" charset="0"/>
                          <a:cs typeface="Times New Roman" pitchFamily="18" charset="0"/>
                        </a:rPr>
                        <a:t>62 934,4</a:t>
                      </a:r>
                      <a:endParaRPr lang="ru-RU" sz="1200" b="1" dirty="0">
                        <a:solidFill>
                          <a:schemeClr val="tx1">
                            <a:lumMod val="95000"/>
                            <a:lumOff val="5000"/>
                          </a:schemeClr>
                        </a:solidFill>
                        <a:effectLst/>
                        <a:latin typeface="Times New Roman" pitchFamily="18" charset="0"/>
                        <a:ea typeface="Calibri"/>
                        <a:cs typeface="Times New Roman" pitchFamily="18" charset="0"/>
                      </a:endParaRPr>
                    </a:p>
                  </a:txBody>
                  <a:tcPr marL="68580" marR="68580" marT="0" marB="0">
                    <a:solidFill>
                      <a:schemeClr val="accent3">
                        <a:lumMod val="60000"/>
                        <a:lumOff val="40000"/>
                      </a:schemeClr>
                    </a:solidFill>
                  </a:tcPr>
                </a:tc>
              </a:tr>
              <a:tr h="902520">
                <a:tc>
                  <a:txBody>
                    <a:bodyPr/>
                    <a:lstStyle/>
                    <a:p>
                      <a:pPr>
                        <a:lnSpc>
                          <a:spcPct val="115000"/>
                        </a:lnSpc>
                        <a:spcAft>
                          <a:spcPts val="0"/>
                        </a:spcAft>
                      </a:pPr>
                      <a:r>
                        <a:rPr lang="ru-RU" sz="1200" b="1" dirty="0">
                          <a:solidFill>
                            <a:schemeClr val="tx1">
                              <a:lumMod val="95000"/>
                              <a:lumOff val="5000"/>
                            </a:schemeClr>
                          </a:solidFill>
                          <a:effectLst/>
                          <a:latin typeface="Times New Roman" pitchFamily="18" charset="0"/>
                          <a:cs typeface="Times New Roman" pitchFamily="18" charset="0"/>
                        </a:rPr>
                        <a:t>Другие вопросы в области культуры, кинематографии</a:t>
                      </a:r>
                      <a:endParaRPr lang="ru-RU" sz="1200" b="1" dirty="0">
                        <a:solidFill>
                          <a:schemeClr val="tx1">
                            <a:lumMod val="95000"/>
                            <a:lumOff val="5000"/>
                          </a:schemeClr>
                        </a:solidFill>
                        <a:effectLst/>
                        <a:latin typeface="Times New Roman" pitchFamily="18" charset="0"/>
                        <a:ea typeface="Calibri"/>
                        <a:cs typeface="Times New Roman" pitchFamily="18" charset="0"/>
                      </a:endParaRPr>
                    </a:p>
                  </a:txBody>
                  <a:tcPr marL="68580" marR="68580" marT="0" marB="0">
                    <a:solidFill>
                      <a:schemeClr val="accent3">
                        <a:lumMod val="60000"/>
                        <a:lumOff val="40000"/>
                      </a:schemeClr>
                    </a:solidFill>
                  </a:tcPr>
                </a:tc>
                <a:tc>
                  <a:txBody>
                    <a:bodyPr/>
                    <a:lstStyle/>
                    <a:p>
                      <a:pPr algn="ctr">
                        <a:lnSpc>
                          <a:spcPct val="115000"/>
                        </a:lnSpc>
                        <a:spcAft>
                          <a:spcPts val="0"/>
                        </a:spcAft>
                      </a:pPr>
                      <a:r>
                        <a:rPr lang="ru-RU" sz="1200" b="1" dirty="0" smtClean="0">
                          <a:solidFill>
                            <a:schemeClr val="tx1">
                              <a:lumMod val="95000"/>
                              <a:lumOff val="5000"/>
                            </a:schemeClr>
                          </a:solidFill>
                          <a:effectLst/>
                          <a:latin typeface="Times New Roman" pitchFamily="18" charset="0"/>
                          <a:cs typeface="Times New Roman" pitchFamily="18" charset="0"/>
                        </a:rPr>
                        <a:t>8 538,3</a:t>
                      </a:r>
                      <a:endParaRPr lang="ru-RU" sz="1200" b="1" dirty="0" smtClean="0">
                        <a:solidFill>
                          <a:schemeClr val="tx1">
                            <a:lumMod val="95000"/>
                            <a:lumOff val="5000"/>
                          </a:schemeClr>
                        </a:solidFill>
                        <a:effectLst/>
                        <a:latin typeface="Times New Roman" pitchFamily="18" charset="0"/>
                        <a:cs typeface="Times New Roman" pitchFamily="18" charset="0"/>
                      </a:endParaRPr>
                    </a:p>
                    <a:p>
                      <a:pPr algn="ctr">
                        <a:lnSpc>
                          <a:spcPct val="115000"/>
                        </a:lnSpc>
                        <a:spcAft>
                          <a:spcPts val="0"/>
                        </a:spcAft>
                      </a:pPr>
                      <a:endParaRPr lang="ru-RU" sz="1200" b="1" dirty="0">
                        <a:solidFill>
                          <a:schemeClr val="tx1">
                            <a:lumMod val="95000"/>
                            <a:lumOff val="5000"/>
                          </a:schemeClr>
                        </a:solidFill>
                        <a:effectLst/>
                        <a:latin typeface="Times New Roman" pitchFamily="18" charset="0"/>
                        <a:cs typeface="Times New Roman" pitchFamily="18" charset="0"/>
                      </a:endParaRPr>
                    </a:p>
                    <a:p>
                      <a:pPr algn="ctr">
                        <a:lnSpc>
                          <a:spcPct val="115000"/>
                        </a:lnSpc>
                        <a:spcAft>
                          <a:spcPts val="0"/>
                        </a:spcAft>
                      </a:pPr>
                      <a:r>
                        <a:rPr lang="ru-RU" sz="1200" b="1" dirty="0">
                          <a:solidFill>
                            <a:schemeClr val="tx1">
                              <a:lumMod val="95000"/>
                              <a:lumOff val="5000"/>
                            </a:schemeClr>
                          </a:solidFill>
                          <a:effectLst/>
                          <a:latin typeface="Times New Roman" pitchFamily="18" charset="0"/>
                          <a:cs typeface="Times New Roman" pitchFamily="18" charset="0"/>
                        </a:rPr>
                        <a:t> </a:t>
                      </a:r>
                      <a:endParaRPr lang="ru-RU" sz="1200" b="1" dirty="0">
                        <a:solidFill>
                          <a:schemeClr val="tx1">
                            <a:lumMod val="95000"/>
                            <a:lumOff val="5000"/>
                          </a:schemeClr>
                        </a:solidFill>
                        <a:effectLst/>
                        <a:latin typeface="Times New Roman" pitchFamily="18" charset="0"/>
                        <a:ea typeface="Calibri"/>
                        <a:cs typeface="Times New Roman" pitchFamily="18" charset="0"/>
                      </a:endParaRPr>
                    </a:p>
                  </a:txBody>
                  <a:tcPr marL="68580" marR="68580" marT="0" marB="0">
                    <a:solidFill>
                      <a:schemeClr val="accent3">
                        <a:lumMod val="60000"/>
                        <a:lumOff val="40000"/>
                      </a:schemeClr>
                    </a:solidFill>
                  </a:tcPr>
                </a:tc>
              </a:tr>
            </a:tbl>
          </a:graphicData>
        </a:graphic>
      </p:graphicFrame>
      <p:graphicFrame>
        <p:nvGraphicFramePr>
          <p:cNvPr id="7" name="Диаграмма 6"/>
          <p:cNvGraphicFramePr/>
          <p:nvPr>
            <p:extLst>
              <p:ext uri="{D42A27DB-BD31-4B8C-83A1-F6EECF244321}">
                <p14:modId xmlns:p14="http://schemas.microsoft.com/office/powerpoint/2010/main" val="3042539517"/>
              </p:ext>
            </p:extLst>
          </p:nvPr>
        </p:nvGraphicFramePr>
        <p:xfrm>
          <a:off x="3035605" y="1412776"/>
          <a:ext cx="6096000" cy="4064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9215713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43408"/>
            <a:ext cx="8229600" cy="1143000"/>
          </a:xfrm>
        </p:spPr>
        <p:txBody>
          <a:bodyPr>
            <a:normAutofit/>
          </a:bodyPr>
          <a:lstStyle/>
          <a:p>
            <a:pPr algn="ctr"/>
            <a:r>
              <a:rPr lang="ru-RU" sz="2400" dirty="0" smtClean="0">
                <a:solidFill>
                  <a:schemeClr val="accent4">
                    <a:lumMod val="50000"/>
                  </a:schemeClr>
                </a:solidFill>
                <a:effectLst/>
              </a:rPr>
              <a:t/>
            </a:r>
            <a:br>
              <a:rPr lang="ru-RU" sz="2400" dirty="0" smtClean="0">
                <a:solidFill>
                  <a:schemeClr val="accent4">
                    <a:lumMod val="50000"/>
                  </a:schemeClr>
                </a:solidFill>
                <a:effectLst/>
              </a:rPr>
            </a:br>
            <a:r>
              <a:rPr lang="ru-RU" sz="2400" dirty="0" smtClean="0">
                <a:solidFill>
                  <a:schemeClr val="bg1"/>
                </a:solidFill>
                <a:effectLst/>
                <a:latin typeface="Times New Roman" pitchFamily="18" charset="0"/>
                <a:cs typeface="Times New Roman" pitchFamily="18" charset="0"/>
              </a:rPr>
              <a:t>ФИЗИЧЕСКАЯ</a:t>
            </a:r>
            <a:r>
              <a:rPr lang="ru-RU" sz="2400" dirty="0" smtClean="0">
                <a:solidFill>
                  <a:schemeClr val="bg1"/>
                </a:solidFill>
                <a:effectLst/>
              </a:rPr>
              <a:t> </a:t>
            </a:r>
            <a:r>
              <a:rPr lang="ru-RU" sz="2400" dirty="0">
                <a:solidFill>
                  <a:schemeClr val="bg1"/>
                </a:solidFill>
                <a:effectLst/>
              </a:rPr>
              <a:t>КУЛЬТУРА И </a:t>
            </a:r>
            <a:r>
              <a:rPr lang="ru-RU" sz="2400" dirty="0" smtClean="0">
                <a:solidFill>
                  <a:schemeClr val="bg1"/>
                </a:solidFill>
                <a:effectLst/>
              </a:rPr>
              <a:t>СПОРТ</a:t>
            </a:r>
            <a:endParaRPr lang="ru-RU" sz="2400" dirty="0">
              <a:solidFill>
                <a:schemeClr val="bg1"/>
              </a:solidFill>
            </a:endParaRPr>
          </a:p>
        </p:txBody>
      </p:sp>
      <p:graphicFrame>
        <p:nvGraphicFramePr>
          <p:cNvPr id="4" name="Объект 3"/>
          <p:cNvGraphicFramePr>
            <a:graphicFrameLocks noGrp="1"/>
          </p:cNvGraphicFramePr>
          <p:nvPr>
            <p:ph sz="quarter" idx="13"/>
            <p:extLst>
              <p:ext uri="{D42A27DB-BD31-4B8C-83A1-F6EECF244321}">
                <p14:modId xmlns:p14="http://schemas.microsoft.com/office/powerpoint/2010/main" val="3142204886"/>
              </p:ext>
            </p:extLst>
          </p:nvPr>
        </p:nvGraphicFramePr>
        <p:xfrm>
          <a:off x="539552" y="908720"/>
          <a:ext cx="2952328" cy="3175464"/>
        </p:xfrm>
        <a:graphic>
          <a:graphicData uri="http://schemas.openxmlformats.org/drawingml/2006/table">
            <a:tbl>
              <a:tblPr>
                <a:tableStyleId>{5C22544A-7EE6-4342-B048-85BDC9FD1C3A}</a:tableStyleId>
              </a:tblPr>
              <a:tblGrid>
                <a:gridCol w="1527067"/>
                <a:gridCol w="1425261"/>
              </a:tblGrid>
              <a:tr h="704078">
                <a:tc gridSpan="2">
                  <a:txBody>
                    <a:bodyPr/>
                    <a:lstStyle/>
                    <a:p>
                      <a:pPr algn="ctr">
                        <a:lnSpc>
                          <a:spcPct val="115000"/>
                        </a:lnSpc>
                        <a:spcAft>
                          <a:spcPts val="0"/>
                        </a:spcAft>
                      </a:pPr>
                      <a:r>
                        <a:rPr lang="ru-RU" sz="1200" b="1" dirty="0">
                          <a:solidFill>
                            <a:schemeClr val="tx1">
                              <a:lumMod val="95000"/>
                              <a:lumOff val="5000"/>
                            </a:schemeClr>
                          </a:solidFill>
                          <a:effectLst/>
                          <a:latin typeface="Times New Roman" pitchFamily="18" charset="0"/>
                          <a:cs typeface="Times New Roman" pitchFamily="18" charset="0"/>
                        </a:rPr>
                        <a:t>РАСХОДЫ БЮДЖЕТА НА ФИЗИЧЕСКУЮ КУЛЬТУРУ И СПОРТ</a:t>
                      </a:r>
                    </a:p>
                    <a:p>
                      <a:pPr algn="ctr">
                        <a:lnSpc>
                          <a:spcPct val="115000"/>
                        </a:lnSpc>
                        <a:spcAft>
                          <a:spcPts val="0"/>
                        </a:spcAft>
                      </a:pPr>
                      <a:r>
                        <a:rPr lang="ru-RU" sz="1200" b="1" dirty="0" smtClean="0">
                          <a:solidFill>
                            <a:schemeClr val="tx1">
                              <a:lumMod val="95000"/>
                              <a:lumOff val="5000"/>
                            </a:schemeClr>
                          </a:solidFill>
                          <a:effectLst/>
                          <a:latin typeface="Times New Roman" pitchFamily="18" charset="0"/>
                          <a:cs typeface="Times New Roman" pitchFamily="18" charset="0"/>
                        </a:rPr>
                        <a:t>(тысяч рублей)</a:t>
                      </a:r>
                      <a:endParaRPr lang="ru-RU" sz="1200" b="1" dirty="0">
                        <a:solidFill>
                          <a:schemeClr val="tx1">
                            <a:lumMod val="95000"/>
                            <a:lumOff val="5000"/>
                          </a:schemeClr>
                        </a:solidFill>
                        <a:effectLst/>
                        <a:latin typeface="Times New Roman" pitchFamily="18" charset="0"/>
                        <a:ea typeface="Calibri"/>
                        <a:cs typeface="Times New Roman" pitchFamily="18" charset="0"/>
                      </a:endParaRPr>
                    </a:p>
                  </a:txBody>
                  <a:tcPr marL="68580" marR="68580" marT="0" marB="0">
                    <a:solidFill>
                      <a:schemeClr val="accent3">
                        <a:lumMod val="60000"/>
                        <a:lumOff val="40000"/>
                      </a:schemeClr>
                    </a:solidFill>
                  </a:tcPr>
                </a:tc>
                <a:tc hMerge="1">
                  <a:txBody>
                    <a:bodyPr/>
                    <a:lstStyle/>
                    <a:p>
                      <a:endParaRPr lang="ru-RU"/>
                    </a:p>
                  </a:txBody>
                  <a:tcPr/>
                </a:tc>
              </a:tr>
              <a:tr h="320036">
                <a:tc>
                  <a:txBody>
                    <a:bodyPr/>
                    <a:lstStyle/>
                    <a:p>
                      <a:pPr algn="ctr">
                        <a:lnSpc>
                          <a:spcPct val="115000"/>
                        </a:lnSpc>
                        <a:spcAft>
                          <a:spcPts val="0"/>
                        </a:spcAft>
                      </a:pPr>
                      <a:r>
                        <a:rPr lang="ru-RU" sz="1200" b="1" dirty="0">
                          <a:solidFill>
                            <a:schemeClr val="tx1">
                              <a:lumMod val="95000"/>
                              <a:lumOff val="5000"/>
                            </a:schemeClr>
                          </a:solidFill>
                          <a:effectLst/>
                          <a:latin typeface="Times New Roman" pitchFamily="18" charset="0"/>
                          <a:cs typeface="Times New Roman" pitchFamily="18" charset="0"/>
                        </a:rPr>
                        <a:t> </a:t>
                      </a:r>
                      <a:endParaRPr lang="ru-RU" sz="1200" b="1" dirty="0">
                        <a:solidFill>
                          <a:schemeClr val="tx1">
                            <a:lumMod val="95000"/>
                            <a:lumOff val="5000"/>
                          </a:schemeClr>
                        </a:solidFill>
                        <a:effectLst/>
                        <a:latin typeface="Times New Roman" pitchFamily="18" charset="0"/>
                        <a:ea typeface="Calibri"/>
                        <a:cs typeface="Times New Roman" pitchFamily="18" charset="0"/>
                      </a:endParaRPr>
                    </a:p>
                  </a:txBody>
                  <a:tcPr marL="68580" marR="68580" marT="0" marB="0">
                    <a:solidFill>
                      <a:schemeClr val="accent3">
                        <a:lumMod val="60000"/>
                        <a:lumOff val="40000"/>
                      </a:schemeClr>
                    </a:solidFill>
                  </a:tcPr>
                </a:tc>
                <a:tc>
                  <a:txBody>
                    <a:bodyPr/>
                    <a:lstStyle/>
                    <a:p>
                      <a:pPr algn="ctr">
                        <a:lnSpc>
                          <a:spcPct val="115000"/>
                        </a:lnSpc>
                        <a:spcAft>
                          <a:spcPts val="0"/>
                        </a:spcAft>
                      </a:pPr>
                      <a:r>
                        <a:rPr lang="ru-RU" sz="1200" b="1" dirty="0" smtClean="0">
                          <a:solidFill>
                            <a:schemeClr val="tx1">
                              <a:lumMod val="95000"/>
                              <a:lumOff val="5000"/>
                            </a:schemeClr>
                          </a:solidFill>
                          <a:effectLst/>
                          <a:latin typeface="Times New Roman" pitchFamily="18" charset="0"/>
                          <a:cs typeface="Times New Roman" pitchFamily="18" charset="0"/>
                        </a:rPr>
                        <a:t>2023</a:t>
                      </a:r>
                      <a:r>
                        <a:rPr lang="en-US" sz="1200" b="1" baseline="0" dirty="0" smtClean="0">
                          <a:solidFill>
                            <a:schemeClr val="tx1">
                              <a:lumMod val="95000"/>
                              <a:lumOff val="5000"/>
                            </a:schemeClr>
                          </a:solidFill>
                          <a:effectLst/>
                          <a:latin typeface="Times New Roman" pitchFamily="18" charset="0"/>
                          <a:cs typeface="Times New Roman" pitchFamily="18" charset="0"/>
                        </a:rPr>
                        <a:t> </a:t>
                      </a:r>
                      <a:r>
                        <a:rPr lang="ru-RU" sz="1200" b="1" dirty="0" smtClean="0">
                          <a:solidFill>
                            <a:schemeClr val="tx1">
                              <a:lumMod val="95000"/>
                              <a:lumOff val="5000"/>
                            </a:schemeClr>
                          </a:solidFill>
                          <a:effectLst/>
                          <a:latin typeface="Times New Roman" pitchFamily="18" charset="0"/>
                          <a:cs typeface="Times New Roman" pitchFamily="18" charset="0"/>
                        </a:rPr>
                        <a:t>год</a:t>
                      </a:r>
                      <a:endParaRPr lang="ru-RU" sz="1200" b="1" dirty="0">
                        <a:solidFill>
                          <a:schemeClr val="tx1">
                            <a:lumMod val="95000"/>
                            <a:lumOff val="5000"/>
                          </a:schemeClr>
                        </a:solidFill>
                        <a:effectLst/>
                        <a:latin typeface="Times New Roman" pitchFamily="18" charset="0"/>
                        <a:ea typeface="Calibri"/>
                        <a:cs typeface="Times New Roman" pitchFamily="18" charset="0"/>
                      </a:endParaRPr>
                    </a:p>
                  </a:txBody>
                  <a:tcPr marL="68580" marR="68580" marT="0" marB="0">
                    <a:solidFill>
                      <a:schemeClr val="accent3">
                        <a:lumMod val="60000"/>
                        <a:lumOff val="40000"/>
                      </a:schemeClr>
                    </a:solidFill>
                  </a:tcPr>
                </a:tc>
              </a:tr>
              <a:tr h="288032">
                <a:tc>
                  <a:txBody>
                    <a:bodyPr/>
                    <a:lstStyle/>
                    <a:p>
                      <a:pPr>
                        <a:lnSpc>
                          <a:spcPct val="115000"/>
                        </a:lnSpc>
                        <a:spcAft>
                          <a:spcPts val="0"/>
                        </a:spcAft>
                      </a:pPr>
                      <a:r>
                        <a:rPr lang="ru-RU" sz="1200" b="1" dirty="0">
                          <a:solidFill>
                            <a:schemeClr val="tx1">
                              <a:lumMod val="95000"/>
                              <a:lumOff val="5000"/>
                            </a:schemeClr>
                          </a:solidFill>
                          <a:effectLst/>
                          <a:latin typeface="Times New Roman" pitchFamily="18" charset="0"/>
                          <a:cs typeface="Times New Roman" pitchFamily="18" charset="0"/>
                        </a:rPr>
                        <a:t>Всего</a:t>
                      </a:r>
                      <a:endParaRPr lang="ru-RU" sz="1200" b="1" dirty="0">
                        <a:solidFill>
                          <a:schemeClr val="tx1">
                            <a:lumMod val="95000"/>
                            <a:lumOff val="5000"/>
                          </a:schemeClr>
                        </a:solidFill>
                        <a:effectLst/>
                        <a:latin typeface="Times New Roman" pitchFamily="18" charset="0"/>
                        <a:ea typeface="Calibri"/>
                        <a:cs typeface="Times New Roman" pitchFamily="18" charset="0"/>
                      </a:endParaRPr>
                    </a:p>
                  </a:txBody>
                  <a:tcPr marL="68580" marR="68580" marT="0" marB="0">
                    <a:solidFill>
                      <a:schemeClr val="accent3">
                        <a:lumMod val="60000"/>
                        <a:lumOff val="40000"/>
                      </a:schemeClr>
                    </a:solidFill>
                  </a:tcPr>
                </a:tc>
                <a:tc>
                  <a:txBody>
                    <a:bodyPr/>
                    <a:lstStyle/>
                    <a:p>
                      <a:pPr algn="ctr">
                        <a:lnSpc>
                          <a:spcPct val="115000"/>
                        </a:lnSpc>
                        <a:spcAft>
                          <a:spcPts val="0"/>
                        </a:spcAft>
                      </a:pPr>
                      <a:r>
                        <a:rPr lang="ru-RU" sz="1200" b="1" dirty="0" smtClean="0">
                          <a:solidFill>
                            <a:schemeClr val="tx1">
                              <a:lumMod val="95000"/>
                              <a:lumOff val="5000"/>
                            </a:schemeClr>
                          </a:solidFill>
                          <a:effectLst/>
                          <a:latin typeface="Times New Roman" pitchFamily="18" charset="0"/>
                          <a:cs typeface="Times New Roman" pitchFamily="18" charset="0"/>
                        </a:rPr>
                        <a:t>155 774,8</a:t>
                      </a:r>
                      <a:endParaRPr lang="ru-RU" sz="1200" b="1" dirty="0">
                        <a:solidFill>
                          <a:schemeClr val="tx1">
                            <a:lumMod val="95000"/>
                            <a:lumOff val="5000"/>
                          </a:schemeClr>
                        </a:solidFill>
                        <a:effectLst/>
                        <a:latin typeface="Times New Roman" pitchFamily="18" charset="0"/>
                        <a:ea typeface="Calibri"/>
                        <a:cs typeface="Times New Roman" pitchFamily="18" charset="0"/>
                      </a:endParaRPr>
                    </a:p>
                  </a:txBody>
                  <a:tcPr marL="68580" marR="68580" marT="0" marB="0">
                    <a:solidFill>
                      <a:schemeClr val="accent3">
                        <a:lumMod val="60000"/>
                        <a:lumOff val="40000"/>
                      </a:schemeClr>
                    </a:solidFill>
                  </a:tcPr>
                </a:tc>
              </a:tr>
              <a:tr h="320036">
                <a:tc>
                  <a:txBody>
                    <a:bodyPr/>
                    <a:lstStyle/>
                    <a:p>
                      <a:pPr>
                        <a:lnSpc>
                          <a:spcPct val="115000"/>
                        </a:lnSpc>
                        <a:spcAft>
                          <a:spcPts val="0"/>
                        </a:spcAft>
                      </a:pPr>
                      <a:r>
                        <a:rPr lang="ru-RU" sz="1200" b="1">
                          <a:solidFill>
                            <a:schemeClr val="tx1">
                              <a:lumMod val="95000"/>
                              <a:lumOff val="5000"/>
                            </a:schemeClr>
                          </a:solidFill>
                          <a:effectLst/>
                          <a:latin typeface="Times New Roman" pitchFamily="18" charset="0"/>
                          <a:cs typeface="Times New Roman" pitchFamily="18" charset="0"/>
                        </a:rPr>
                        <a:t>Физическая культура</a:t>
                      </a:r>
                      <a:endParaRPr lang="ru-RU" sz="1200" b="1">
                        <a:solidFill>
                          <a:schemeClr val="tx1">
                            <a:lumMod val="95000"/>
                            <a:lumOff val="5000"/>
                          </a:schemeClr>
                        </a:solidFill>
                        <a:effectLst/>
                        <a:latin typeface="Times New Roman" pitchFamily="18" charset="0"/>
                        <a:ea typeface="Calibri"/>
                        <a:cs typeface="Times New Roman" pitchFamily="18" charset="0"/>
                      </a:endParaRPr>
                    </a:p>
                  </a:txBody>
                  <a:tcPr marL="68580" marR="68580" marT="0" marB="0">
                    <a:solidFill>
                      <a:schemeClr val="accent3">
                        <a:lumMod val="60000"/>
                        <a:lumOff val="40000"/>
                      </a:schemeClr>
                    </a:solidFill>
                  </a:tcPr>
                </a:tc>
                <a:tc>
                  <a:txBody>
                    <a:bodyPr/>
                    <a:lstStyle/>
                    <a:p>
                      <a:pPr algn="ctr">
                        <a:lnSpc>
                          <a:spcPct val="115000"/>
                        </a:lnSpc>
                        <a:spcAft>
                          <a:spcPts val="0"/>
                        </a:spcAft>
                      </a:pPr>
                      <a:r>
                        <a:rPr lang="ru-RU" sz="1200" b="1" dirty="0" smtClean="0">
                          <a:solidFill>
                            <a:schemeClr val="tx1">
                              <a:lumMod val="95000"/>
                              <a:lumOff val="5000"/>
                            </a:schemeClr>
                          </a:solidFill>
                          <a:effectLst/>
                          <a:latin typeface="Times New Roman" pitchFamily="18" charset="0"/>
                          <a:cs typeface="Times New Roman" pitchFamily="18" charset="0"/>
                        </a:rPr>
                        <a:t>10 236,9</a:t>
                      </a:r>
                      <a:endParaRPr lang="ru-RU" sz="1200" b="1" dirty="0">
                        <a:solidFill>
                          <a:schemeClr val="tx1">
                            <a:lumMod val="95000"/>
                            <a:lumOff val="5000"/>
                          </a:schemeClr>
                        </a:solidFill>
                        <a:effectLst/>
                        <a:latin typeface="Times New Roman" pitchFamily="18" charset="0"/>
                        <a:ea typeface="Calibri"/>
                        <a:cs typeface="Times New Roman" pitchFamily="18" charset="0"/>
                      </a:endParaRPr>
                    </a:p>
                  </a:txBody>
                  <a:tcPr marL="68580" marR="68580" marT="0" marB="0">
                    <a:solidFill>
                      <a:schemeClr val="accent3">
                        <a:lumMod val="60000"/>
                        <a:lumOff val="40000"/>
                      </a:schemeClr>
                    </a:solidFill>
                  </a:tcPr>
                </a:tc>
              </a:tr>
              <a:tr h="499478">
                <a:tc>
                  <a:txBody>
                    <a:bodyPr/>
                    <a:lstStyle/>
                    <a:p>
                      <a:pPr>
                        <a:lnSpc>
                          <a:spcPct val="115000"/>
                        </a:lnSpc>
                        <a:spcAft>
                          <a:spcPts val="0"/>
                        </a:spcAft>
                      </a:pPr>
                      <a:r>
                        <a:rPr lang="ru-RU" sz="1200" b="1" dirty="0" smtClean="0">
                          <a:solidFill>
                            <a:schemeClr val="tx1">
                              <a:lumMod val="95000"/>
                              <a:lumOff val="5000"/>
                            </a:schemeClr>
                          </a:solidFill>
                          <a:effectLst/>
                          <a:latin typeface="Times New Roman" pitchFamily="18" charset="0"/>
                          <a:ea typeface="Calibri"/>
                          <a:cs typeface="Times New Roman" pitchFamily="18" charset="0"/>
                        </a:rPr>
                        <a:t>Спорт высших достижений</a:t>
                      </a:r>
                      <a:endParaRPr lang="ru-RU" sz="1200" b="1" dirty="0">
                        <a:solidFill>
                          <a:schemeClr val="tx1">
                            <a:lumMod val="95000"/>
                            <a:lumOff val="5000"/>
                          </a:schemeClr>
                        </a:solidFill>
                        <a:effectLst/>
                        <a:latin typeface="Times New Roman" pitchFamily="18" charset="0"/>
                        <a:ea typeface="Calibri"/>
                        <a:cs typeface="Times New Roman" pitchFamily="18" charset="0"/>
                      </a:endParaRPr>
                    </a:p>
                  </a:txBody>
                  <a:tcPr marL="68580" marR="68580" marT="0" marB="0">
                    <a:solidFill>
                      <a:schemeClr val="accent3">
                        <a:lumMod val="60000"/>
                        <a:lumOff val="40000"/>
                      </a:schemeClr>
                    </a:solidFill>
                  </a:tcPr>
                </a:tc>
                <a:tc>
                  <a:txBody>
                    <a:bodyPr/>
                    <a:lstStyle/>
                    <a:p>
                      <a:pPr algn="ctr">
                        <a:lnSpc>
                          <a:spcPct val="115000"/>
                        </a:lnSpc>
                        <a:spcAft>
                          <a:spcPts val="0"/>
                        </a:spcAft>
                      </a:pPr>
                      <a:r>
                        <a:rPr lang="ru-RU" sz="1200" b="1" dirty="0" smtClean="0">
                          <a:solidFill>
                            <a:schemeClr val="tx1">
                              <a:lumMod val="95000"/>
                              <a:lumOff val="5000"/>
                            </a:schemeClr>
                          </a:solidFill>
                          <a:effectLst/>
                          <a:latin typeface="Times New Roman" pitchFamily="18" charset="0"/>
                          <a:ea typeface="Calibri"/>
                          <a:cs typeface="Times New Roman" pitchFamily="18" charset="0"/>
                        </a:rPr>
                        <a:t>140 516,8</a:t>
                      </a:r>
                      <a:endParaRPr lang="ru-RU" sz="1200" b="1" dirty="0">
                        <a:solidFill>
                          <a:schemeClr val="tx1">
                            <a:lumMod val="95000"/>
                            <a:lumOff val="5000"/>
                          </a:schemeClr>
                        </a:solidFill>
                        <a:effectLst/>
                        <a:latin typeface="Times New Roman" pitchFamily="18" charset="0"/>
                        <a:ea typeface="Calibri"/>
                        <a:cs typeface="Times New Roman" pitchFamily="18" charset="0"/>
                      </a:endParaRPr>
                    </a:p>
                  </a:txBody>
                  <a:tcPr marL="68580" marR="68580" marT="0" marB="0">
                    <a:solidFill>
                      <a:schemeClr val="accent3">
                        <a:lumMod val="60000"/>
                        <a:lumOff val="40000"/>
                      </a:schemeClr>
                    </a:solidFill>
                  </a:tcPr>
                </a:tc>
              </a:tr>
              <a:tr h="960107">
                <a:tc>
                  <a:txBody>
                    <a:bodyPr/>
                    <a:lstStyle/>
                    <a:p>
                      <a:pPr>
                        <a:lnSpc>
                          <a:spcPct val="115000"/>
                        </a:lnSpc>
                        <a:spcAft>
                          <a:spcPts val="0"/>
                        </a:spcAft>
                      </a:pPr>
                      <a:r>
                        <a:rPr lang="ru-RU" sz="1200" b="1" dirty="0">
                          <a:solidFill>
                            <a:schemeClr val="tx1">
                              <a:lumMod val="95000"/>
                              <a:lumOff val="5000"/>
                            </a:schemeClr>
                          </a:solidFill>
                          <a:effectLst/>
                          <a:latin typeface="Times New Roman" pitchFamily="18" charset="0"/>
                          <a:cs typeface="Times New Roman" pitchFamily="18" charset="0"/>
                        </a:rPr>
                        <a:t>Другие вопросы в области физической культуры и спорта</a:t>
                      </a:r>
                      <a:endParaRPr lang="ru-RU" sz="1200" b="1" dirty="0">
                        <a:solidFill>
                          <a:schemeClr val="tx1">
                            <a:lumMod val="95000"/>
                            <a:lumOff val="5000"/>
                          </a:schemeClr>
                        </a:solidFill>
                        <a:effectLst/>
                        <a:latin typeface="Times New Roman" pitchFamily="18" charset="0"/>
                        <a:ea typeface="Calibri"/>
                        <a:cs typeface="Times New Roman" pitchFamily="18" charset="0"/>
                      </a:endParaRPr>
                    </a:p>
                  </a:txBody>
                  <a:tcPr marL="68580" marR="68580" marT="0" marB="0">
                    <a:solidFill>
                      <a:schemeClr val="accent3">
                        <a:lumMod val="60000"/>
                        <a:lumOff val="40000"/>
                      </a:schemeClr>
                    </a:solidFill>
                  </a:tcPr>
                </a:tc>
                <a:tc>
                  <a:txBody>
                    <a:bodyPr/>
                    <a:lstStyle/>
                    <a:p>
                      <a:pPr algn="ctr">
                        <a:lnSpc>
                          <a:spcPct val="115000"/>
                        </a:lnSpc>
                        <a:spcAft>
                          <a:spcPts val="0"/>
                        </a:spcAft>
                      </a:pPr>
                      <a:r>
                        <a:rPr lang="ru-RU" sz="1200" b="1" dirty="0" smtClean="0">
                          <a:solidFill>
                            <a:schemeClr val="tx1">
                              <a:lumMod val="95000"/>
                              <a:lumOff val="5000"/>
                            </a:schemeClr>
                          </a:solidFill>
                          <a:effectLst/>
                          <a:latin typeface="Times New Roman" pitchFamily="18" charset="0"/>
                          <a:cs typeface="Times New Roman" pitchFamily="18" charset="0"/>
                        </a:rPr>
                        <a:t>5 021,1</a:t>
                      </a:r>
                      <a:endParaRPr lang="ru-RU" sz="1200" b="1" dirty="0">
                        <a:solidFill>
                          <a:schemeClr val="tx1">
                            <a:lumMod val="95000"/>
                            <a:lumOff val="5000"/>
                          </a:schemeClr>
                        </a:solidFill>
                        <a:effectLst/>
                        <a:latin typeface="Times New Roman" pitchFamily="18" charset="0"/>
                        <a:cs typeface="Times New Roman" pitchFamily="18" charset="0"/>
                      </a:endParaRPr>
                    </a:p>
                    <a:p>
                      <a:pPr algn="ctr">
                        <a:lnSpc>
                          <a:spcPct val="115000"/>
                        </a:lnSpc>
                        <a:spcAft>
                          <a:spcPts val="0"/>
                        </a:spcAft>
                      </a:pPr>
                      <a:r>
                        <a:rPr lang="ru-RU" sz="1200" b="1" dirty="0">
                          <a:solidFill>
                            <a:schemeClr val="tx1">
                              <a:lumMod val="95000"/>
                              <a:lumOff val="5000"/>
                            </a:schemeClr>
                          </a:solidFill>
                          <a:effectLst/>
                          <a:latin typeface="Times New Roman" pitchFamily="18" charset="0"/>
                          <a:cs typeface="Times New Roman" pitchFamily="18" charset="0"/>
                        </a:rPr>
                        <a:t> </a:t>
                      </a:r>
                    </a:p>
                    <a:p>
                      <a:pPr algn="ctr">
                        <a:lnSpc>
                          <a:spcPct val="115000"/>
                        </a:lnSpc>
                        <a:spcAft>
                          <a:spcPts val="0"/>
                        </a:spcAft>
                      </a:pPr>
                      <a:r>
                        <a:rPr lang="ru-RU" sz="1200" b="1" dirty="0">
                          <a:solidFill>
                            <a:schemeClr val="tx1">
                              <a:lumMod val="95000"/>
                              <a:lumOff val="5000"/>
                            </a:schemeClr>
                          </a:solidFill>
                          <a:effectLst/>
                          <a:latin typeface="Times New Roman" pitchFamily="18" charset="0"/>
                          <a:cs typeface="Times New Roman" pitchFamily="18" charset="0"/>
                        </a:rPr>
                        <a:t> </a:t>
                      </a:r>
                      <a:endParaRPr lang="ru-RU" sz="1200" b="1" dirty="0">
                        <a:solidFill>
                          <a:schemeClr val="tx1">
                            <a:lumMod val="95000"/>
                            <a:lumOff val="5000"/>
                          </a:schemeClr>
                        </a:solidFill>
                        <a:effectLst/>
                        <a:latin typeface="Times New Roman" pitchFamily="18" charset="0"/>
                        <a:ea typeface="Calibri"/>
                        <a:cs typeface="Times New Roman" pitchFamily="18" charset="0"/>
                      </a:endParaRPr>
                    </a:p>
                  </a:txBody>
                  <a:tcPr marL="68580" marR="68580" marT="0" marB="0">
                    <a:solidFill>
                      <a:schemeClr val="accent3">
                        <a:lumMod val="60000"/>
                        <a:lumOff val="40000"/>
                      </a:schemeClr>
                    </a:solidFill>
                  </a:tcPr>
                </a:tc>
              </a:tr>
            </a:tbl>
          </a:graphicData>
        </a:graphic>
      </p:graphicFrame>
      <p:graphicFrame>
        <p:nvGraphicFramePr>
          <p:cNvPr id="7" name="Диаграмма 6"/>
          <p:cNvGraphicFramePr/>
          <p:nvPr>
            <p:extLst>
              <p:ext uri="{D42A27DB-BD31-4B8C-83A1-F6EECF244321}">
                <p14:modId xmlns:p14="http://schemas.microsoft.com/office/powerpoint/2010/main" val="2118619058"/>
              </p:ext>
            </p:extLst>
          </p:nvPr>
        </p:nvGraphicFramePr>
        <p:xfrm>
          <a:off x="3707904" y="908720"/>
          <a:ext cx="5436096" cy="396044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6316281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97768"/>
            <a:ext cx="8229600" cy="1143000"/>
          </a:xfrm>
        </p:spPr>
        <p:txBody>
          <a:bodyPr>
            <a:noAutofit/>
          </a:bodyPr>
          <a:lstStyle/>
          <a:p>
            <a:pPr algn="ctr"/>
            <a:r>
              <a:rPr lang="ru-RU" sz="2400" dirty="0">
                <a:solidFill>
                  <a:schemeClr val="tx1">
                    <a:lumMod val="95000"/>
                    <a:lumOff val="5000"/>
                  </a:schemeClr>
                </a:solidFill>
                <a:effectLst/>
                <a:latin typeface="Times New Roman" pitchFamily="18" charset="0"/>
                <a:cs typeface="Times New Roman" pitchFamily="18" charset="0"/>
              </a:rPr>
              <a:t>Динамика муниципального долга муниципального </a:t>
            </a:r>
            <a:r>
              <a:rPr lang="ru-RU" sz="2400" dirty="0">
                <a:solidFill>
                  <a:schemeClr val="bg1"/>
                </a:solidFill>
                <a:effectLst/>
                <a:latin typeface="Times New Roman" pitchFamily="18" charset="0"/>
                <a:cs typeface="Times New Roman" pitchFamily="18" charset="0"/>
              </a:rPr>
              <a:t>образования Крымский район</a:t>
            </a:r>
            <a:r>
              <a:rPr lang="ru-RU" sz="2400" dirty="0">
                <a:effectLst/>
                <a:latin typeface="Times New Roman" pitchFamily="18" charset="0"/>
                <a:cs typeface="Times New Roman" pitchFamily="18" charset="0"/>
              </a:rPr>
              <a:t/>
            </a:r>
            <a:br>
              <a:rPr lang="ru-RU" sz="2400" dirty="0">
                <a:effectLst/>
                <a:latin typeface="Times New Roman" pitchFamily="18" charset="0"/>
                <a:cs typeface="Times New Roman" pitchFamily="18" charset="0"/>
              </a:rPr>
            </a:br>
            <a:endParaRPr lang="ru-RU" sz="2400" dirty="0">
              <a:latin typeface="Times New Roman" pitchFamily="18" charset="0"/>
              <a:cs typeface="Times New Roman" pitchFamily="18" charset="0"/>
            </a:endParaRPr>
          </a:p>
        </p:txBody>
      </p:sp>
      <p:graphicFrame>
        <p:nvGraphicFramePr>
          <p:cNvPr id="4" name="Объект 3"/>
          <p:cNvGraphicFramePr>
            <a:graphicFrameLocks noGrp="1"/>
          </p:cNvGraphicFramePr>
          <p:nvPr>
            <p:ph sz="quarter" idx="13"/>
            <p:extLst>
              <p:ext uri="{D42A27DB-BD31-4B8C-83A1-F6EECF244321}">
                <p14:modId xmlns:p14="http://schemas.microsoft.com/office/powerpoint/2010/main" val="2462339481"/>
              </p:ext>
            </p:extLst>
          </p:nvPr>
        </p:nvGraphicFramePr>
        <p:xfrm>
          <a:off x="467544" y="1340768"/>
          <a:ext cx="8229600" cy="47085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0427741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97768"/>
            <a:ext cx="8229600" cy="1143000"/>
          </a:xfrm>
        </p:spPr>
        <p:txBody>
          <a:bodyPr>
            <a:noAutofit/>
          </a:bodyPr>
          <a:lstStyle/>
          <a:p>
            <a:pPr algn="ctr"/>
            <a:r>
              <a:rPr lang="ru-RU" sz="2400" dirty="0">
                <a:solidFill>
                  <a:schemeClr val="tx1">
                    <a:lumMod val="95000"/>
                    <a:lumOff val="5000"/>
                  </a:schemeClr>
                </a:solidFill>
                <a:effectLst/>
                <a:latin typeface="Times New Roman" pitchFamily="18" charset="0"/>
                <a:cs typeface="Times New Roman" pitchFamily="18" charset="0"/>
              </a:rPr>
              <a:t>Расходы на обслуживание муниципального долга </a:t>
            </a:r>
            <a:endParaRPr lang="ru-RU" sz="2400" dirty="0">
              <a:solidFill>
                <a:schemeClr val="tx1">
                  <a:lumMod val="95000"/>
                  <a:lumOff val="5000"/>
                </a:schemeClr>
              </a:solidFill>
              <a:latin typeface="Times New Roman" pitchFamily="18" charset="0"/>
              <a:cs typeface="Times New Roman" pitchFamily="18" charset="0"/>
            </a:endParaRPr>
          </a:p>
        </p:txBody>
      </p:sp>
      <p:graphicFrame>
        <p:nvGraphicFramePr>
          <p:cNvPr id="4" name="Объект 3"/>
          <p:cNvGraphicFramePr>
            <a:graphicFrameLocks noGrp="1"/>
          </p:cNvGraphicFramePr>
          <p:nvPr>
            <p:ph sz="quarter" idx="13"/>
            <p:extLst>
              <p:ext uri="{D42A27DB-BD31-4B8C-83A1-F6EECF244321}">
                <p14:modId xmlns:p14="http://schemas.microsoft.com/office/powerpoint/2010/main" val="2772894025"/>
              </p:ext>
            </p:extLst>
          </p:nvPr>
        </p:nvGraphicFramePr>
        <p:xfrm>
          <a:off x="1143000" y="1196752"/>
          <a:ext cx="6400800" cy="381642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6334758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8229600" cy="1143000"/>
          </a:xfrm>
        </p:spPr>
        <p:txBody>
          <a:bodyPr>
            <a:noAutofit/>
          </a:bodyPr>
          <a:lstStyle/>
          <a:p>
            <a:pPr algn="ctr"/>
            <a:r>
              <a:rPr lang="ru-RU" sz="2000" dirty="0">
                <a:solidFill>
                  <a:schemeClr val="tx1">
                    <a:lumMod val="95000"/>
                    <a:lumOff val="5000"/>
                  </a:schemeClr>
                </a:solidFill>
                <a:effectLst/>
                <a:latin typeface="Times New Roman" pitchFamily="18" charset="0"/>
                <a:cs typeface="Times New Roman" pitchFamily="18" charset="0"/>
              </a:rPr>
              <a:t>МУНИЦИПАЛЬНЫЕ ПРОГРАММЫ</a:t>
            </a:r>
            <a:br>
              <a:rPr lang="ru-RU" sz="2000" dirty="0">
                <a:solidFill>
                  <a:schemeClr val="tx1">
                    <a:lumMod val="95000"/>
                    <a:lumOff val="5000"/>
                  </a:schemeClr>
                </a:solidFill>
                <a:effectLst/>
                <a:latin typeface="Times New Roman" pitchFamily="18" charset="0"/>
                <a:cs typeface="Times New Roman" pitchFamily="18" charset="0"/>
              </a:rPr>
            </a:br>
            <a:r>
              <a:rPr lang="ru-RU" sz="2000" dirty="0" smtClean="0">
                <a:solidFill>
                  <a:schemeClr val="bg1"/>
                </a:solidFill>
                <a:effectLst/>
                <a:latin typeface="Times New Roman" pitchFamily="18" charset="0"/>
                <a:cs typeface="Times New Roman" pitchFamily="18" charset="0"/>
              </a:rPr>
              <a:t>муниципального </a:t>
            </a:r>
            <a:r>
              <a:rPr lang="ru-RU" sz="2000" dirty="0">
                <a:solidFill>
                  <a:schemeClr val="bg1"/>
                </a:solidFill>
                <a:effectLst/>
                <a:latin typeface="Times New Roman" pitchFamily="18" charset="0"/>
                <a:cs typeface="Times New Roman" pitchFamily="18" charset="0"/>
              </a:rPr>
              <a:t>образования Крымский район</a:t>
            </a:r>
            <a:r>
              <a:rPr lang="ru-RU" sz="2000" dirty="0">
                <a:solidFill>
                  <a:schemeClr val="accent1">
                    <a:lumMod val="75000"/>
                  </a:schemeClr>
                </a:solidFill>
                <a:effectLst/>
                <a:latin typeface="Times New Roman" pitchFamily="18" charset="0"/>
                <a:cs typeface="Times New Roman" pitchFamily="18" charset="0"/>
              </a:rPr>
              <a:t/>
            </a:r>
            <a:br>
              <a:rPr lang="ru-RU" sz="2000" dirty="0">
                <a:solidFill>
                  <a:schemeClr val="accent1">
                    <a:lumMod val="75000"/>
                  </a:schemeClr>
                </a:solidFill>
                <a:effectLst/>
                <a:latin typeface="Times New Roman" pitchFamily="18" charset="0"/>
                <a:cs typeface="Times New Roman" pitchFamily="18" charset="0"/>
              </a:rPr>
            </a:br>
            <a:endParaRPr lang="ru-RU" sz="2000" dirty="0">
              <a:solidFill>
                <a:schemeClr val="accent1">
                  <a:lumMod val="75000"/>
                </a:schemeClr>
              </a:solidFill>
              <a:latin typeface="Times New Roman" pitchFamily="18" charset="0"/>
              <a:cs typeface="Times New Roman" pitchFamily="18" charset="0"/>
            </a:endParaRPr>
          </a:p>
        </p:txBody>
      </p:sp>
      <p:graphicFrame>
        <p:nvGraphicFramePr>
          <p:cNvPr id="4" name="Объект 3"/>
          <p:cNvGraphicFramePr>
            <a:graphicFrameLocks noGrp="1"/>
          </p:cNvGraphicFramePr>
          <p:nvPr>
            <p:ph sz="quarter" idx="13"/>
            <p:extLst>
              <p:ext uri="{D42A27DB-BD31-4B8C-83A1-F6EECF244321}">
                <p14:modId xmlns:p14="http://schemas.microsoft.com/office/powerpoint/2010/main" val="2541716871"/>
              </p:ext>
            </p:extLst>
          </p:nvPr>
        </p:nvGraphicFramePr>
        <p:xfrm>
          <a:off x="1" y="908720"/>
          <a:ext cx="9143999" cy="6803331"/>
        </p:xfrm>
        <a:graphic>
          <a:graphicData uri="http://schemas.openxmlformats.org/drawingml/2006/table">
            <a:tbl>
              <a:tblPr firstRow="1" firstCol="1" bandRow="1">
                <a:effectLst>
                  <a:reflection blurRad="6350" stA="52000" endA="300" endPos="35000" dir="5400000" sy="-100000" algn="bl" rotWithShape="0"/>
                </a:effectLst>
                <a:tableStyleId>{5C22544A-7EE6-4342-B048-85BDC9FD1C3A}</a:tableStyleId>
              </a:tblPr>
              <a:tblGrid>
                <a:gridCol w="491740"/>
                <a:gridCol w="5441058"/>
                <a:gridCol w="1057983"/>
                <a:gridCol w="1057983"/>
                <a:gridCol w="1095235"/>
              </a:tblGrid>
              <a:tr h="593161">
                <a:tc>
                  <a:txBody>
                    <a:bodyPr/>
                    <a:lstStyle/>
                    <a:p>
                      <a:pPr algn="ctr">
                        <a:lnSpc>
                          <a:spcPct val="115000"/>
                        </a:lnSpc>
                        <a:spcAft>
                          <a:spcPts val="0"/>
                        </a:spcAft>
                      </a:pPr>
                      <a:r>
                        <a:rPr lang="ru-RU" sz="1200" dirty="0">
                          <a:solidFill>
                            <a:schemeClr val="tx1">
                              <a:lumMod val="95000"/>
                              <a:lumOff val="5000"/>
                            </a:schemeClr>
                          </a:solidFill>
                          <a:effectLst/>
                          <a:latin typeface="Times New Roman" pitchFamily="18" charset="0"/>
                          <a:cs typeface="Times New Roman" pitchFamily="18" charset="0"/>
                        </a:rPr>
                        <a:t>код</a:t>
                      </a:r>
                      <a:endParaRPr lang="ru-RU" sz="1200" dirty="0">
                        <a:solidFill>
                          <a:schemeClr val="tx1">
                            <a:lumMod val="95000"/>
                            <a:lumOff val="5000"/>
                          </a:schemeClr>
                        </a:solidFill>
                        <a:effectLst/>
                        <a:latin typeface="Times New Roman" pitchFamily="18" charset="0"/>
                        <a:ea typeface="Calibri"/>
                        <a:cs typeface="Times New Roman" pitchFamily="18" charset="0"/>
                      </a:endParaRPr>
                    </a:p>
                  </a:txBody>
                  <a:tcPr marL="52642" marR="52642" marT="0" marB="0">
                    <a:solidFill>
                      <a:schemeClr val="accent3">
                        <a:lumMod val="60000"/>
                        <a:lumOff val="40000"/>
                      </a:schemeClr>
                    </a:solidFill>
                  </a:tcPr>
                </a:tc>
                <a:tc>
                  <a:txBody>
                    <a:bodyPr/>
                    <a:lstStyle/>
                    <a:p>
                      <a:pPr algn="ctr">
                        <a:lnSpc>
                          <a:spcPct val="115000"/>
                        </a:lnSpc>
                        <a:spcAft>
                          <a:spcPts val="0"/>
                        </a:spcAft>
                      </a:pPr>
                      <a:r>
                        <a:rPr lang="ru-RU" sz="1200" dirty="0">
                          <a:solidFill>
                            <a:schemeClr val="tx1">
                              <a:lumMod val="95000"/>
                              <a:lumOff val="5000"/>
                            </a:schemeClr>
                          </a:solidFill>
                          <a:effectLst/>
                          <a:latin typeface="Times New Roman" pitchFamily="18" charset="0"/>
                          <a:cs typeface="Times New Roman" pitchFamily="18" charset="0"/>
                        </a:rPr>
                        <a:t>Наименование программы</a:t>
                      </a:r>
                      <a:endParaRPr lang="ru-RU" sz="1200" dirty="0">
                        <a:solidFill>
                          <a:schemeClr val="tx1">
                            <a:lumMod val="95000"/>
                            <a:lumOff val="5000"/>
                          </a:schemeClr>
                        </a:solidFill>
                        <a:effectLst/>
                        <a:latin typeface="Times New Roman" pitchFamily="18" charset="0"/>
                        <a:ea typeface="Calibri"/>
                        <a:cs typeface="Times New Roman" pitchFamily="18" charset="0"/>
                      </a:endParaRPr>
                    </a:p>
                  </a:txBody>
                  <a:tcPr marL="52642" marR="52642" marT="0" marB="0">
                    <a:solidFill>
                      <a:schemeClr val="accent3">
                        <a:lumMod val="60000"/>
                        <a:lumOff val="40000"/>
                      </a:schemeClr>
                    </a:solidFill>
                  </a:tcPr>
                </a:tc>
                <a:tc>
                  <a:txBody>
                    <a:bodyPr/>
                    <a:lstStyle/>
                    <a:p>
                      <a:pPr algn="ctr">
                        <a:lnSpc>
                          <a:spcPct val="115000"/>
                        </a:lnSpc>
                        <a:spcAft>
                          <a:spcPts val="0"/>
                        </a:spcAft>
                      </a:pPr>
                      <a:r>
                        <a:rPr lang="ru-RU" sz="1200" dirty="0" smtClean="0">
                          <a:solidFill>
                            <a:schemeClr val="tx1">
                              <a:lumMod val="95000"/>
                              <a:lumOff val="5000"/>
                            </a:schemeClr>
                          </a:solidFill>
                          <a:effectLst/>
                          <a:latin typeface="Times New Roman" pitchFamily="18" charset="0"/>
                          <a:cs typeface="Times New Roman" pitchFamily="18" charset="0"/>
                        </a:rPr>
                        <a:t>Исполнено</a:t>
                      </a:r>
                    </a:p>
                    <a:p>
                      <a:pPr algn="ctr">
                        <a:lnSpc>
                          <a:spcPct val="115000"/>
                        </a:lnSpc>
                        <a:spcAft>
                          <a:spcPts val="0"/>
                        </a:spcAft>
                      </a:pPr>
                      <a:r>
                        <a:rPr lang="ru-RU" sz="1200" dirty="0" smtClean="0">
                          <a:solidFill>
                            <a:schemeClr val="tx1">
                              <a:lumMod val="95000"/>
                              <a:lumOff val="5000"/>
                            </a:schemeClr>
                          </a:solidFill>
                          <a:effectLst/>
                          <a:latin typeface="Times New Roman" pitchFamily="18" charset="0"/>
                          <a:cs typeface="Times New Roman" pitchFamily="18" charset="0"/>
                        </a:rPr>
                        <a:t>2022</a:t>
                      </a:r>
                      <a:r>
                        <a:rPr lang="ru-RU" sz="1200" baseline="0" dirty="0" smtClean="0">
                          <a:solidFill>
                            <a:schemeClr val="tx1">
                              <a:lumMod val="95000"/>
                              <a:lumOff val="5000"/>
                            </a:schemeClr>
                          </a:solidFill>
                          <a:effectLst/>
                          <a:latin typeface="Times New Roman" pitchFamily="18" charset="0"/>
                          <a:cs typeface="Times New Roman" pitchFamily="18" charset="0"/>
                        </a:rPr>
                        <a:t> </a:t>
                      </a:r>
                      <a:r>
                        <a:rPr lang="ru-RU" sz="1200" dirty="0" smtClean="0">
                          <a:solidFill>
                            <a:schemeClr val="tx1">
                              <a:lumMod val="95000"/>
                              <a:lumOff val="5000"/>
                            </a:schemeClr>
                          </a:solidFill>
                          <a:effectLst/>
                          <a:latin typeface="Times New Roman" pitchFamily="18" charset="0"/>
                          <a:cs typeface="Times New Roman" pitchFamily="18" charset="0"/>
                        </a:rPr>
                        <a:t>год</a:t>
                      </a:r>
                      <a:endParaRPr lang="ru-RU" sz="1200" dirty="0">
                        <a:solidFill>
                          <a:schemeClr val="tx1">
                            <a:lumMod val="95000"/>
                            <a:lumOff val="5000"/>
                          </a:schemeClr>
                        </a:solidFill>
                        <a:effectLst/>
                        <a:latin typeface="Times New Roman" pitchFamily="18" charset="0"/>
                        <a:ea typeface="Calibri"/>
                        <a:cs typeface="Times New Roman" pitchFamily="18" charset="0"/>
                      </a:endParaRPr>
                    </a:p>
                  </a:txBody>
                  <a:tcPr marL="52642" marR="52642" marT="0" marB="0">
                    <a:solidFill>
                      <a:schemeClr val="accent3">
                        <a:lumMod val="60000"/>
                        <a:lumOff val="40000"/>
                      </a:schemeClr>
                    </a:solidFill>
                  </a:tcPr>
                </a:tc>
                <a:tc>
                  <a:txBody>
                    <a:bodyPr/>
                    <a:lstStyle/>
                    <a:p>
                      <a:pPr algn="ctr">
                        <a:lnSpc>
                          <a:spcPct val="115000"/>
                        </a:lnSpc>
                        <a:spcAft>
                          <a:spcPts val="0"/>
                        </a:spcAft>
                      </a:pPr>
                      <a:r>
                        <a:rPr lang="ru-RU" sz="1200" dirty="0" smtClean="0">
                          <a:solidFill>
                            <a:schemeClr val="tx1">
                              <a:lumMod val="95000"/>
                              <a:lumOff val="5000"/>
                            </a:schemeClr>
                          </a:solidFill>
                          <a:effectLst/>
                          <a:latin typeface="Times New Roman" pitchFamily="18" charset="0"/>
                          <a:cs typeface="Times New Roman" pitchFamily="18" charset="0"/>
                        </a:rPr>
                        <a:t>Исполнено</a:t>
                      </a:r>
                    </a:p>
                    <a:p>
                      <a:pPr algn="ctr">
                        <a:lnSpc>
                          <a:spcPct val="115000"/>
                        </a:lnSpc>
                        <a:spcAft>
                          <a:spcPts val="0"/>
                        </a:spcAft>
                      </a:pPr>
                      <a:r>
                        <a:rPr lang="ru-RU" sz="1200" dirty="0" smtClean="0">
                          <a:solidFill>
                            <a:schemeClr val="tx1">
                              <a:lumMod val="95000"/>
                              <a:lumOff val="5000"/>
                            </a:schemeClr>
                          </a:solidFill>
                          <a:effectLst/>
                          <a:latin typeface="Times New Roman" pitchFamily="18" charset="0"/>
                          <a:cs typeface="Times New Roman" pitchFamily="18" charset="0"/>
                        </a:rPr>
                        <a:t>2023</a:t>
                      </a:r>
                      <a:r>
                        <a:rPr lang="ru-RU" sz="1200" baseline="0" dirty="0" smtClean="0">
                          <a:solidFill>
                            <a:schemeClr val="tx1">
                              <a:lumMod val="95000"/>
                              <a:lumOff val="5000"/>
                            </a:schemeClr>
                          </a:solidFill>
                          <a:effectLst/>
                          <a:latin typeface="Times New Roman" pitchFamily="18" charset="0"/>
                          <a:cs typeface="Times New Roman" pitchFamily="18" charset="0"/>
                        </a:rPr>
                        <a:t> </a:t>
                      </a:r>
                      <a:r>
                        <a:rPr lang="ru-RU" sz="1200" dirty="0" smtClean="0">
                          <a:solidFill>
                            <a:schemeClr val="tx1">
                              <a:lumMod val="95000"/>
                              <a:lumOff val="5000"/>
                            </a:schemeClr>
                          </a:solidFill>
                          <a:effectLst/>
                          <a:latin typeface="Times New Roman" pitchFamily="18" charset="0"/>
                          <a:cs typeface="Times New Roman" pitchFamily="18" charset="0"/>
                        </a:rPr>
                        <a:t>год</a:t>
                      </a:r>
                      <a:endParaRPr lang="ru-RU" sz="1200" dirty="0">
                        <a:solidFill>
                          <a:schemeClr val="tx1">
                            <a:lumMod val="95000"/>
                            <a:lumOff val="5000"/>
                          </a:schemeClr>
                        </a:solidFill>
                        <a:effectLst/>
                        <a:latin typeface="Times New Roman" pitchFamily="18" charset="0"/>
                        <a:ea typeface="Calibri"/>
                        <a:cs typeface="Times New Roman" pitchFamily="18" charset="0"/>
                      </a:endParaRPr>
                    </a:p>
                  </a:txBody>
                  <a:tcPr marL="52642" marR="52642" marT="0" marB="0">
                    <a:solidFill>
                      <a:schemeClr val="accent3">
                        <a:lumMod val="60000"/>
                        <a:lumOff val="40000"/>
                      </a:schemeClr>
                    </a:solidFill>
                  </a:tcPr>
                </a:tc>
                <a:tc>
                  <a:txBody>
                    <a:bodyPr/>
                    <a:lstStyle/>
                    <a:p>
                      <a:pPr algn="ctr">
                        <a:lnSpc>
                          <a:spcPct val="115000"/>
                        </a:lnSpc>
                        <a:spcAft>
                          <a:spcPts val="0"/>
                        </a:spcAft>
                      </a:pPr>
                      <a:r>
                        <a:rPr lang="ru-RU" sz="1200" dirty="0" smtClean="0">
                          <a:solidFill>
                            <a:schemeClr val="tx1">
                              <a:lumMod val="95000"/>
                              <a:lumOff val="5000"/>
                            </a:schemeClr>
                          </a:solidFill>
                          <a:effectLst/>
                          <a:latin typeface="Times New Roman" pitchFamily="18" charset="0"/>
                          <a:cs typeface="Times New Roman" pitchFamily="18" charset="0"/>
                        </a:rPr>
                        <a:t>Отклонения</a:t>
                      </a:r>
                    </a:p>
                    <a:p>
                      <a:pPr algn="ctr">
                        <a:lnSpc>
                          <a:spcPct val="115000"/>
                        </a:lnSpc>
                        <a:spcAft>
                          <a:spcPts val="0"/>
                        </a:spcAft>
                      </a:pPr>
                      <a:r>
                        <a:rPr lang="ru-RU" sz="1200" dirty="0" smtClean="0">
                          <a:solidFill>
                            <a:schemeClr val="tx1">
                              <a:lumMod val="95000"/>
                              <a:lumOff val="5000"/>
                            </a:schemeClr>
                          </a:solidFill>
                          <a:effectLst/>
                          <a:latin typeface="Times New Roman" pitchFamily="18" charset="0"/>
                          <a:ea typeface="Calibri"/>
                          <a:cs typeface="Times New Roman" pitchFamily="18" charset="0"/>
                        </a:rPr>
                        <a:t>+/-  </a:t>
                      </a:r>
                    </a:p>
                    <a:p>
                      <a:pPr algn="ctr">
                        <a:lnSpc>
                          <a:spcPct val="115000"/>
                        </a:lnSpc>
                        <a:spcAft>
                          <a:spcPts val="0"/>
                        </a:spcAft>
                      </a:pPr>
                      <a:r>
                        <a:rPr lang="ru-RU" sz="1200" dirty="0" smtClean="0">
                          <a:solidFill>
                            <a:schemeClr val="tx1">
                              <a:lumMod val="95000"/>
                              <a:lumOff val="5000"/>
                            </a:schemeClr>
                          </a:solidFill>
                          <a:effectLst/>
                          <a:latin typeface="Times New Roman" pitchFamily="18" charset="0"/>
                          <a:ea typeface="Calibri"/>
                          <a:cs typeface="Times New Roman" pitchFamily="18" charset="0"/>
                        </a:rPr>
                        <a:t>2023/2022</a:t>
                      </a:r>
                      <a:endParaRPr lang="ru-RU" sz="1200" dirty="0">
                        <a:solidFill>
                          <a:schemeClr val="tx1">
                            <a:lumMod val="95000"/>
                            <a:lumOff val="5000"/>
                          </a:schemeClr>
                        </a:solidFill>
                        <a:effectLst/>
                        <a:latin typeface="Times New Roman" pitchFamily="18" charset="0"/>
                        <a:ea typeface="Calibri"/>
                        <a:cs typeface="Times New Roman" pitchFamily="18" charset="0"/>
                      </a:endParaRPr>
                    </a:p>
                  </a:txBody>
                  <a:tcPr marL="52642" marR="52642" marT="0" marB="0">
                    <a:solidFill>
                      <a:schemeClr val="accent3">
                        <a:lumMod val="60000"/>
                        <a:lumOff val="40000"/>
                      </a:schemeClr>
                    </a:solidFill>
                  </a:tcPr>
                </a:tc>
              </a:tr>
              <a:tr h="212019">
                <a:tc>
                  <a:txBody>
                    <a:bodyPr/>
                    <a:lstStyle/>
                    <a:p>
                      <a:pPr algn="ctr">
                        <a:lnSpc>
                          <a:spcPct val="115000"/>
                        </a:lnSpc>
                        <a:spcAft>
                          <a:spcPts val="0"/>
                        </a:spcAft>
                      </a:pPr>
                      <a:r>
                        <a:rPr lang="ru-RU" sz="1200" dirty="0">
                          <a:solidFill>
                            <a:schemeClr val="tx1">
                              <a:lumMod val="95000"/>
                              <a:lumOff val="5000"/>
                            </a:schemeClr>
                          </a:solidFill>
                          <a:effectLst/>
                          <a:latin typeface="Times New Roman" pitchFamily="18" charset="0"/>
                          <a:cs typeface="Times New Roman" pitchFamily="18" charset="0"/>
                        </a:rPr>
                        <a:t> </a:t>
                      </a:r>
                      <a:endParaRPr lang="ru-RU" sz="1200" dirty="0">
                        <a:solidFill>
                          <a:schemeClr val="tx1">
                            <a:lumMod val="95000"/>
                            <a:lumOff val="5000"/>
                          </a:schemeClr>
                        </a:solidFill>
                        <a:effectLst/>
                        <a:latin typeface="Times New Roman" pitchFamily="18" charset="0"/>
                        <a:ea typeface="Calibri"/>
                        <a:cs typeface="Times New Roman" pitchFamily="18" charset="0"/>
                      </a:endParaRPr>
                    </a:p>
                  </a:txBody>
                  <a:tcPr marL="52642" marR="52642" marT="0" marB="0">
                    <a:solidFill>
                      <a:schemeClr val="accent3">
                        <a:lumMod val="60000"/>
                        <a:lumOff val="40000"/>
                      </a:schemeClr>
                    </a:solidFill>
                  </a:tcPr>
                </a:tc>
                <a:tc>
                  <a:txBody>
                    <a:bodyPr/>
                    <a:lstStyle/>
                    <a:p>
                      <a:pPr>
                        <a:lnSpc>
                          <a:spcPct val="115000"/>
                        </a:lnSpc>
                        <a:spcAft>
                          <a:spcPts val="0"/>
                        </a:spcAft>
                      </a:pPr>
                      <a:r>
                        <a:rPr lang="ru-RU" sz="1200" b="1" dirty="0">
                          <a:solidFill>
                            <a:schemeClr val="tx1">
                              <a:lumMod val="95000"/>
                              <a:lumOff val="5000"/>
                            </a:schemeClr>
                          </a:solidFill>
                          <a:effectLst/>
                          <a:latin typeface="Times New Roman" pitchFamily="18" charset="0"/>
                          <a:cs typeface="Times New Roman" pitchFamily="18" charset="0"/>
                        </a:rPr>
                        <a:t>Всего, в том числе</a:t>
                      </a:r>
                      <a:endParaRPr lang="ru-RU" sz="1200" b="1" dirty="0">
                        <a:solidFill>
                          <a:schemeClr val="tx1">
                            <a:lumMod val="95000"/>
                            <a:lumOff val="5000"/>
                          </a:schemeClr>
                        </a:solidFill>
                        <a:effectLst/>
                        <a:latin typeface="Times New Roman" pitchFamily="18" charset="0"/>
                        <a:ea typeface="Calibri"/>
                        <a:cs typeface="Times New Roman" pitchFamily="18" charset="0"/>
                      </a:endParaRPr>
                    </a:p>
                  </a:txBody>
                  <a:tcPr marL="52642" marR="52642" marT="0" marB="0" anchor="b">
                    <a:solidFill>
                      <a:schemeClr val="accent3">
                        <a:lumMod val="60000"/>
                        <a:lumOff val="40000"/>
                      </a:schemeClr>
                    </a:solidFill>
                  </a:tcPr>
                </a:tc>
                <a:tc>
                  <a:txBody>
                    <a:bodyPr/>
                    <a:lstStyle/>
                    <a:p>
                      <a:pPr algn="ctr">
                        <a:lnSpc>
                          <a:spcPct val="115000"/>
                        </a:lnSpc>
                        <a:spcAft>
                          <a:spcPts val="0"/>
                        </a:spcAft>
                      </a:pPr>
                      <a:r>
                        <a:rPr lang="ru-RU" sz="1200" b="1" dirty="0">
                          <a:solidFill>
                            <a:schemeClr val="tx1">
                              <a:lumMod val="95000"/>
                              <a:lumOff val="5000"/>
                            </a:schemeClr>
                          </a:solidFill>
                          <a:effectLst/>
                          <a:latin typeface="Times New Roman"/>
                          <a:ea typeface="Times New Roman"/>
                          <a:cs typeface="Times New Roman"/>
                        </a:rPr>
                        <a:t>2 839,6</a:t>
                      </a:r>
                      <a:endParaRPr lang="ru-RU" sz="1200" b="1" dirty="0">
                        <a:solidFill>
                          <a:schemeClr val="tx1">
                            <a:lumMod val="95000"/>
                            <a:lumOff val="5000"/>
                          </a:schemeClr>
                        </a:solidFill>
                        <a:effectLst/>
                        <a:latin typeface="Calibri"/>
                        <a:ea typeface="Times New Roman"/>
                        <a:cs typeface="Times New Roman"/>
                      </a:endParaRPr>
                    </a:p>
                  </a:txBody>
                  <a:tcPr marL="68580" marR="68580" marT="0" marB="0" anchor="b">
                    <a:solidFill>
                      <a:schemeClr val="accent3">
                        <a:lumMod val="60000"/>
                        <a:lumOff val="40000"/>
                      </a:schemeClr>
                    </a:solidFill>
                  </a:tcPr>
                </a:tc>
                <a:tc>
                  <a:txBody>
                    <a:bodyPr/>
                    <a:lstStyle/>
                    <a:p>
                      <a:pPr algn="ctr">
                        <a:lnSpc>
                          <a:spcPct val="115000"/>
                        </a:lnSpc>
                        <a:spcAft>
                          <a:spcPts val="0"/>
                        </a:spcAft>
                      </a:pPr>
                      <a:r>
                        <a:rPr lang="ru-RU" sz="1200" b="1" dirty="0" smtClean="0">
                          <a:solidFill>
                            <a:schemeClr val="tx1">
                              <a:lumMod val="95000"/>
                              <a:lumOff val="5000"/>
                            </a:schemeClr>
                          </a:solidFill>
                          <a:effectLst/>
                          <a:latin typeface="Times New Roman"/>
                          <a:ea typeface="Times New Roman"/>
                          <a:cs typeface="Times New Roman"/>
                        </a:rPr>
                        <a:t>3 391,1</a:t>
                      </a:r>
                      <a:endParaRPr lang="ru-RU" sz="1200" b="1" dirty="0">
                        <a:solidFill>
                          <a:schemeClr val="tx1">
                            <a:lumMod val="95000"/>
                            <a:lumOff val="5000"/>
                          </a:schemeClr>
                        </a:solidFill>
                        <a:effectLst/>
                        <a:latin typeface="Calibri"/>
                        <a:ea typeface="Times New Roman"/>
                        <a:cs typeface="Times New Roman"/>
                      </a:endParaRPr>
                    </a:p>
                  </a:txBody>
                  <a:tcPr marL="68580" marR="68580" marT="0" marB="0" anchor="b">
                    <a:solidFill>
                      <a:schemeClr val="accent3">
                        <a:lumMod val="60000"/>
                        <a:lumOff val="40000"/>
                      </a:schemeClr>
                    </a:solidFill>
                  </a:tcPr>
                </a:tc>
                <a:tc>
                  <a:txBody>
                    <a:bodyPr/>
                    <a:lstStyle/>
                    <a:p>
                      <a:pPr algn="ctr">
                        <a:lnSpc>
                          <a:spcPct val="115000"/>
                        </a:lnSpc>
                        <a:spcAft>
                          <a:spcPts val="0"/>
                        </a:spcAft>
                      </a:pPr>
                      <a:r>
                        <a:rPr lang="ru-RU" sz="1200" b="1" dirty="0" smtClean="0">
                          <a:solidFill>
                            <a:schemeClr val="tx1">
                              <a:lumMod val="95000"/>
                              <a:lumOff val="5000"/>
                            </a:schemeClr>
                          </a:solidFill>
                          <a:effectLst/>
                          <a:latin typeface="Times New Roman"/>
                          <a:ea typeface="Times New Roman"/>
                          <a:cs typeface="Times New Roman"/>
                        </a:rPr>
                        <a:t>+551,5</a:t>
                      </a:r>
                      <a:endParaRPr lang="ru-RU" sz="1200" b="1" dirty="0">
                        <a:solidFill>
                          <a:schemeClr val="tx1">
                            <a:lumMod val="95000"/>
                            <a:lumOff val="5000"/>
                          </a:schemeClr>
                        </a:solidFill>
                        <a:effectLst/>
                        <a:latin typeface="Calibri"/>
                        <a:ea typeface="Times New Roman"/>
                        <a:cs typeface="Times New Roman"/>
                      </a:endParaRPr>
                    </a:p>
                  </a:txBody>
                  <a:tcPr marL="68580" marR="68580" marT="0" marB="0" anchor="b">
                    <a:solidFill>
                      <a:schemeClr val="accent3">
                        <a:lumMod val="60000"/>
                        <a:lumOff val="40000"/>
                      </a:schemeClr>
                    </a:solidFill>
                  </a:tcPr>
                </a:tc>
              </a:tr>
              <a:tr h="203698">
                <a:tc>
                  <a:txBody>
                    <a:bodyPr/>
                    <a:lstStyle/>
                    <a:p>
                      <a:pPr algn="ctr">
                        <a:lnSpc>
                          <a:spcPct val="115000"/>
                        </a:lnSpc>
                        <a:spcAft>
                          <a:spcPts val="0"/>
                        </a:spcAft>
                      </a:pPr>
                      <a:r>
                        <a:rPr lang="ru-RU" sz="1200" dirty="0">
                          <a:solidFill>
                            <a:schemeClr val="tx1">
                              <a:lumMod val="95000"/>
                              <a:lumOff val="5000"/>
                            </a:schemeClr>
                          </a:solidFill>
                          <a:effectLst/>
                          <a:latin typeface="Times New Roman" pitchFamily="18" charset="0"/>
                          <a:cs typeface="Times New Roman" pitchFamily="18" charset="0"/>
                        </a:rPr>
                        <a:t>02</a:t>
                      </a:r>
                      <a:endParaRPr lang="ru-RU" sz="1200" dirty="0">
                        <a:solidFill>
                          <a:schemeClr val="tx1">
                            <a:lumMod val="95000"/>
                            <a:lumOff val="5000"/>
                          </a:schemeClr>
                        </a:solidFill>
                        <a:effectLst/>
                        <a:latin typeface="Times New Roman" pitchFamily="18" charset="0"/>
                        <a:ea typeface="Calibri"/>
                        <a:cs typeface="Times New Roman" pitchFamily="18" charset="0"/>
                      </a:endParaRPr>
                    </a:p>
                  </a:txBody>
                  <a:tcPr marL="52642" marR="52642" marT="0" marB="0">
                    <a:solidFill>
                      <a:schemeClr val="accent3">
                        <a:lumMod val="60000"/>
                        <a:lumOff val="40000"/>
                      </a:schemeClr>
                    </a:solidFill>
                  </a:tcPr>
                </a:tc>
                <a:tc>
                  <a:txBody>
                    <a:bodyPr/>
                    <a:lstStyle/>
                    <a:p>
                      <a:pPr algn="just">
                        <a:lnSpc>
                          <a:spcPct val="115000"/>
                        </a:lnSpc>
                        <a:spcAft>
                          <a:spcPts val="0"/>
                        </a:spcAft>
                      </a:pPr>
                      <a:r>
                        <a:rPr lang="ru-RU" sz="1200" b="1" dirty="0">
                          <a:solidFill>
                            <a:schemeClr val="tx1">
                              <a:lumMod val="95000"/>
                              <a:lumOff val="5000"/>
                            </a:schemeClr>
                          </a:solidFill>
                          <a:effectLst/>
                          <a:latin typeface="Times New Roman" pitchFamily="18" charset="0"/>
                          <a:cs typeface="Times New Roman" pitchFamily="18" charset="0"/>
                        </a:rPr>
                        <a:t>"Развитие образования"</a:t>
                      </a:r>
                      <a:endParaRPr lang="ru-RU" sz="1200" b="1" dirty="0">
                        <a:solidFill>
                          <a:schemeClr val="tx1">
                            <a:lumMod val="95000"/>
                            <a:lumOff val="5000"/>
                          </a:schemeClr>
                        </a:solidFill>
                        <a:effectLst/>
                        <a:latin typeface="Times New Roman" pitchFamily="18" charset="0"/>
                        <a:ea typeface="Calibri"/>
                        <a:cs typeface="Times New Roman" pitchFamily="18" charset="0"/>
                      </a:endParaRPr>
                    </a:p>
                  </a:txBody>
                  <a:tcPr marL="52642" marR="52642" marT="0" marB="0" anchor="ctr">
                    <a:solidFill>
                      <a:schemeClr val="accent3">
                        <a:lumMod val="60000"/>
                        <a:lumOff val="40000"/>
                      </a:schemeClr>
                    </a:solidFill>
                  </a:tcPr>
                </a:tc>
                <a:tc>
                  <a:txBody>
                    <a:bodyPr/>
                    <a:lstStyle/>
                    <a:p>
                      <a:pPr algn="ctr">
                        <a:lnSpc>
                          <a:spcPct val="115000"/>
                        </a:lnSpc>
                        <a:spcAft>
                          <a:spcPts val="0"/>
                        </a:spcAft>
                      </a:pPr>
                      <a:r>
                        <a:rPr lang="ru-RU" sz="1200" b="1" dirty="0">
                          <a:solidFill>
                            <a:schemeClr val="tx1">
                              <a:lumMod val="95000"/>
                              <a:lumOff val="5000"/>
                            </a:schemeClr>
                          </a:solidFill>
                          <a:effectLst/>
                          <a:latin typeface="Times New Roman"/>
                          <a:ea typeface="Times New Roman"/>
                          <a:cs typeface="Times New Roman"/>
                        </a:rPr>
                        <a:t>2 201,2</a:t>
                      </a:r>
                      <a:endParaRPr lang="ru-RU" sz="1200" b="1" dirty="0">
                        <a:solidFill>
                          <a:schemeClr val="tx1">
                            <a:lumMod val="95000"/>
                            <a:lumOff val="5000"/>
                          </a:schemeClr>
                        </a:solidFill>
                        <a:effectLst/>
                        <a:latin typeface="Calibri"/>
                        <a:ea typeface="Times New Roman"/>
                        <a:cs typeface="Times New Roman"/>
                      </a:endParaRPr>
                    </a:p>
                  </a:txBody>
                  <a:tcPr marL="68580" marR="68580" marT="0" marB="0" anchor="b">
                    <a:solidFill>
                      <a:schemeClr val="accent3">
                        <a:lumMod val="60000"/>
                        <a:lumOff val="40000"/>
                      </a:schemeClr>
                    </a:solidFill>
                  </a:tcPr>
                </a:tc>
                <a:tc>
                  <a:txBody>
                    <a:bodyPr/>
                    <a:lstStyle/>
                    <a:p>
                      <a:pPr algn="ctr">
                        <a:lnSpc>
                          <a:spcPct val="115000"/>
                        </a:lnSpc>
                        <a:spcAft>
                          <a:spcPts val="0"/>
                        </a:spcAft>
                      </a:pPr>
                      <a:r>
                        <a:rPr lang="ru-RU" sz="1200" b="1" dirty="0" smtClean="0">
                          <a:solidFill>
                            <a:schemeClr val="tx1">
                              <a:lumMod val="95000"/>
                              <a:lumOff val="5000"/>
                            </a:schemeClr>
                          </a:solidFill>
                          <a:effectLst/>
                          <a:latin typeface="Times New Roman"/>
                          <a:ea typeface="Times New Roman"/>
                          <a:cs typeface="Times New Roman"/>
                        </a:rPr>
                        <a:t>2 806,0</a:t>
                      </a:r>
                      <a:endParaRPr lang="ru-RU" sz="1200" b="1" dirty="0">
                        <a:solidFill>
                          <a:schemeClr val="tx1">
                            <a:lumMod val="95000"/>
                            <a:lumOff val="5000"/>
                          </a:schemeClr>
                        </a:solidFill>
                        <a:effectLst/>
                        <a:latin typeface="Calibri"/>
                        <a:ea typeface="Times New Roman"/>
                        <a:cs typeface="Times New Roman"/>
                      </a:endParaRPr>
                    </a:p>
                  </a:txBody>
                  <a:tcPr marL="68580" marR="68580" marT="0" marB="0" anchor="b">
                    <a:solidFill>
                      <a:schemeClr val="accent3">
                        <a:lumMod val="60000"/>
                        <a:lumOff val="40000"/>
                      </a:schemeClr>
                    </a:solidFill>
                  </a:tcPr>
                </a:tc>
                <a:tc>
                  <a:txBody>
                    <a:bodyPr/>
                    <a:lstStyle/>
                    <a:p>
                      <a:pPr algn="ctr">
                        <a:lnSpc>
                          <a:spcPct val="115000"/>
                        </a:lnSpc>
                        <a:spcAft>
                          <a:spcPts val="0"/>
                        </a:spcAft>
                      </a:pPr>
                      <a:r>
                        <a:rPr lang="ru-RU" sz="1200" b="1" dirty="0" smtClean="0">
                          <a:solidFill>
                            <a:schemeClr val="tx1">
                              <a:lumMod val="95000"/>
                              <a:lumOff val="5000"/>
                            </a:schemeClr>
                          </a:solidFill>
                          <a:effectLst/>
                          <a:latin typeface="Times New Roman"/>
                          <a:ea typeface="Times New Roman"/>
                          <a:cs typeface="Times New Roman"/>
                        </a:rPr>
                        <a:t>+604,8</a:t>
                      </a:r>
                      <a:endParaRPr lang="ru-RU" sz="1200" b="1" dirty="0">
                        <a:solidFill>
                          <a:schemeClr val="tx1">
                            <a:lumMod val="95000"/>
                            <a:lumOff val="5000"/>
                          </a:schemeClr>
                        </a:solidFill>
                        <a:effectLst/>
                        <a:latin typeface="Calibri"/>
                        <a:ea typeface="Times New Roman"/>
                        <a:cs typeface="Times New Roman"/>
                      </a:endParaRPr>
                    </a:p>
                  </a:txBody>
                  <a:tcPr marL="68580" marR="68580" marT="0" marB="0" anchor="b">
                    <a:solidFill>
                      <a:schemeClr val="accent3">
                        <a:lumMod val="60000"/>
                        <a:lumOff val="40000"/>
                      </a:schemeClr>
                    </a:solidFill>
                  </a:tcPr>
                </a:tc>
              </a:tr>
              <a:tr h="203698">
                <a:tc>
                  <a:txBody>
                    <a:bodyPr/>
                    <a:lstStyle/>
                    <a:p>
                      <a:pPr algn="ctr">
                        <a:lnSpc>
                          <a:spcPct val="115000"/>
                        </a:lnSpc>
                        <a:spcAft>
                          <a:spcPts val="0"/>
                        </a:spcAft>
                      </a:pPr>
                      <a:r>
                        <a:rPr lang="ru-RU" sz="1200" dirty="0">
                          <a:solidFill>
                            <a:schemeClr val="tx1">
                              <a:lumMod val="95000"/>
                              <a:lumOff val="5000"/>
                            </a:schemeClr>
                          </a:solidFill>
                          <a:effectLst/>
                          <a:latin typeface="Times New Roman" pitchFamily="18" charset="0"/>
                          <a:cs typeface="Times New Roman" pitchFamily="18" charset="0"/>
                        </a:rPr>
                        <a:t>04</a:t>
                      </a:r>
                      <a:endParaRPr lang="ru-RU" sz="1200" dirty="0">
                        <a:solidFill>
                          <a:schemeClr val="tx1">
                            <a:lumMod val="95000"/>
                            <a:lumOff val="5000"/>
                          </a:schemeClr>
                        </a:solidFill>
                        <a:effectLst/>
                        <a:latin typeface="Times New Roman" pitchFamily="18" charset="0"/>
                        <a:ea typeface="Calibri"/>
                        <a:cs typeface="Times New Roman" pitchFamily="18" charset="0"/>
                      </a:endParaRPr>
                    </a:p>
                  </a:txBody>
                  <a:tcPr marL="52642" marR="52642" marT="0" marB="0">
                    <a:solidFill>
                      <a:schemeClr val="accent3">
                        <a:lumMod val="60000"/>
                        <a:lumOff val="40000"/>
                      </a:schemeClr>
                    </a:solidFill>
                  </a:tcPr>
                </a:tc>
                <a:tc>
                  <a:txBody>
                    <a:bodyPr/>
                    <a:lstStyle/>
                    <a:p>
                      <a:pPr algn="just">
                        <a:lnSpc>
                          <a:spcPct val="115000"/>
                        </a:lnSpc>
                        <a:spcAft>
                          <a:spcPts val="0"/>
                        </a:spcAft>
                      </a:pPr>
                      <a:r>
                        <a:rPr lang="ru-RU" sz="1200" b="1" dirty="0">
                          <a:solidFill>
                            <a:schemeClr val="tx1">
                              <a:lumMod val="95000"/>
                              <a:lumOff val="5000"/>
                            </a:schemeClr>
                          </a:solidFill>
                          <a:effectLst/>
                          <a:latin typeface="Times New Roman" pitchFamily="18" charset="0"/>
                          <a:cs typeface="Times New Roman" pitchFamily="18" charset="0"/>
                        </a:rPr>
                        <a:t>"Доступная среда"</a:t>
                      </a:r>
                      <a:endParaRPr lang="ru-RU" sz="1200" b="1" dirty="0">
                        <a:solidFill>
                          <a:schemeClr val="tx1">
                            <a:lumMod val="95000"/>
                            <a:lumOff val="5000"/>
                          </a:schemeClr>
                        </a:solidFill>
                        <a:effectLst/>
                        <a:latin typeface="Times New Roman" pitchFamily="18" charset="0"/>
                        <a:ea typeface="Calibri"/>
                        <a:cs typeface="Times New Roman" pitchFamily="18" charset="0"/>
                      </a:endParaRPr>
                    </a:p>
                  </a:txBody>
                  <a:tcPr marL="52642" marR="52642" marT="0" marB="0" anchor="ctr">
                    <a:solidFill>
                      <a:schemeClr val="accent3">
                        <a:lumMod val="60000"/>
                        <a:lumOff val="40000"/>
                      </a:schemeClr>
                    </a:solidFill>
                  </a:tcPr>
                </a:tc>
                <a:tc>
                  <a:txBody>
                    <a:bodyPr/>
                    <a:lstStyle/>
                    <a:p>
                      <a:pPr algn="ctr">
                        <a:lnSpc>
                          <a:spcPct val="115000"/>
                        </a:lnSpc>
                        <a:spcAft>
                          <a:spcPts val="0"/>
                        </a:spcAft>
                      </a:pPr>
                      <a:r>
                        <a:rPr lang="ru-RU" sz="1200" b="1" dirty="0">
                          <a:solidFill>
                            <a:schemeClr val="tx1">
                              <a:lumMod val="95000"/>
                              <a:lumOff val="5000"/>
                            </a:schemeClr>
                          </a:solidFill>
                          <a:effectLst/>
                          <a:latin typeface="Times New Roman"/>
                          <a:ea typeface="Times New Roman"/>
                          <a:cs typeface="Times New Roman"/>
                        </a:rPr>
                        <a:t>0,5</a:t>
                      </a:r>
                      <a:endParaRPr lang="ru-RU" sz="1200" b="1" dirty="0">
                        <a:solidFill>
                          <a:schemeClr val="tx1">
                            <a:lumMod val="95000"/>
                            <a:lumOff val="5000"/>
                          </a:schemeClr>
                        </a:solidFill>
                        <a:effectLst/>
                        <a:latin typeface="Calibri"/>
                        <a:ea typeface="Times New Roman"/>
                        <a:cs typeface="Times New Roman"/>
                      </a:endParaRPr>
                    </a:p>
                  </a:txBody>
                  <a:tcPr marL="68580" marR="68580" marT="0" marB="0" anchor="b">
                    <a:solidFill>
                      <a:schemeClr val="accent3">
                        <a:lumMod val="60000"/>
                        <a:lumOff val="40000"/>
                      </a:schemeClr>
                    </a:solidFill>
                  </a:tcPr>
                </a:tc>
                <a:tc>
                  <a:txBody>
                    <a:bodyPr/>
                    <a:lstStyle/>
                    <a:p>
                      <a:pPr algn="ctr">
                        <a:lnSpc>
                          <a:spcPct val="115000"/>
                        </a:lnSpc>
                        <a:spcAft>
                          <a:spcPts val="0"/>
                        </a:spcAft>
                      </a:pPr>
                      <a:r>
                        <a:rPr lang="ru-RU" sz="1200" b="1" dirty="0" smtClean="0">
                          <a:solidFill>
                            <a:schemeClr val="tx1">
                              <a:lumMod val="95000"/>
                              <a:lumOff val="5000"/>
                            </a:schemeClr>
                          </a:solidFill>
                          <a:effectLst/>
                          <a:latin typeface="Times New Roman"/>
                          <a:ea typeface="Times New Roman"/>
                          <a:cs typeface="Times New Roman"/>
                        </a:rPr>
                        <a:t>0,7</a:t>
                      </a:r>
                      <a:endParaRPr lang="ru-RU" sz="1200" b="1" dirty="0">
                        <a:solidFill>
                          <a:schemeClr val="tx1">
                            <a:lumMod val="95000"/>
                            <a:lumOff val="5000"/>
                          </a:schemeClr>
                        </a:solidFill>
                        <a:effectLst/>
                        <a:latin typeface="Calibri"/>
                        <a:ea typeface="Times New Roman"/>
                        <a:cs typeface="Times New Roman"/>
                      </a:endParaRPr>
                    </a:p>
                  </a:txBody>
                  <a:tcPr marL="68580" marR="68580" marT="0" marB="0" anchor="b">
                    <a:solidFill>
                      <a:schemeClr val="accent3">
                        <a:lumMod val="60000"/>
                        <a:lumOff val="40000"/>
                      </a:schemeClr>
                    </a:solidFill>
                  </a:tcPr>
                </a:tc>
                <a:tc>
                  <a:txBody>
                    <a:bodyPr/>
                    <a:lstStyle/>
                    <a:p>
                      <a:pPr algn="ctr">
                        <a:lnSpc>
                          <a:spcPct val="115000"/>
                        </a:lnSpc>
                        <a:spcAft>
                          <a:spcPts val="0"/>
                        </a:spcAft>
                      </a:pPr>
                      <a:r>
                        <a:rPr lang="ru-RU" sz="1200" b="1" dirty="0" smtClean="0">
                          <a:solidFill>
                            <a:schemeClr val="tx1">
                              <a:lumMod val="95000"/>
                              <a:lumOff val="5000"/>
                            </a:schemeClr>
                          </a:solidFill>
                          <a:effectLst/>
                          <a:latin typeface="Times New Roman"/>
                          <a:ea typeface="Times New Roman"/>
                          <a:cs typeface="Times New Roman"/>
                        </a:rPr>
                        <a:t>+0,2</a:t>
                      </a:r>
                      <a:endParaRPr lang="ru-RU" sz="1200" b="1" dirty="0">
                        <a:solidFill>
                          <a:schemeClr val="tx1">
                            <a:lumMod val="95000"/>
                            <a:lumOff val="5000"/>
                          </a:schemeClr>
                        </a:solidFill>
                        <a:effectLst/>
                        <a:latin typeface="Calibri"/>
                        <a:ea typeface="Times New Roman"/>
                        <a:cs typeface="Times New Roman"/>
                      </a:endParaRPr>
                    </a:p>
                  </a:txBody>
                  <a:tcPr marL="68580" marR="68580" marT="0" marB="0" anchor="b">
                    <a:solidFill>
                      <a:schemeClr val="accent3">
                        <a:lumMod val="60000"/>
                        <a:lumOff val="40000"/>
                      </a:schemeClr>
                    </a:solidFill>
                  </a:tcPr>
                </a:tc>
              </a:tr>
              <a:tr h="203698">
                <a:tc>
                  <a:txBody>
                    <a:bodyPr/>
                    <a:lstStyle/>
                    <a:p>
                      <a:pPr algn="ctr">
                        <a:lnSpc>
                          <a:spcPct val="115000"/>
                        </a:lnSpc>
                        <a:spcAft>
                          <a:spcPts val="0"/>
                        </a:spcAft>
                      </a:pPr>
                      <a:r>
                        <a:rPr lang="ru-RU" sz="1200" dirty="0">
                          <a:solidFill>
                            <a:schemeClr val="tx1">
                              <a:lumMod val="95000"/>
                              <a:lumOff val="5000"/>
                            </a:schemeClr>
                          </a:solidFill>
                          <a:effectLst/>
                          <a:latin typeface="Times New Roman" pitchFamily="18" charset="0"/>
                          <a:cs typeface="Times New Roman" pitchFamily="18" charset="0"/>
                        </a:rPr>
                        <a:t>05</a:t>
                      </a:r>
                      <a:endParaRPr lang="ru-RU" sz="1200" dirty="0">
                        <a:solidFill>
                          <a:schemeClr val="tx1">
                            <a:lumMod val="95000"/>
                            <a:lumOff val="5000"/>
                          </a:schemeClr>
                        </a:solidFill>
                        <a:effectLst/>
                        <a:latin typeface="Times New Roman" pitchFamily="18" charset="0"/>
                        <a:ea typeface="Calibri"/>
                        <a:cs typeface="Times New Roman" pitchFamily="18" charset="0"/>
                      </a:endParaRPr>
                    </a:p>
                  </a:txBody>
                  <a:tcPr marL="52642" marR="52642" marT="0" marB="0">
                    <a:solidFill>
                      <a:schemeClr val="accent3">
                        <a:lumMod val="60000"/>
                        <a:lumOff val="40000"/>
                      </a:schemeClr>
                    </a:solidFill>
                  </a:tcPr>
                </a:tc>
                <a:tc>
                  <a:txBody>
                    <a:bodyPr/>
                    <a:lstStyle/>
                    <a:p>
                      <a:pPr algn="just">
                        <a:lnSpc>
                          <a:spcPct val="115000"/>
                        </a:lnSpc>
                        <a:spcAft>
                          <a:spcPts val="0"/>
                        </a:spcAft>
                      </a:pPr>
                      <a:r>
                        <a:rPr lang="ru-RU" sz="1200" b="1" dirty="0">
                          <a:solidFill>
                            <a:schemeClr val="tx1">
                              <a:lumMod val="95000"/>
                              <a:lumOff val="5000"/>
                            </a:schemeClr>
                          </a:solidFill>
                          <a:effectLst/>
                          <a:latin typeface="Times New Roman" pitchFamily="18" charset="0"/>
                          <a:cs typeface="Times New Roman" pitchFamily="18" charset="0"/>
                        </a:rPr>
                        <a:t>"Дети Крымского </a:t>
                      </a:r>
                      <a:r>
                        <a:rPr lang="ru-RU" sz="1200" b="1" dirty="0" smtClean="0">
                          <a:solidFill>
                            <a:schemeClr val="tx1">
                              <a:lumMod val="95000"/>
                              <a:lumOff val="5000"/>
                            </a:schemeClr>
                          </a:solidFill>
                          <a:effectLst/>
                          <a:latin typeface="Times New Roman" pitchFamily="18" charset="0"/>
                          <a:cs typeface="Times New Roman" pitchFamily="18" charset="0"/>
                        </a:rPr>
                        <a:t>района</a:t>
                      </a:r>
                      <a:r>
                        <a:rPr lang="ru-RU" sz="1200" b="1" dirty="0">
                          <a:solidFill>
                            <a:schemeClr val="tx1">
                              <a:lumMod val="95000"/>
                              <a:lumOff val="5000"/>
                            </a:schemeClr>
                          </a:solidFill>
                          <a:effectLst/>
                          <a:latin typeface="Times New Roman" pitchFamily="18" charset="0"/>
                          <a:cs typeface="Times New Roman" pitchFamily="18" charset="0"/>
                        </a:rPr>
                        <a:t>"</a:t>
                      </a:r>
                      <a:endParaRPr lang="ru-RU" sz="1200" b="1" dirty="0">
                        <a:solidFill>
                          <a:schemeClr val="tx1">
                            <a:lumMod val="95000"/>
                            <a:lumOff val="5000"/>
                          </a:schemeClr>
                        </a:solidFill>
                        <a:effectLst/>
                        <a:latin typeface="Times New Roman" pitchFamily="18" charset="0"/>
                        <a:ea typeface="Calibri"/>
                        <a:cs typeface="Times New Roman" pitchFamily="18" charset="0"/>
                      </a:endParaRPr>
                    </a:p>
                  </a:txBody>
                  <a:tcPr marL="52642" marR="52642" marT="0" marB="0" anchor="ctr">
                    <a:solidFill>
                      <a:schemeClr val="accent3">
                        <a:lumMod val="60000"/>
                        <a:lumOff val="40000"/>
                      </a:schemeClr>
                    </a:solidFill>
                  </a:tcPr>
                </a:tc>
                <a:tc>
                  <a:txBody>
                    <a:bodyPr/>
                    <a:lstStyle/>
                    <a:p>
                      <a:pPr algn="ctr">
                        <a:lnSpc>
                          <a:spcPct val="115000"/>
                        </a:lnSpc>
                        <a:spcAft>
                          <a:spcPts val="0"/>
                        </a:spcAft>
                      </a:pPr>
                      <a:r>
                        <a:rPr lang="ru-RU" sz="1200" b="1" dirty="0">
                          <a:solidFill>
                            <a:schemeClr val="tx1">
                              <a:lumMod val="95000"/>
                              <a:lumOff val="5000"/>
                            </a:schemeClr>
                          </a:solidFill>
                          <a:effectLst/>
                          <a:latin typeface="Times New Roman"/>
                          <a:ea typeface="Times New Roman"/>
                          <a:cs typeface="Times New Roman"/>
                        </a:rPr>
                        <a:t>100,9</a:t>
                      </a:r>
                      <a:endParaRPr lang="ru-RU" sz="1200" b="1" dirty="0">
                        <a:solidFill>
                          <a:schemeClr val="tx1">
                            <a:lumMod val="95000"/>
                            <a:lumOff val="5000"/>
                          </a:schemeClr>
                        </a:solidFill>
                        <a:effectLst/>
                        <a:latin typeface="Calibri"/>
                        <a:ea typeface="Times New Roman"/>
                        <a:cs typeface="Times New Roman"/>
                      </a:endParaRPr>
                    </a:p>
                  </a:txBody>
                  <a:tcPr marL="68580" marR="68580" marT="0" marB="0" anchor="b">
                    <a:solidFill>
                      <a:schemeClr val="accent3">
                        <a:lumMod val="60000"/>
                        <a:lumOff val="40000"/>
                      </a:schemeClr>
                    </a:solidFill>
                  </a:tcPr>
                </a:tc>
                <a:tc>
                  <a:txBody>
                    <a:bodyPr/>
                    <a:lstStyle/>
                    <a:p>
                      <a:pPr algn="ctr">
                        <a:lnSpc>
                          <a:spcPct val="115000"/>
                        </a:lnSpc>
                        <a:spcAft>
                          <a:spcPts val="0"/>
                        </a:spcAft>
                      </a:pPr>
                      <a:r>
                        <a:rPr lang="ru-RU" sz="1200" b="1" dirty="0" smtClean="0">
                          <a:solidFill>
                            <a:schemeClr val="tx1">
                              <a:lumMod val="95000"/>
                              <a:lumOff val="5000"/>
                            </a:schemeClr>
                          </a:solidFill>
                          <a:effectLst/>
                          <a:latin typeface="Times New Roman"/>
                          <a:ea typeface="Times New Roman"/>
                          <a:cs typeface="Times New Roman"/>
                        </a:rPr>
                        <a:t>103,3</a:t>
                      </a:r>
                      <a:endParaRPr lang="ru-RU" sz="1200" b="1" dirty="0">
                        <a:solidFill>
                          <a:schemeClr val="tx1">
                            <a:lumMod val="95000"/>
                            <a:lumOff val="5000"/>
                          </a:schemeClr>
                        </a:solidFill>
                        <a:effectLst/>
                        <a:latin typeface="Calibri"/>
                        <a:ea typeface="Times New Roman"/>
                        <a:cs typeface="Times New Roman"/>
                      </a:endParaRPr>
                    </a:p>
                  </a:txBody>
                  <a:tcPr marL="68580" marR="68580" marT="0" marB="0" anchor="b">
                    <a:solidFill>
                      <a:schemeClr val="accent3">
                        <a:lumMod val="60000"/>
                        <a:lumOff val="40000"/>
                      </a:schemeClr>
                    </a:solidFill>
                  </a:tcPr>
                </a:tc>
                <a:tc>
                  <a:txBody>
                    <a:bodyPr/>
                    <a:lstStyle/>
                    <a:p>
                      <a:pPr algn="ctr">
                        <a:lnSpc>
                          <a:spcPct val="115000"/>
                        </a:lnSpc>
                        <a:spcAft>
                          <a:spcPts val="0"/>
                        </a:spcAft>
                      </a:pPr>
                      <a:r>
                        <a:rPr lang="ru-RU" sz="1200" b="1" dirty="0" smtClean="0">
                          <a:solidFill>
                            <a:schemeClr val="tx1">
                              <a:lumMod val="95000"/>
                              <a:lumOff val="5000"/>
                            </a:schemeClr>
                          </a:solidFill>
                          <a:effectLst/>
                          <a:latin typeface="Times New Roman"/>
                          <a:ea typeface="Times New Roman"/>
                          <a:cs typeface="Times New Roman"/>
                        </a:rPr>
                        <a:t>+2,4</a:t>
                      </a:r>
                      <a:endParaRPr lang="ru-RU" sz="1200" b="1" dirty="0">
                        <a:solidFill>
                          <a:schemeClr val="tx1">
                            <a:lumMod val="95000"/>
                            <a:lumOff val="5000"/>
                          </a:schemeClr>
                        </a:solidFill>
                        <a:effectLst/>
                        <a:latin typeface="Calibri"/>
                        <a:ea typeface="Times New Roman"/>
                        <a:cs typeface="Times New Roman"/>
                      </a:endParaRPr>
                    </a:p>
                  </a:txBody>
                  <a:tcPr marL="68580" marR="68580" marT="0" marB="0" anchor="b">
                    <a:solidFill>
                      <a:schemeClr val="accent3">
                        <a:lumMod val="60000"/>
                        <a:lumOff val="40000"/>
                      </a:schemeClr>
                    </a:solidFill>
                  </a:tcPr>
                </a:tc>
              </a:tr>
              <a:tr h="506855">
                <a:tc>
                  <a:txBody>
                    <a:bodyPr/>
                    <a:lstStyle/>
                    <a:p>
                      <a:pPr algn="ctr">
                        <a:lnSpc>
                          <a:spcPct val="115000"/>
                        </a:lnSpc>
                        <a:spcAft>
                          <a:spcPts val="0"/>
                        </a:spcAft>
                      </a:pPr>
                      <a:r>
                        <a:rPr lang="ru-RU" sz="1200" dirty="0">
                          <a:solidFill>
                            <a:schemeClr val="tx1">
                              <a:lumMod val="95000"/>
                              <a:lumOff val="5000"/>
                            </a:schemeClr>
                          </a:solidFill>
                          <a:effectLst/>
                          <a:latin typeface="Times New Roman" pitchFamily="18" charset="0"/>
                          <a:cs typeface="Times New Roman" pitchFamily="18" charset="0"/>
                        </a:rPr>
                        <a:t>06</a:t>
                      </a:r>
                      <a:endParaRPr lang="ru-RU" sz="1200" dirty="0">
                        <a:solidFill>
                          <a:schemeClr val="tx1">
                            <a:lumMod val="95000"/>
                            <a:lumOff val="5000"/>
                          </a:schemeClr>
                        </a:solidFill>
                        <a:effectLst/>
                        <a:latin typeface="Times New Roman" pitchFamily="18" charset="0"/>
                        <a:ea typeface="Calibri"/>
                        <a:cs typeface="Times New Roman" pitchFamily="18" charset="0"/>
                      </a:endParaRPr>
                    </a:p>
                  </a:txBody>
                  <a:tcPr marL="52642" marR="52642" marT="0" marB="0">
                    <a:solidFill>
                      <a:schemeClr val="accent3">
                        <a:lumMod val="60000"/>
                        <a:lumOff val="40000"/>
                      </a:schemeClr>
                    </a:solidFill>
                  </a:tcPr>
                </a:tc>
                <a:tc>
                  <a:txBody>
                    <a:bodyPr/>
                    <a:lstStyle/>
                    <a:p>
                      <a:pPr algn="just">
                        <a:lnSpc>
                          <a:spcPct val="115000"/>
                        </a:lnSpc>
                        <a:spcAft>
                          <a:spcPts val="0"/>
                        </a:spcAft>
                      </a:pPr>
                      <a:r>
                        <a:rPr lang="ru-RU" sz="1200" b="1" dirty="0">
                          <a:solidFill>
                            <a:schemeClr val="tx1">
                              <a:lumMod val="95000"/>
                              <a:lumOff val="5000"/>
                            </a:schemeClr>
                          </a:solidFill>
                          <a:effectLst/>
                          <a:latin typeface="Times New Roman" pitchFamily="18" charset="0"/>
                          <a:cs typeface="Times New Roman" pitchFamily="18" charset="0"/>
                        </a:rPr>
                        <a:t>"Комплексное и устойчивое развитие Крымского района в сфере строительства, архитектуры и дорожного хозяйства"</a:t>
                      </a:r>
                      <a:endParaRPr lang="ru-RU" sz="1200" b="1" dirty="0">
                        <a:solidFill>
                          <a:schemeClr val="tx1">
                            <a:lumMod val="95000"/>
                            <a:lumOff val="5000"/>
                          </a:schemeClr>
                        </a:solidFill>
                        <a:effectLst/>
                        <a:latin typeface="Times New Roman" pitchFamily="18" charset="0"/>
                        <a:ea typeface="Calibri"/>
                        <a:cs typeface="Times New Roman" pitchFamily="18" charset="0"/>
                      </a:endParaRPr>
                    </a:p>
                  </a:txBody>
                  <a:tcPr marL="52642" marR="52642" marT="0" marB="0" anchor="ctr">
                    <a:solidFill>
                      <a:schemeClr val="accent3">
                        <a:lumMod val="60000"/>
                        <a:lumOff val="40000"/>
                      </a:schemeClr>
                    </a:solidFill>
                  </a:tcPr>
                </a:tc>
                <a:tc>
                  <a:txBody>
                    <a:bodyPr/>
                    <a:lstStyle/>
                    <a:p>
                      <a:pPr algn="ctr">
                        <a:lnSpc>
                          <a:spcPct val="115000"/>
                        </a:lnSpc>
                        <a:spcAft>
                          <a:spcPts val="0"/>
                        </a:spcAft>
                      </a:pPr>
                      <a:r>
                        <a:rPr lang="ru-RU" sz="1200" b="1" dirty="0">
                          <a:solidFill>
                            <a:schemeClr val="tx1">
                              <a:lumMod val="95000"/>
                              <a:lumOff val="5000"/>
                            </a:schemeClr>
                          </a:solidFill>
                          <a:effectLst/>
                          <a:latin typeface="Times New Roman"/>
                          <a:ea typeface="Times New Roman"/>
                          <a:cs typeface="Times New Roman"/>
                        </a:rPr>
                        <a:t>28,7</a:t>
                      </a:r>
                      <a:endParaRPr lang="ru-RU" sz="1200" b="1" dirty="0">
                        <a:solidFill>
                          <a:schemeClr val="tx1">
                            <a:lumMod val="95000"/>
                            <a:lumOff val="5000"/>
                          </a:schemeClr>
                        </a:solidFill>
                        <a:effectLst/>
                        <a:latin typeface="Calibri"/>
                        <a:ea typeface="Times New Roman"/>
                        <a:cs typeface="Times New Roman"/>
                      </a:endParaRPr>
                    </a:p>
                  </a:txBody>
                  <a:tcPr marL="68580" marR="68580" marT="0" marB="0" anchor="b">
                    <a:solidFill>
                      <a:schemeClr val="accent3">
                        <a:lumMod val="60000"/>
                        <a:lumOff val="40000"/>
                      </a:schemeClr>
                    </a:solidFill>
                  </a:tcPr>
                </a:tc>
                <a:tc>
                  <a:txBody>
                    <a:bodyPr/>
                    <a:lstStyle/>
                    <a:p>
                      <a:pPr algn="ctr">
                        <a:lnSpc>
                          <a:spcPct val="115000"/>
                        </a:lnSpc>
                        <a:spcAft>
                          <a:spcPts val="0"/>
                        </a:spcAft>
                      </a:pPr>
                      <a:r>
                        <a:rPr lang="ru-RU" sz="1200" b="1" dirty="0" smtClean="0">
                          <a:solidFill>
                            <a:schemeClr val="tx1">
                              <a:lumMod val="95000"/>
                              <a:lumOff val="5000"/>
                            </a:schemeClr>
                          </a:solidFill>
                          <a:effectLst/>
                          <a:latin typeface="Times New Roman"/>
                          <a:ea typeface="Times New Roman"/>
                          <a:cs typeface="Times New Roman"/>
                        </a:rPr>
                        <a:t>38,8</a:t>
                      </a:r>
                      <a:endParaRPr lang="ru-RU" sz="1200" b="1" dirty="0">
                        <a:solidFill>
                          <a:schemeClr val="tx1">
                            <a:lumMod val="95000"/>
                            <a:lumOff val="5000"/>
                          </a:schemeClr>
                        </a:solidFill>
                        <a:effectLst/>
                        <a:latin typeface="Calibri"/>
                        <a:ea typeface="Times New Roman"/>
                        <a:cs typeface="Times New Roman"/>
                      </a:endParaRPr>
                    </a:p>
                  </a:txBody>
                  <a:tcPr marL="68580" marR="68580" marT="0" marB="0" anchor="b">
                    <a:solidFill>
                      <a:schemeClr val="accent3">
                        <a:lumMod val="60000"/>
                        <a:lumOff val="40000"/>
                      </a:schemeClr>
                    </a:solidFill>
                  </a:tcPr>
                </a:tc>
                <a:tc>
                  <a:txBody>
                    <a:bodyPr/>
                    <a:lstStyle/>
                    <a:p>
                      <a:pPr algn="ctr">
                        <a:lnSpc>
                          <a:spcPct val="115000"/>
                        </a:lnSpc>
                        <a:spcAft>
                          <a:spcPts val="0"/>
                        </a:spcAft>
                      </a:pPr>
                      <a:r>
                        <a:rPr lang="ru-RU" sz="1200" b="1" dirty="0" smtClean="0">
                          <a:solidFill>
                            <a:schemeClr val="tx1">
                              <a:lumMod val="95000"/>
                              <a:lumOff val="5000"/>
                            </a:schemeClr>
                          </a:solidFill>
                          <a:effectLst/>
                          <a:latin typeface="Times New Roman"/>
                          <a:ea typeface="Times New Roman"/>
                          <a:cs typeface="Times New Roman"/>
                        </a:rPr>
                        <a:t>+10,1</a:t>
                      </a:r>
                      <a:endParaRPr lang="ru-RU" sz="1200" b="1" dirty="0">
                        <a:solidFill>
                          <a:schemeClr val="tx1">
                            <a:lumMod val="95000"/>
                            <a:lumOff val="5000"/>
                          </a:schemeClr>
                        </a:solidFill>
                        <a:effectLst/>
                        <a:latin typeface="Calibri"/>
                        <a:ea typeface="Times New Roman"/>
                        <a:cs typeface="Times New Roman"/>
                      </a:endParaRPr>
                    </a:p>
                  </a:txBody>
                  <a:tcPr marL="68580" marR="68580" marT="0" marB="0" anchor="b">
                    <a:solidFill>
                      <a:schemeClr val="accent3">
                        <a:lumMod val="60000"/>
                        <a:lumOff val="40000"/>
                      </a:schemeClr>
                    </a:solidFill>
                  </a:tcPr>
                </a:tc>
              </a:tr>
              <a:tr h="338598">
                <a:tc>
                  <a:txBody>
                    <a:bodyPr/>
                    <a:lstStyle/>
                    <a:p>
                      <a:pPr algn="ctr">
                        <a:lnSpc>
                          <a:spcPct val="115000"/>
                        </a:lnSpc>
                        <a:spcAft>
                          <a:spcPts val="0"/>
                        </a:spcAft>
                      </a:pPr>
                      <a:r>
                        <a:rPr lang="ru-RU" sz="1200" dirty="0" smtClean="0">
                          <a:solidFill>
                            <a:schemeClr val="tx1">
                              <a:lumMod val="95000"/>
                              <a:lumOff val="5000"/>
                            </a:schemeClr>
                          </a:solidFill>
                          <a:effectLst/>
                          <a:latin typeface="Times New Roman" pitchFamily="18" charset="0"/>
                          <a:ea typeface="Calibri"/>
                          <a:cs typeface="Times New Roman" pitchFamily="18" charset="0"/>
                        </a:rPr>
                        <a:t>07</a:t>
                      </a:r>
                      <a:endParaRPr lang="ru-RU" sz="1200" dirty="0">
                        <a:solidFill>
                          <a:schemeClr val="tx1">
                            <a:lumMod val="95000"/>
                            <a:lumOff val="5000"/>
                          </a:schemeClr>
                        </a:solidFill>
                        <a:effectLst/>
                        <a:latin typeface="Times New Roman" pitchFamily="18" charset="0"/>
                        <a:ea typeface="Calibri"/>
                        <a:cs typeface="Times New Roman" pitchFamily="18" charset="0"/>
                      </a:endParaRPr>
                    </a:p>
                  </a:txBody>
                  <a:tcPr marL="52642" marR="52642" marT="0" marB="0">
                    <a:solidFill>
                      <a:schemeClr val="accent3">
                        <a:lumMod val="60000"/>
                        <a:lumOff val="40000"/>
                      </a:schemeClr>
                    </a:solidFill>
                  </a:tcPr>
                </a:tc>
                <a:tc>
                  <a:txBody>
                    <a:bodyPr/>
                    <a:lstStyle/>
                    <a:p>
                      <a:pPr algn="just">
                        <a:lnSpc>
                          <a:spcPct val="115000"/>
                        </a:lnSpc>
                        <a:spcAft>
                          <a:spcPts val="0"/>
                        </a:spcAft>
                      </a:pPr>
                      <a:r>
                        <a:rPr lang="ru-RU" sz="1200" b="1" kern="1200" dirty="0" smtClean="0">
                          <a:solidFill>
                            <a:schemeClr val="tx1">
                              <a:lumMod val="95000"/>
                              <a:lumOff val="5000"/>
                            </a:schemeClr>
                          </a:solidFill>
                          <a:effectLst/>
                          <a:latin typeface="Times New Roman" pitchFamily="18" charset="0"/>
                          <a:ea typeface="+mn-ea"/>
                          <a:cs typeface="Times New Roman" pitchFamily="18" charset="0"/>
                        </a:rPr>
                        <a:t>"Повышение безопасности дорожного движения на территории муниципального образования Крымский район"</a:t>
                      </a:r>
                      <a:endParaRPr lang="ru-RU" sz="1200" b="1" dirty="0">
                        <a:solidFill>
                          <a:schemeClr val="tx1">
                            <a:lumMod val="95000"/>
                            <a:lumOff val="5000"/>
                          </a:schemeClr>
                        </a:solidFill>
                        <a:effectLst/>
                        <a:latin typeface="Times New Roman" pitchFamily="18" charset="0"/>
                        <a:ea typeface="Calibri"/>
                        <a:cs typeface="Times New Roman" pitchFamily="18" charset="0"/>
                      </a:endParaRPr>
                    </a:p>
                  </a:txBody>
                  <a:tcPr marL="52642" marR="52642" marT="0" marB="0" anchor="ctr">
                    <a:solidFill>
                      <a:schemeClr val="accent3">
                        <a:lumMod val="60000"/>
                        <a:lumOff val="40000"/>
                      </a:schemeClr>
                    </a:solidFill>
                  </a:tcPr>
                </a:tc>
                <a:tc>
                  <a:txBody>
                    <a:bodyPr/>
                    <a:lstStyle/>
                    <a:p>
                      <a:pPr algn="ctr">
                        <a:lnSpc>
                          <a:spcPct val="115000"/>
                        </a:lnSpc>
                        <a:spcAft>
                          <a:spcPts val="0"/>
                        </a:spcAft>
                      </a:pPr>
                      <a:r>
                        <a:rPr lang="ru-RU" sz="1200" b="1" dirty="0">
                          <a:solidFill>
                            <a:schemeClr val="tx1">
                              <a:lumMod val="95000"/>
                              <a:lumOff val="5000"/>
                            </a:schemeClr>
                          </a:solidFill>
                          <a:effectLst/>
                          <a:latin typeface="Times New Roman"/>
                          <a:ea typeface="Times New Roman"/>
                          <a:cs typeface="Times New Roman"/>
                        </a:rPr>
                        <a:t>0,05</a:t>
                      </a:r>
                      <a:endParaRPr lang="ru-RU" sz="1200" b="1" dirty="0">
                        <a:solidFill>
                          <a:schemeClr val="tx1">
                            <a:lumMod val="95000"/>
                            <a:lumOff val="5000"/>
                          </a:schemeClr>
                        </a:solidFill>
                        <a:effectLst/>
                        <a:latin typeface="Calibri"/>
                        <a:ea typeface="Times New Roman"/>
                        <a:cs typeface="Times New Roman"/>
                      </a:endParaRPr>
                    </a:p>
                  </a:txBody>
                  <a:tcPr marL="68580" marR="68580" marT="0" marB="0" anchor="b">
                    <a:solidFill>
                      <a:schemeClr val="accent3">
                        <a:lumMod val="60000"/>
                        <a:lumOff val="40000"/>
                      </a:schemeClr>
                    </a:solidFill>
                  </a:tcPr>
                </a:tc>
                <a:tc>
                  <a:txBody>
                    <a:bodyPr/>
                    <a:lstStyle/>
                    <a:p>
                      <a:pPr algn="ctr">
                        <a:lnSpc>
                          <a:spcPct val="115000"/>
                        </a:lnSpc>
                        <a:spcAft>
                          <a:spcPts val="0"/>
                        </a:spcAft>
                      </a:pPr>
                      <a:r>
                        <a:rPr lang="ru-RU" sz="1200" b="1" dirty="0">
                          <a:solidFill>
                            <a:schemeClr val="tx1">
                              <a:lumMod val="95000"/>
                              <a:lumOff val="5000"/>
                            </a:schemeClr>
                          </a:solidFill>
                          <a:effectLst/>
                          <a:latin typeface="Times New Roman"/>
                          <a:ea typeface="Times New Roman"/>
                          <a:cs typeface="Times New Roman"/>
                        </a:rPr>
                        <a:t>0,05</a:t>
                      </a:r>
                      <a:endParaRPr lang="ru-RU" sz="1200" b="1" dirty="0">
                        <a:solidFill>
                          <a:schemeClr val="tx1">
                            <a:lumMod val="95000"/>
                            <a:lumOff val="5000"/>
                          </a:schemeClr>
                        </a:solidFill>
                        <a:effectLst/>
                        <a:latin typeface="Calibri"/>
                        <a:ea typeface="Times New Roman"/>
                        <a:cs typeface="Times New Roman"/>
                      </a:endParaRPr>
                    </a:p>
                  </a:txBody>
                  <a:tcPr marL="68580" marR="68580" marT="0" marB="0" anchor="b">
                    <a:solidFill>
                      <a:schemeClr val="accent3">
                        <a:lumMod val="60000"/>
                        <a:lumOff val="40000"/>
                      </a:schemeClr>
                    </a:solidFill>
                  </a:tcPr>
                </a:tc>
                <a:tc>
                  <a:txBody>
                    <a:bodyPr/>
                    <a:lstStyle/>
                    <a:p>
                      <a:pPr algn="ctr">
                        <a:lnSpc>
                          <a:spcPct val="115000"/>
                        </a:lnSpc>
                        <a:spcAft>
                          <a:spcPts val="0"/>
                        </a:spcAft>
                      </a:pPr>
                      <a:r>
                        <a:rPr lang="ru-RU" sz="1200" b="1" dirty="0">
                          <a:solidFill>
                            <a:schemeClr val="tx1">
                              <a:lumMod val="95000"/>
                              <a:lumOff val="5000"/>
                            </a:schemeClr>
                          </a:solidFill>
                          <a:effectLst/>
                          <a:latin typeface="Times New Roman"/>
                          <a:ea typeface="Times New Roman"/>
                          <a:cs typeface="Times New Roman"/>
                        </a:rPr>
                        <a:t>0</a:t>
                      </a:r>
                      <a:endParaRPr lang="ru-RU" sz="1200" b="1" dirty="0">
                        <a:solidFill>
                          <a:schemeClr val="tx1">
                            <a:lumMod val="95000"/>
                            <a:lumOff val="5000"/>
                          </a:schemeClr>
                        </a:solidFill>
                        <a:effectLst/>
                        <a:latin typeface="Calibri"/>
                        <a:ea typeface="Times New Roman"/>
                        <a:cs typeface="Times New Roman"/>
                      </a:endParaRPr>
                    </a:p>
                  </a:txBody>
                  <a:tcPr marL="68580" marR="68580" marT="0" marB="0" anchor="b">
                    <a:solidFill>
                      <a:schemeClr val="accent3">
                        <a:lumMod val="60000"/>
                        <a:lumOff val="40000"/>
                      </a:schemeClr>
                    </a:solidFill>
                  </a:tcPr>
                </a:tc>
              </a:tr>
              <a:tr h="338598">
                <a:tc>
                  <a:txBody>
                    <a:bodyPr/>
                    <a:lstStyle/>
                    <a:p>
                      <a:pPr algn="ctr">
                        <a:lnSpc>
                          <a:spcPct val="115000"/>
                        </a:lnSpc>
                        <a:spcAft>
                          <a:spcPts val="0"/>
                        </a:spcAft>
                      </a:pPr>
                      <a:r>
                        <a:rPr lang="ru-RU" sz="1200" dirty="0" smtClean="0">
                          <a:solidFill>
                            <a:schemeClr val="tx1">
                              <a:lumMod val="95000"/>
                              <a:lumOff val="5000"/>
                            </a:schemeClr>
                          </a:solidFill>
                          <a:effectLst/>
                          <a:latin typeface="Times New Roman" pitchFamily="18" charset="0"/>
                          <a:ea typeface="Calibri"/>
                          <a:cs typeface="Times New Roman" pitchFamily="18" charset="0"/>
                        </a:rPr>
                        <a:t>08</a:t>
                      </a:r>
                      <a:endParaRPr lang="ru-RU" sz="1200" dirty="0">
                        <a:solidFill>
                          <a:schemeClr val="tx1">
                            <a:lumMod val="95000"/>
                            <a:lumOff val="5000"/>
                          </a:schemeClr>
                        </a:solidFill>
                        <a:effectLst/>
                        <a:latin typeface="Times New Roman" pitchFamily="18" charset="0"/>
                        <a:ea typeface="Calibri"/>
                        <a:cs typeface="Times New Roman" pitchFamily="18" charset="0"/>
                      </a:endParaRPr>
                    </a:p>
                  </a:txBody>
                  <a:tcPr marL="52642" marR="52642" marT="0" marB="0">
                    <a:solidFill>
                      <a:schemeClr val="accent3">
                        <a:lumMod val="60000"/>
                        <a:lumOff val="40000"/>
                      </a:schemeClr>
                    </a:solidFill>
                  </a:tcPr>
                </a:tc>
                <a:tc>
                  <a:txBody>
                    <a:bodyPr/>
                    <a:lstStyle/>
                    <a:p>
                      <a:pPr algn="just">
                        <a:lnSpc>
                          <a:spcPct val="115000"/>
                        </a:lnSpc>
                        <a:spcAft>
                          <a:spcPts val="0"/>
                        </a:spcAft>
                      </a:pPr>
                      <a:r>
                        <a:rPr lang="ru-RU" sz="1200" b="1" dirty="0">
                          <a:solidFill>
                            <a:schemeClr val="tx1">
                              <a:lumMod val="95000"/>
                              <a:lumOff val="5000"/>
                            </a:schemeClr>
                          </a:solidFill>
                          <a:effectLst/>
                          <a:latin typeface="Times New Roman"/>
                          <a:ea typeface="Times New Roman"/>
                          <a:cs typeface="Times New Roman"/>
                        </a:rPr>
                        <a:t>«Капитальный ремонт и ремонт автомобильных дорог муниципального значения»</a:t>
                      </a:r>
                      <a:endParaRPr lang="ru-RU" sz="1200" b="1" dirty="0">
                        <a:solidFill>
                          <a:schemeClr val="tx1">
                            <a:lumMod val="95000"/>
                            <a:lumOff val="5000"/>
                          </a:schemeClr>
                        </a:solidFill>
                        <a:effectLst/>
                        <a:latin typeface="Calibri"/>
                        <a:ea typeface="Times New Roman"/>
                        <a:cs typeface="Times New Roman"/>
                      </a:endParaRPr>
                    </a:p>
                  </a:txBody>
                  <a:tcPr marL="68580" marR="68580" marT="0" marB="0" anchor="ctr">
                    <a:solidFill>
                      <a:schemeClr val="accent3">
                        <a:lumMod val="60000"/>
                        <a:lumOff val="40000"/>
                      </a:schemeClr>
                    </a:solidFill>
                  </a:tcPr>
                </a:tc>
                <a:tc>
                  <a:txBody>
                    <a:bodyPr/>
                    <a:lstStyle/>
                    <a:p>
                      <a:pPr algn="ctr">
                        <a:lnSpc>
                          <a:spcPct val="115000"/>
                        </a:lnSpc>
                        <a:spcAft>
                          <a:spcPts val="0"/>
                        </a:spcAft>
                      </a:pPr>
                      <a:r>
                        <a:rPr lang="ru-RU" sz="1200" b="1" dirty="0">
                          <a:solidFill>
                            <a:schemeClr val="tx1">
                              <a:lumMod val="95000"/>
                              <a:lumOff val="5000"/>
                            </a:schemeClr>
                          </a:solidFill>
                          <a:effectLst/>
                          <a:latin typeface="Times New Roman"/>
                          <a:ea typeface="Times New Roman"/>
                          <a:cs typeface="Times New Roman"/>
                        </a:rPr>
                        <a:t>2,7</a:t>
                      </a:r>
                      <a:endParaRPr lang="ru-RU" sz="1200" b="1" dirty="0">
                        <a:solidFill>
                          <a:schemeClr val="tx1">
                            <a:lumMod val="95000"/>
                            <a:lumOff val="5000"/>
                          </a:schemeClr>
                        </a:solidFill>
                        <a:effectLst/>
                        <a:latin typeface="Calibri"/>
                        <a:ea typeface="Times New Roman"/>
                        <a:cs typeface="Times New Roman"/>
                      </a:endParaRPr>
                    </a:p>
                  </a:txBody>
                  <a:tcPr marL="68580" marR="68580" marT="0" marB="0" anchor="b">
                    <a:solidFill>
                      <a:schemeClr val="accent3">
                        <a:lumMod val="60000"/>
                        <a:lumOff val="40000"/>
                      </a:schemeClr>
                    </a:solidFill>
                  </a:tcPr>
                </a:tc>
                <a:tc>
                  <a:txBody>
                    <a:bodyPr/>
                    <a:lstStyle/>
                    <a:p>
                      <a:pPr algn="ctr">
                        <a:lnSpc>
                          <a:spcPct val="115000"/>
                        </a:lnSpc>
                        <a:spcAft>
                          <a:spcPts val="0"/>
                        </a:spcAft>
                      </a:pPr>
                      <a:r>
                        <a:rPr lang="ru-RU" sz="1200" b="1" dirty="0" smtClean="0">
                          <a:solidFill>
                            <a:schemeClr val="tx1">
                              <a:lumMod val="95000"/>
                              <a:lumOff val="5000"/>
                            </a:schemeClr>
                          </a:solidFill>
                          <a:effectLst/>
                          <a:latin typeface="Times New Roman"/>
                          <a:ea typeface="Times New Roman"/>
                          <a:cs typeface="Times New Roman"/>
                        </a:rPr>
                        <a:t>2,3</a:t>
                      </a:r>
                      <a:endParaRPr lang="ru-RU" sz="1200" b="1" dirty="0">
                        <a:solidFill>
                          <a:schemeClr val="tx1">
                            <a:lumMod val="95000"/>
                            <a:lumOff val="5000"/>
                          </a:schemeClr>
                        </a:solidFill>
                        <a:effectLst/>
                        <a:latin typeface="Calibri"/>
                        <a:ea typeface="Times New Roman"/>
                        <a:cs typeface="Times New Roman"/>
                      </a:endParaRPr>
                    </a:p>
                  </a:txBody>
                  <a:tcPr marL="68580" marR="68580" marT="0" marB="0" anchor="b">
                    <a:solidFill>
                      <a:schemeClr val="accent3">
                        <a:lumMod val="60000"/>
                        <a:lumOff val="40000"/>
                      </a:schemeClr>
                    </a:solidFill>
                  </a:tcPr>
                </a:tc>
                <a:tc>
                  <a:txBody>
                    <a:bodyPr/>
                    <a:lstStyle/>
                    <a:p>
                      <a:pPr algn="ctr">
                        <a:lnSpc>
                          <a:spcPct val="115000"/>
                        </a:lnSpc>
                        <a:spcAft>
                          <a:spcPts val="0"/>
                        </a:spcAft>
                      </a:pPr>
                      <a:r>
                        <a:rPr lang="ru-RU" sz="1200" b="1" dirty="0" smtClean="0">
                          <a:solidFill>
                            <a:schemeClr val="tx1">
                              <a:lumMod val="95000"/>
                              <a:lumOff val="5000"/>
                            </a:schemeClr>
                          </a:solidFill>
                          <a:effectLst/>
                          <a:latin typeface="Times New Roman"/>
                          <a:ea typeface="Times New Roman"/>
                          <a:cs typeface="Times New Roman"/>
                        </a:rPr>
                        <a:t>-0,4</a:t>
                      </a:r>
                      <a:endParaRPr lang="ru-RU" sz="1200" b="1" dirty="0">
                        <a:solidFill>
                          <a:schemeClr val="tx1">
                            <a:lumMod val="95000"/>
                            <a:lumOff val="5000"/>
                          </a:schemeClr>
                        </a:solidFill>
                        <a:effectLst/>
                        <a:latin typeface="Calibri"/>
                        <a:ea typeface="Times New Roman"/>
                        <a:cs typeface="Times New Roman"/>
                      </a:endParaRPr>
                    </a:p>
                  </a:txBody>
                  <a:tcPr marL="68580" marR="68580" marT="0" marB="0" anchor="b">
                    <a:solidFill>
                      <a:schemeClr val="accent3">
                        <a:lumMod val="60000"/>
                        <a:lumOff val="40000"/>
                      </a:schemeClr>
                    </a:solidFill>
                  </a:tcPr>
                </a:tc>
              </a:tr>
              <a:tr h="203698">
                <a:tc>
                  <a:txBody>
                    <a:bodyPr/>
                    <a:lstStyle/>
                    <a:p>
                      <a:pPr algn="ctr">
                        <a:lnSpc>
                          <a:spcPct val="115000"/>
                        </a:lnSpc>
                        <a:spcAft>
                          <a:spcPts val="0"/>
                        </a:spcAft>
                      </a:pPr>
                      <a:r>
                        <a:rPr lang="ru-RU" sz="1200" dirty="0">
                          <a:solidFill>
                            <a:schemeClr val="tx1">
                              <a:lumMod val="95000"/>
                              <a:lumOff val="5000"/>
                            </a:schemeClr>
                          </a:solidFill>
                          <a:effectLst/>
                          <a:latin typeface="Times New Roman" pitchFamily="18" charset="0"/>
                          <a:cs typeface="Times New Roman" pitchFamily="18" charset="0"/>
                        </a:rPr>
                        <a:t>09</a:t>
                      </a:r>
                      <a:endParaRPr lang="ru-RU" sz="1200" dirty="0">
                        <a:solidFill>
                          <a:schemeClr val="tx1">
                            <a:lumMod val="95000"/>
                            <a:lumOff val="5000"/>
                          </a:schemeClr>
                        </a:solidFill>
                        <a:effectLst/>
                        <a:latin typeface="Times New Roman" pitchFamily="18" charset="0"/>
                        <a:ea typeface="Calibri"/>
                        <a:cs typeface="Times New Roman" pitchFamily="18" charset="0"/>
                      </a:endParaRPr>
                    </a:p>
                  </a:txBody>
                  <a:tcPr marL="52642" marR="52642" marT="0" marB="0">
                    <a:solidFill>
                      <a:schemeClr val="accent3">
                        <a:lumMod val="60000"/>
                        <a:lumOff val="40000"/>
                      </a:schemeClr>
                    </a:solidFill>
                  </a:tcPr>
                </a:tc>
                <a:tc>
                  <a:txBody>
                    <a:bodyPr/>
                    <a:lstStyle/>
                    <a:p>
                      <a:pPr algn="just">
                        <a:lnSpc>
                          <a:spcPct val="115000"/>
                        </a:lnSpc>
                        <a:spcAft>
                          <a:spcPts val="0"/>
                        </a:spcAft>
                      </a:pPr>
                      <a:r>
                        <a:rPr lang="ru-RU" sz="1200" b="1" dirty="0">
                          <a:solidFill>
                            <a:schemeClr val="tx1">
                              <a:lumMod val="95000"/>
                              <a:lumOff val="5000"/>
                            </a:schemeClr>
                          </a:solidFill>
                          <a:effectLst/>
                          <a:latin typeface="Times New Roman" pitchFamily="18" charset="0"/>
                          <a:cs typeface="Times New Roman" pitchFamily="18" charset="0"/>
                        </a:rPr>
                        <a:t>"Обеспечение безопасности населения"</a:t>
                      </a:r>
                      <a:endParaRPr lang="ru-RU" sz="1200" b="1" dirty="0">
                        <a:solidFill>
                          <a:schemeClr val="tx1">
                            <a:lumMod val="95000"/>
                            <a:lumOff val="5000"/>
                          </a:schemeClr>
                        </a:solidFill>
                        <a:effectLst/>
                        <a:latin typeface="Times New Roman" pitchFamily="18" charset="0"/>
                        <a:ea typeface="Calibri"/>
                        <a:cs typeface="Times New Roman" pitchFamily="18" charset="0"/>
                      </a:endParaRPr>
                    </a:p>
                  </a:txBody>
                  <a:tcPr marL="52642" marR="52642" marT="0" marB="0" anchor="ctr">
                    <a:solidFill>
                      <a:schemeClr val="accent3">
                        <a:lumMod val="60000"/>
                        <a:lumOff val="40000"/>
                      </a:schemeClr>
                    </a:solidFill>
                  </a:tcPr>
                </a:tc>
                <a:tc>
                  <a:txBody>
                    <a:bodyPr/>
                    <a:lstStyle/>
                    <a:p>
                      <a:pPr algn="ctr">
                        <a:lnSpc>
                          <a:spcPct val="115000"/>
                        </a:lnSpc>
                        <a:spcAft>
                          <a:spcPts val="0"/>
                        </a:spcAft>
                      </a:pPr>
                      <a:r>
                        <a:rPr lang="ru-RU" sz="1200" b="1">
                          <a:solidFill>
                            <a:schemeClr val="tx1">
                              <a:lumMod val="95000"/>
                              <a:lumOff val="5000"/>
                            </a:schemeClr>
                          </a:solidFill>
                          <a:effectLst/>
                          <a:latin typeface="Times New Roman"/>
                          <a:ea typeface="Times New Roman"/>
                          <a:cs typeface="Times New Roman"/>
                        </a:rPr>
                        <a:t>68,2</a:t>
                      </a:r>
                      <a:endParaRPr lang="ru-RU" sz="1200" b="1">
                        <a:solidFill>
                          <a:schemeClr val="tx1">
                            <a:lumMod val="95000"/>
                            <a:lumOff val="5000"/>
                          </a:schemeClr>
                        </a:solidFill>
                        <a:effectLst/>
                        <a:latin typeface="Calibri"/>
                        <a:ea typeface="Times New Roman"/>
                        <a:cs typeface="Times New Roman"/>
                      </a:endParaRPr>
                    </a:p>
                  </a:txBody>
                  <a:tcPr marL="68580" marR="68580" marT="0" marB="0" anchor="b">
                    <a:solidFill>
                      <a:schemeClr val="accent3">
                        <a:lumMod val="60000"/>
                        <a:lumOff val="40000"/>
                      </a:schemeClr>
                    </a:solidFill>
                  </a:tcPr>
                </a:tc>
                <a:tc>
                  <a:txBody>
                    <a:bodyPr/>
                    <a:lstStyle/>
                    <a:p>
                      <a:pPr algn="ctr">
                        <a:lnSpc>
                          <a:spcPct val="115000"/>
                        </a:lnSpc>
                        <a:spcAft>
                          <a:spcPts val="0"/>
                        </a:spcAft>
                      </a:pPr>
                      <a:r>
                        <a:rPr lang="ru-RU" sz="1200" b="1" dirty="0" smtClean="0">
                          <a:solidFill>
                            <a:schemeClr val="tx1">
                              <a:lumMod val="95000"/>
                              <a:lumOff val="5000"/>
                            </a:schemeClr>
                          </a:solidFill>
                          <a:effectLst/>
                          <a:latin typeface="Times New Roman"/>
                          <a:ea typeface="Times New Roman"/>
                          <a:cs typeface="Times New Roman"/>
                        </a:rPr>
                        <a:t>73,4</a:t>
                      </a:r>
                      <a:endParaRPr lang="ru-RU" sz="1200" b="1" dirty="0">
                        <a:solidFill>
                          <a:schemeClr val="tx1">
                            <a:lumMod val="95000"/>
                            <a:lumOff val="5000"/>
                          </a:schemeClr>
                        </a:solidFill>
                        <a:effectLst/>
                        <a:latin typeface="Calibri"/>
                        <a:ea typeface="Times New Roman"/>
                        <a:cs typeface="Times New Roman"/>
                      </a:endParaRPr>
                    </a:p>
                  </a:txBody>
                  <a:tcPr marL="68580" marR="68580" marT="0" marB="0" anchor="b">
                    <a:solidFill>
                      <a:schemeClr val="accent3">
                        <a:lumMod val="60000"/>
                        <a:lumOff val="40000"/>
                      </a:schemeClr>
                    </a:solidFill>
                  </a:tcPr>
                </a:tc>
                <a:tc>
                  <a:txBody>
                    <a:bodyPr/>
                    <a:lstStyle/>
                    <a:p>
                      <a:pPr algn="ctr">
                        <a:lnSpc>
                          <a:spcPct val="115000"/>
                        </a:lnSpc>
                        <a:spcAft>
                          <a:spcPts val="0"/>
                        </a:spcAft>
                      </a:pPr>
                      <a:r>
                        <a:rPr lang="ru-RU" sz="1200" b="1" dirty="0" smtClean="0">
                          <a:solidFill>
                            <a:schemeClr val="tx1">
                              <a:lumMod val="95000"/>
                              <a:lumOff val="5000"/>
                            </a:schemeClr>
                          </a:solidFill>
                          <a:effectLst/>
                          <a:latin typeface="Times New Roman"/>
                          <a:ea typeface="Times New Roman"/>
                          <a:cs typeface="Times New Roman"/>
                        </a:rPr>
                        <a:t>+5,2</a:t>
                      </a:r>
                      <a:endParaRPr lang="ru-RU" sz="1200" b="1" dirty="0">
                        <a:solidFill>
                          <a:schemeClr val="tx1">
                            <a:lumMod val="95000"/>
                            <a:lumOff val="5000"/>
                          </a:schemeClr>
                        </a:solidFill>
                        <a:effectLst/>
                        <a:latin typeface="Calibri"/>
                        <a:ea typeface="Times New Roman"/>
                        <a:cs typeface="Times New Roman"/>
                      </a:endParaRPr>
                    </a:p>
                  </a:txBody>
                  <a:tcPr marL="68580" marR="68580" marT="0" marB="0" anchor="b">
                    <a:solidFill>
                      <a:schemeClr val="accent3">
                        <a:lumMod val="60000"/>
                        <a:lumOff val="40000"/>
                      </a:schemeClr>
                    </a:solidFill>
                  </a:tcPr>
                </a:tc>
              </a:tr>
              <a:tr h="203698">
                <a:tc>
                  <a:txBody>
                    <a:bodyPr/>
                    <a:lstStyle/>
                    <a:p>
                      <a:pPr algn="ctr">
                        <a:lnSpc>
                          <a:spcPct val="115000"/>
                        </a:lnSpc>
                        <a:spcAft>
                          <a:spcPts val="0"/>
                        </a:spcAft>
                      </a:pPr>
                      <a:r>
                        <a:rPr lang="ru-RU" sz="1200" dirty="0">
                          <a:solidFill>
                            <a:schemeClr val="tx1">
                              <a:lumMod val="95000"/>
                              <a:lumOff val="5000"/>
                            </a:schemeClr>
                          </a:solidFill>
                          <a:effectLst/>
                          <a:latin typeface="Times New Roman" pitchFamily="18" charset="0"/>
                          <a:cs typeface="Times New Roman" pitchFamily="18" charset="0"/>
                        </a:rPr>
                        <a:t>10</a:t>
                      </a:r>
                      <a:endParaRPr lang="ru-RU" sz="1200" dirty="0">
                        <a:solidFill>
                          <a:schemeClr val="tx1">
                            <a:lumMod val="95000"/>
                            <a:lumOff val="5000"/>
                          </a:schemeClr>
                        </a:solidFill>
                        <a:effectLst/>
                        <a:latin typeface="Times New Roman" pitchFamily="18" charset="0"/>
                        <a:ea typeface="Calibri"/>
                        <a:cs typeface="Times New Roman" pitchFamily="18" charset="0"/>
                      </a:endParaRPr>
                    </a:p>
                  </a:txBody>
                  <a:tcPr marL="52642" marR="52642" marT="0" marB="0">
                    <a:solidFill>
                      <a:schemeClr val="accent3">
                        <a:lumMod val="60000"/>
                        <a:lumOff val="40000"/>
                      </a:schemeClr>
                    </a:solidFill>
                  </a:tcPr>
                </a:tc>
                <a:tc>
                  <a:txBody>
                    <a:bodyPr/>
                    <a:lstStyle/>
                    <a:p>
                      <a:pPr algn="just">
                        <a:lnSpc>
                          <a:spcPct val="115000"/>
                        </a:lnSpc>
                        <a:spcAft>
                          <a:spcPts val="0"/>
                        </a:spcAft>
                      </a:pPr>
                      <a:r>
                        <a:rPr lang="ru-RU" sz="1200" b="1" dirty="0">
                          <a:solidFill>
                            <a:schemeClr val="tx1">
                              <a:lumMod val="95000"/>
                              <a:lumOff val="5000"/>
                            </a:schemeClr>
                          </a:solidFill>
                          <a:effectLst/>
                          <a:latin typeface="Times New Roman" pitchFamily="18" charset="0"/>
                          <a:cs typeface="Times New Roman" pitchFamily="18" charset="0"/>
                        </a:rPr>
                        <a:t>"Развитие культуры"</a:t>
                      </a:r>
                      <a:endParaRPr lang="ru-RU" sz="1200" b="1" dirty="0">
                        <a:solidFill>
                          <a:schemeClr val="tx1">
                            <a:lumMod val="95000"/>
                            <a:lumOff val="5000"/>
                          </a:schemeClr>
                        </a:solidFill>
                        <a:effectLst/>
                        <a:latin typeface="Times New Roman" pitchFamily="18" charset="0"/>
                        <a:ea typeface="Calibri"/>
                        <a:cs typeface="Times New Roman" pitchFamily="18" charset="0"/>
                      </a:endParaRPr>
                    </a:p>
                  </a:txBody>
                  <a:tcPr marL="52642" marR="52642" marT="0" marB="0" anchor="ctr">
                    <a:solidFill>
                      <a:schemeClr val="accent3">
                        <a:lumMod val="60000"/>
                        <a:lumOff val="40000"/>
                      </a:schemeClr>
                    </a:solidFill>
                  </a:tcPr>
                </a:tc>
                <a:tc>
                  <a:txBody>
                    <a:bodyPr/>
                    <a:lstStyle/>
                    <a:p>
                      <a:pPr algn="ctr">
                        <a:lnSpc>
                          <a:spcPct val="115000"/>
                        </a:lnSpc>
                        <a:spcAft>
                          <a:spcPts val="0"/>
                        </a:spcAft>
                      </a:pPr>
                      <a:r>
                        <a:rPr lang="ru-RU" sz="1200" b="1" dirty="0">
                          <a:solidFill>
                            <a:schemeClr val="tx1">
                              <a:lumMod val="95000"/>
                              <a:lumOff val="5000"/>
                            </a:schemeClr>
                          </a:solidFill>
                          <a:effectLst/>
                          <a:latin typeface="Times New Roman"/>
                          <a:ea typeface="Times New Roman"/>
                          <a:cs typeface="Times New Roman"/>
                        </a:rPr>
                        <a:t>132,2</a:t>
                      </a:r>
                      <a:endParaRPr lang="ru-RU" sz="1200" b="1" dirty="0">
                        <a:solidFill>
                          <a:schemeClr val="tx1">
                            <a:lumMod val="95000"/>
                            <a:lumOff val="5000"/>
                          </a:schemeClr>
                        </a:solidFill>
                        <a:effectLst/>
                        <a:latin typeface="Calibri"/>
                        <a:ea typeface="Times New Roman"/>
                        <a:cs typeface="Times New Roman"/>
                      </a:endParaRPr>
                    </a:p>
                  </a:txBody>
                  <a:tcPr marL="68580" marR="68580" marT="0" marB="0" anchor="b">
                    <a:solidFill>
                      <a:schemeClr val="accent3">
                        <a:lumMod val="60000"/>
                        <a:lumOff val="40000"/>
                      </a:schemeClr>
                    </a:solidFill>
                  </a:tcPr>
                </a:tc>
                <a:tc>
                  <a:txBody>
                    <a:bodyPr/>
                    <a:lstStyle/>
                    <a:p>
                      <a:pPr algn="ctr">
                        <a:lnSpc>
                          <a:spcPct val="115000"/>
                        </a:lnSpc>
                        <a:spcAft>
                          <a:spcPts val="0"/>
                        </a:spcAft>
                      </a:pPr>
                      <a:r>
                        <a:rPr lang="ru-RU" sz="1200" b="1" dirty="0" smtClean="0">
                          <a:solidFill>
                            <a:schemeClr val="tx1">
                              <a:lumMod val="95000"/>
                              <a:lumOff val="5000"/>
                            </a:schemeClr>
                          </a:solidFill>
                          <a:effectLst/>
                          <a:latin typeface="Times New Roman"/>
                          <a:ea typeface="Times New Roman"/>
                          <a:cs typeface="Times New Roman"/>
                        </a:rPr>
                        <a:t>141,8</a:t>
                      </a:r>
                      <a:endParaRPr lang="ru-RU" sz="1200" b="1" dirty="0">
                        <a:solidFill>
                          <a:schemeClr val="tx1">
                            <a:lumMod val="95000"/>
                            <a:lumOff val="5000"/>
                          </a:schemeClr>
                        </a:solidFill>
                        <a:effectLst/>
                        <a:latin typeface="Calibri"/>
                        <a:ea typeface="Times New Roman"/>
                        <a:cs typeface="Times New Roman"/>
                      </a:endParaRPr>
                    </a:p>
                  </a:txBody>
                  <a:tcPr marL="68580" marR="68580" marT="0" marB="0" anchor="b">
                    <a:solidFill>
                      <a:schemeClr val="accent3">
                        <a:lumMod val="60000"/>
                        <a:lumOff val="40000"/>
                      </a:schemeClr>
                    </a:solidFill>
                  </a:tcPr>
                </a:tc>
                <a:tc>
                  <a:txBody>
                    <a:bodyPr/>
                    <a:lstStyle/>
                    <a:p>
                      <a:pPr algn="ctr">
                        <a:lnSpc>
                          <a:spcPct val="115000"/>
                        </a:lnSpc>
                        <a:spcAft>
                          <a:spcPts val="0"/>
                        </a:spcAft>
                      </a:pPr>
                      <a:r>
                        <a:rPr lang="ru-RU" sz="1200" b="1" dirty="0" smtClean="0">
                          <a:solidFill>
                            <a:schemeClr val="tx1">
                              <a:lumMod val="95000"/>
                              <a:lumOff val="5000"/>
                            </a:schemeClr>
                          </a:solidFill>
                          <a:effectLst/>
                          <a:latin typeface="Times New Roman"/>
                          <a:ea typeface="Times New Roman"/>
                          <a:cs typeface="Times New Roman"/>
                        </a:rPr>
                        <a:t>+9,6</a:t>
                      </a:r>
                      <a:endParaRPr lang="ru-RU" sz="1200" b="1" dirty="0">
                        <a:solidFill>
                          <a:schemeClr val="tx1">
                            <a:lumMod val="95000"/>
                            <a:lumOff val="5000"/>
                          </a:schemeClr>
                        </a:solidFill>
                        <a:effectLst/>
                        <a:latin typeface="Calibri"/>
                        <a:ea typeface="Times New Roman"/>
                        <a:cs typeface="Times New Roman"/>
                      </a:endParaRPr>
                    </a:p>
                  </a:txBody>
                  <a:tcPr marL="68580" marR="68580" marT="0" marB="0" anchor="b">
                    <a:solidFill>
                      <a:schemeClr val="accent3">
                        <a:lumMod val="60000"/>
                        <a:lumOff val="40000"/>
                      </a:schemeClr>
                    </a:solidFill>
                  </a:tcPr>
                </a:tc>
              </a:tr>
              <a:tr h="203698">
                <a:tc>
                  <a:txBody>
                    <a:bodyPr/>
                    <a:lstStyle/>
                    <a:p>
                      <a:pPr algn="ctr">
                        <a:lnSpc>
                          <a:spcPct val="115000"/>
                        </a:lnSpc>
                        <a:spcAft>
                          <a:spcPts val="0"/>
                        </a:spcAft>
                      </a:pPr>
                      <a:r>
                        <a:rPr lang="ru-RU" sz="1200" dirty="0">
                          <a:solidFill>
                            <a:schemeClr val="tx1">
                              <a:lumMod val="95000"/>
                              <a:lumOff val="5000"/>
                            </a:schemeClr>
                          </a:solidFill>
                          <a:effectLst/>
                          <a:latin typeface="Times New Roman" pitchFamily="18" charset="0"/>
                          <a:cs typeface="Times New Roman" pitchFamily="18" charset="0"/>
                        </a:rPr>
                        <a:t>12</a:t>
                      </a:r>
                      <a:endParaRPr lang="ru-RU" sz="1200" dirty="0">
                        <a:solidFill>
                          <a:schemeClr val="tx1">
                            <a:lumMod val="95000"/>
                            <a:lumOff val="5000"/>
                          </a:schemeClr>
                        </a:solidFill>
                        <a:effectLst/>
                        <a:latin typeface="Times New Roman" pitchFamily="18" charset="0"/>
                        <a:ea typeface="Calibri"/>
                        <a:cs typeface="Times New Roman" pitchFamily="18" charset="0"/>
                      </a:endParaRPr>
                    </a:p>
                  </a:txBody>
                  <a:tcPr marL="52642" marR="52642" marT="0" marB="0">
                    <a:solidFill>
                      <a:schemeClr val="accent3">
                        <a:lumMod val="60000"/>
                        <a:lumOff val="40000"/>
                      </a:schemeClr>
                    </a:solidFill>
                  </a:tcPr>
                </a:tc>
                <a:tc>
                  <a:txBody>
                    <a:bodyPr/>
                    <a:lstStyle/>
                    <a:p>
                      <a:pPr algn="just">
                        <a:lnSpc>
                          <a:spcPct val="115000"/>
                        </a:lnSpc>
                        <a:spcAft>
                          <a:spcPts val="0"/>
                        </a:spcAft>
                      </a:pPr>
                      <a:r>
                        <a:rPr lang="ru-RU" sz="1200" b="1" dirty="0">
                          <a:solidFill>
                            <a:schemeClr val="tx1">
                              <a:lumMod val="95000"/>
                              <a:lumOff val="5000"/>
                            </a:schemeClr>
                          </a:solidFill>
                          <a:effectLst/>
                          <a:latin typeface="Times New Roman" pitchFamily="18" charset="0"/>
                          <a:cs typeface="Times New Roman" pitchFamily="18" charset="0"/>
                        </a:rPr>
                        <a:t>"Развитие физической культуры и спорта"</a:t>
                      </a:r>
                      <a:endParaRPr lang="ru-RU" sz="1200" b="1" dirty="0">
                        <a:solidFill>
                          <a:schemeClr val="tx1">
                            <a:lumMod val="95000"/>
                            <a:lumOff val="5000"/>
                          </a:schemeClr>
                        </a:solidFill>
                        <a:effectLst/>
                        <a:latin typeface="Times New Roman" pitchFamily="18" charset="0"/>
                        <a:ea typeface="Calibri"/>
                        <a:cs typeface="Times New Roman" pitchFamily="18" charset="0"/>
                      </a:endParaRPr>
                    </a:p>
                  </a:txBody>
                  <a:tcPr marL="52642" marR="52642" marT="0" marB="0" anchor="ctr">
                    <a:solidFill>
                      <a:schemeClr val="accent3">
                        <a:lumMod val="60000"/>
                        <a:lumOff val="40000"/>
                      </a:schemeClr>
                    </a:solidFill>
                  </a:tcPr>
                </a:tc>
                <a:tc>
                  <a:txBody>
                    <a:bodyPr/>
                    <a:lstStyle/>
                    <a:p>
                      <a:pPr algn="ctr">
                        <a:lnSpc>
                          <a:spcPct val="115000"/>
                        </a:lnSpc>
                        <a:spcAft>
                          <a:spcPts val="0"/>
                        </a:spcAft>
                      </a:pPr>
                      <a:r>
                        <a:rPr lang="ru-RU" sz="1200" b="1" dirty="0">
                          <a:solidFill>
                            <a:schemeClr val="tx1">
                              <a:lumMod val="95000"/>
                              <a:lumOff val="5000"/>
                            </a:schemeClr>
                          </a:solidFill>
                          <a:effectLst/>
                          <a:latin typeface="Times New Roman"/>
                          <a:ea typeface="Times New Roman"/>
                          <a:cs typeface="Times New Roman"/>
                        </a:rPr>
                        <a:t>216,9</a:t>
                      </a:r>
                      <a:endParaRPr lang="ru-RU" sz="1200" b="1" dirty="0">
                        <a:solidFill>
                          <a:schemeClr val="tx1">
                            <a:lumMod val="95000"/>
                            <a:lumOff val="5000"/>
                          </a:schemeClr>
                        </a:solidFill>
                        <a:effectLst/>
                        <a:latin typeface="Calibri"/>
                        <a:ea typeface="Times New Roman"/>
                        <a:cs typeface="Times New Roman"/>
                      </a:endParaRPr>
                    </a:p>
                  </a:txBody>
                  <a:tcPr marL="68580" marR="68580" marT="0" marB="0" anchor="b">
                    <a:solidFill>
                      <a:schemeClr val="accent3">
                        <a:lumMod val="60000"/>
                        <a:lumOff val="40000"/>
                      </a:schemeClr>
                    </a:solidFill>
                  </a:tcPr>
                </a:tc>
                <a:tc>
                  <a:txBody>
                    <a:bodyPr/>
                    <a:lstStyle/>
                    <a:p>
                      <a:pPr algn="ctr">
                        <a:lnSpc>
                          <a:spcPct val="115000"/>
                        </a:lnSpc>
                        <a:spcAft>
                          <a:spcPts val="0"/>
                        </a:spcAft>
                      </a:pPr>
                      <a:r>
                        <a:rPr lang="ru-RU" sz="1200" b="1" dirty="0" smtClean="0">
                          <a:solidFill>
                            <a:schemeClr val="tx1">
                              <a:lumMod val="95000"/>
                              <a:lumOff val="5000"/>
                            </a:schemeClr>
                          </a:solidFill>
                          <a:effectLst/>
                          <a:latin typeface="Times New Roman"/>
                          <a:ea typeface="Times New Roman"/>
                          <a:cs typeface="Times New Roman"/>
                        </a:rPr>
                        <a:t>151,4</a:t>
                      </a:r>
                      <a:endParaRPr lang="ru-RU" sz="1200" b="1" dirty="0">
                        <a:solidFill>
                          <a:schemeClr val="tx1">
                            <a:lumMod val="95000"/>
                            <a:lumOff val="5000"/>
                          </a:schemeClr>
                        </a:solidFill>
                        <a:effectLst/>
                        <a:latin typeface="Calibri"/>
                        <a:ea typeface="Times New Roman"/>
                        <a:cs typeface="Times New Roman"/>
                      </a:endParaRPr>
                    </a:p>
                  </a:txBody>
                  <a:tcPr marL="68580" marR="68580" marT="0" marB="0" anchor="b">
                    <a:solidFill>
                      <a:schemeClr val="accent3">
                        <a:lumMod val="60000"/>
                        <a:lumOff val="40000"/>
                      </a:schemeClr>
                    </a:solidFill>
                  </a:tcPr>
                </a:tc>
                <a:tc>
                  <a:txBody>
                    <a:bodyPr/>
                    <a:lstStyle/>
                    <a:p>
                      <a:pPr algn="ctr">
                        <a:lnSpc>
                          <a:spcPct val="115000"/>
                        </a:lnSpc>
                        <a:spcAft>
                          <a:spcPts val="0"/>
                        </a:spcAft>
                      </a:pPr>
                      <a:r>
                        <a:rPr lang="ru-RU" sz="1200" b="1" dirty="0" smtClean="0">
                          <a:solidFill>
                            <a:schemeClr val="tx1">
                              <a:lumMod val="95000"/>
                              <a:lumOff val="5000"/>
                            </a:schemeClr>
                          </a:solidFill>
                          <a:effectLst/>
                          <a:latin typeface="Times New Roman"/>
                          <a:ea typeface="Times New Roman"/>
                          <a:cs typeface="Times New Roman"/>
                        </a:rPr>
                        <a:t>-65,5</a:t>
                      </a:r>
                      <a:endParaRPr lang="ru-RU" sz="1200" b="1" dirty="0">
                        <a:solidFill>
                          <a:schemeClr val="tx1">
                            <a:lumMod val="95000"/>
                            <a:lumOff val="5000"/>
                          </a:schemeClr>
                        </a:solidFill>
                        <a:effectLst/>
                        <a:latin typeface="Calibri"/>
                        <a:ea typeface="Times New Roman"/>
                        <a:cs typeface="Times New Roman"/>
                      </a:endParaRPr>
                    </a:p>
                  </a:txBody>
                  <a:tcPr marL="68580" marR="68580" marT="0" marB="0" anchor="b">
                    <a:solidFill>
                      <a:schemeClr val="accent3">
                        <a:lumMod val="60000"/>
                        <a:lumOff val="40000"/>
                      </a:schemeClr>
                    </a:solidFill>
                  </a:tcPr>
                </a:tc>
              </a:tr>
              <a:tr h="240150">
                <a:tc>
                  <a:txBody>
                    <a:bodyPr/>
                    <a:lstStyle/>
                    <a:p>
                      <a:pPr algn="ctr">
                        <a:lnSpc>
                          <a:spcPct val="115000"/>
                        </a:lnSpc>
                        <a:spcAft>
                          <a:spcPts val="0"/>
                        </a:spcAft>
                      </a:pPr>
                      <a:r>
                        <a:rPr lang="ru-RU" sz="1200" dirty="0">
                          <a:solidFill>
                            <a:schemeClr val="tx1">
                              <a:lumMod val="95000"/>
                              <a:lumOff val="5000"/>
                            </a:schemeClr>
                          </a:solidFill>
                          <a:effectLst/>
                          <a:latin typeface="Times New Roman" pitchFamily="18" charset="0"/>
                          <a:cs typeface="Times New Roman" pitchFamily="18" charset="0"/>
                        </a:rPr>
                        <a:t>14</a:t>
                      </a:r>
                      <a:endParaRPr lang="ru-RU" sz="1200" dirty="0">
                        <a:solidFill>
                          <a:schemeClr val="tx1">
                            <a:lumMod val="95000"/>
                            <a:lumOff val="5000"/>
                          </a:schemeClr>
                        </a:solidFill>
                        <a:effectLst/>
                        <a:latin typeface="Times New Roman" pitchFamily="18" charset="0"/>
                        <a:ea typeface="Calibri"/>
                        <a:cs typeface="Times New Roman" pitchFamily="18" charset="0"/>
                      </a:endParaRPr>
                    </a:p>
                  </a:txBody>
                  <a:tcPr marL="52642" marR="52642" marT="0" marB="0">
                    <a:solidFill>
                      <a:schemeClr val="accent3">
                        <a:lumMod val="60000"/>
                        <a:lumOff val="40000"/>
                      </a:schemeClr>
                    </a:solidFill>
                  </a:tcPr>
                </a:tc>
                <a:tc>
                  <a:txBody>
                    <a:bodyPr/>
                    <a:lstStyle/>
                    <a:p>
                      <a:pPr algn="just">
                        <a:lnSpc>
                          <a:spcPct val="115000"/>
                        </a:lnSpc>
                        <a:spcAft>
                          <a:spcPts val="0"/>
                        </a:spcAft>
                      </a:pPr>
                      <a:r>
                        <a:rPr lang="ru-RU" sz="1200" b="1" dirty="0">
                          <a:solidFill>
                            <a:schemeClr val="tx1">
                              <a:lumMod val="95000"/>
                              <a:lumOff val="5000"/>
                            </a:schemeClr>
                          </a:solidFill>
                          <a:effectLst/>
                          <a:latin typeface="Times New Roman" pitchFamily="18" charset="0"/>
                          <a:cs typeface="Times New Roman" pitchFamily="18" charset="0"/>
                        </a:rPr>
                        <a:t>"Экономическое развитие и инновационная экономика"</a:t>
                      </a:r>
                      <a:endParaRPr lang="ru-RU" sz="1200" b="1" dirty="0">
                        <a:solidFill>
                          <a:schemeClr val="tx1">
                            <a:lumMod val="95000"/>
                            <a:lumOff val="5000"/>
                          </a:schemeClr>
                        </a:solidFill>
                        <a:effectLst/>
                        <a:latin typeface="Times New Roman" pitchFamily="18" charset="0"/>
                        <a:ea typeface="Calibri"/>
                        <a:cs typeface="Times New Roman" pitchFamily="18" charset="0"/>
                      </a:endParaRPr>
                    </a:p>
                  </a:txBody>
                  <a:tcPr marL="52642" marR="52642" marT="0" marB="0" anchor="ctr">
                    <a:solidFill>
                      <a:schemeClr val="accent3">
                        <a:lumMod val="60000"/>
                        <a:lumOff val="40000"/>
                      </a:schemeClr>
                    </a:solidFill>
                  </a:tcPr>
                </a:tc>
                <a:tc>
                  <a:txBody>
                    <a:bodyPr/>
                    <a:lstStyle/>
                    <a:p>
                      <a:pPr algn="ctr">
                        <a:lnSpc>
                          <a:spcPct val="115000"/>
                        </a:lnSpc>
                        <a:spcAft>
                          <a:spcPts val="0"/>
                        </a:spcAft>
                      </a:pPr>
                      <a:r>
                        <a:rPr lang="ru-RU" sz="1200" b="1" dirty="0">
                          <a:solidFill>
                            <a:schemeClr val="tx1">
                              <a:lumMod val="95000"/>
                              <a:lumOff val="5000"/>
                            </a:schemeClr>
                          </a:solidFill>
                          <a:effectLst/>
                          <a:latin typeface="Times New Roman"/>
                          <a:ea typeface="Times New Roman"/>
                          <a:cs typeface="Times New Roman"/>
                        </a:rPr>
                        <a:t>1,0</a:t>
                      </a:r>
                      <a:endParaRPr lang="ru-RU" sz="1200" b="1" dirty="0">
                        <a:solidFill>
                          <a:schemeClr val="tx1">
                            <a:lumMod val="95000"/>
                            <a:lumOff val="5000"/>
                          </a:schemeClr>
                        </a:solidFill>
                        <a:effectLst/>
                        <a:latin typeface="Calibri"/>
                        <a:ea typeface="Times New Roman"/>
                        <a:cs typeface="Times New Roman"/>
                      </a:endParaRPr>
                    </a:p>
                  </a:txBody>
                  <a:tcPr marL="68580" marR="68580" marT="0" marB="0" anchor="b">
                    <a:solidFill>
                      <a:schemeClr val="accent3">
                        <a:lumMod val="60000"/>
                        <a:lumOff val="40000"/>
                      </a:schemeClr>
                    </a:solidFill>
                  </a:tcPr>
                </a:tc>
                <a:tc>
                  <a:txBody>
                    <a:bodyPr/>
                    <a:lstStyle/>
                    <a:p>
                      <a:pPr algn="ctr">
                        <a:lnSpc>
                          <a:spcPct val="115000"/>
                        </a:lnSpc>
                        <a:spcAft>
                          <a:spcPts val="0"/>
                        </a:spcAft>
                      </a:pPr>
                      <a:r>
                        <a:rPr lang="ru-RU" sz="1200" b="1" dirty="0" smtClean="0">
                          <a:solidFill>
                            <a:schemeClr val="tx1">
                              <a:lumMod val="95000"/>
                              <a:lumOff val="5000"/>
                            </a:schemeClr>
                          </a:solidFill>
                          <a:effectLst/>
                          <a:latin typeface="Times New Roman"/>
                          <a:ea typeface="Times New Roman"/>
                          <a:cs typeface="Times New Roman"/>
                        </a:rPr>
                        <a:t>0,7</a:t>
                      </a:r>
                      <a:endParaRPr lang="ru-RU" sz="1200" b="1" dirty="0">
                        <a:solidFill>
                          <a:schemeClr val="tx1">
                            <a:lumMod val="95000"/>
                            <a:lumOff val="5000"/>
                          </a:schemeClr>
                        </a:solidFill>
                        <a:effectLst/>
                        <a:latin typeface="Calibri"/>
                        <a:ea typeface="Times New Roman"/>
                        <a:cs typeface="Times New Roman"/>
                      </a:endParaRPr>
                    </a:p>
                  </a:txBody>
                  <a:tcPr marL="68580" marR="68580" marT="0" marB="0" anchor="b">
                    <a:solidFill>
                      <a:schemeClr val="accent3">
                        <a:lumMod val="60000"/>
                        <a:lumOff val="40000"/>
                      </a:schemeClr>
                    </a:solidFill>
                  </a:tcPr>
                </a:tc>
                <a:tc>
                  <a:txBody>
                    <a:bodyPr/>
                    <a:lstStyle/>
                    <a:p>
                      <a:pPr algn="ctr">
                        <a:lnSpc>
                          <a:spcPct val="115000"/>
                        </a:lnSpc>
                        <a:spcAft>
                          <a:spcPts val="0"/>
                        </a:spcAft>
                      </a:pPr>
                      <a:r>
                        <a:rPr lang="ru-RU" sz="1200" b="1" dirty="0" smtClean="0">
                          <a:solidFill>
                            <a:schemeClr val="tx1">
                              <a:lumMod val="95000"/>
                              <a:lumOff val="5000"/>
                            </a:schemeClr>
                          </a:solidFill>
                          <a:effectLst/>
                          <a:latin typeface="Times New Roman"/>
                          <a:ea typeface="Times New Roman"/>
                          <a:cs typeface="Times New Roman"/>
                        </a:rPr>
                        <a:t>-0,3</a:t>
                      </a:r>
                      <a:endParaRPr lang="ru-RU" sz="1200" b="1" dirty="0">
                        <a:solidFill>
                          <a:schemeClr val="tx1">
                            <a:lumMod val="95000"/>
                            <a:lumOff val="5000"/>
                          </a:schemeClr>
                        </a:solidFill>
                        <a:effectLst/>
                        <a:latin typeface="Calibri"/>
                        <a:ea typeface="Times New Roman"/>
                        <a:cs typeface="Times New Roman"/>
                      </a:endParaRPr>
                    </a:p>
                  </a:txBody>
                  <a:tcPr marL="68580" marR="68580" marT="0" marB="0" anchor="b">
                    <a:solidFill>
                      <a:schemeClr val="accent3">
                        <a:lumMod val="60000"/>
                        <a:lumOff val="40000"/>
                      </a:schemeClr>
                    </a:solidFill>
                  </a:tcPr>
                </a:tc>
              </a:tr>
              <a:tr h="203698">
                <a:tc>
                  <a:txBody>
                    <a:bodyPr/>
                    <a:lstStyle/>
                    <a:p>
                      <a:pPr algn="ctr">
                        <a:lnSpc>
                          <a:spcPct val="115000"/>
                        </a:lnSpc>
                        <a:spcAft>
                          <a:spcPts val="0"/>
                        </a:spcAft>
                      </a:pPr>
                      <a:r>
                        <a:rPr lang="ru-RU" sz="1200">
                          <a:solidFill>
                            <a:schemeClr val="tx1">
                              <a:lumMod val="95000"/>
                              <a:lumOff val="5000"/>
                            </a:schemeClr>
                          </a:solidFill>
                          <a:effectLst/>
                          <a:latin typeface="Times New Roman" pitchFamily="18" charset="0"/>
                          <a:cs typeface="Times New Roman" pitchFamily="18" charset="0"/>
                        </a:rPr>
                        <a:t>15</a:t>
                      </a:r>
                      <a:endParaRPr lang="ru-RU" sz="1200">
                        <a:solidFill>
                          <a:schemeClr val="tx1">
                            <a:lumMod val="95000"/>
                            <a:lumOff val="5000"/>
                          </a:schemeClr>
                        </a:solidFill>
                        <a:effectLst/>
                        <a:latin typeface="Times New Roman" pitchFamily="18" charset="0"/>
                        <a:ea typeface="Calibri"/>
                        <a:cs typeface="Times New Roman" pitchFamily="18" charset="0"/>
                      </a:endParaRPr>
                    </a:p>
                  </a:txBody>
                  <a:tcPr marL="52642" marR="52642" marT="0" marB="0">
                    <a:solidFill>
                      <a:schemeClr val="accent3">
                        <a:lumMod val="60000"/>
                        <a:lumOff val="40000"/>
                      </a:schemeClr>
                    </a:solidFill>
                  </a:tcPr>
                </a:tc>
                <a:tc>
                  <a:txBody>
                    <a:bodyPr/>
                    <a:lstStyle/>
                    <a:p>
                      <a:pPr algn="just">
                        <a:lnSpc>
                          <a:spcPct val="115000"/>
                        </a:lnSpc>
                        <a:spcAft>
                          <a:spcPts val="0"/>
                        </a:spcAft>
                      </a:pPr>
                      <a:r>
                        <a:rPr lang="ru-RU" sz="1200" b="1" dirty="0">
                          <a:solidFill>
                            <a:schemeClr val="tx1">
                              <a:lumMod val="95000"/>
                              <a:lumOff val="5000"/>
                            </a:schemeClr>
                          </a:solidFill>
                          <a:effectLst/>
                          <a:latin typeface="Times New Roman" pitchFamily="18" charset="0"/>
                          <a:cs typeface="Times New Roman" pitchFamily="18" charset="0"/>
                        </a:rPr>
                        <a:t>"Молодежь Крымского района"</a:t>
                      </a:r>
                      <a:endParaRPr lang="ru-RU" sz="1200" b="1" dirty="0">
                        <a:solidFill>
                          <a:schemeClr val="tx1">
                            <a:lumMod val="95000"/>
                            <a:lumOff val="5000"/>
                          </a:schemeClr>
                        </a:solidFill>
                        <a:effectLst/>
                        <a:latin typeface="Times New Roman" pitchFamily="18" charset="0"/>
                        <a:ea typeface="Calibri"/>
                        <a:cs typeface="Times New Roman" pitchFamily="18" charset="0"/>
                      </a:endParaRPr>
                    </a:p>
                  </a:txBody>
                  <a:tcPr marL="52642" marR="52642" marT="0" marB="0" anchor="ctr">
                    <a:solidFill>
                      <a:schemeClr val="accent3">
                        <a:lumMod val="60000"/>
                        <a:lumOff val="40000"/>
                      </a:schemeClr>
                    </a:solidFill>
                  </a:tcPr>
                </a:tc>
                <a:tc>
                  <a:txBody>
                    <a:bodyPr/>
                    <a:lstStyle/>
                    <a:p>
                      <a:pPr algn="ctr">
                        <a:lnSpc>
                          <a:spcPct val="115000"/>
                        </a:lnSpc>
                        <a:spcAft>
                          <a:spcPts val="0"/>
                        </a:spcAft>
                      </a:pPr>
                      <a:r>
                        <a:rPr lang="ru-RU" sz="1200" b="1" dirty="0">
                          <a:solidFill>
                            <a:schemeClr val="tx1">
                              <a:lumMod val="95000"/>
                              <a:lumOff val="5000"/>
                            </a:schemeClr>
                          </a:solidFill>
                          <a:effectLst/>
                          <a:latin typeface="Times New Roman"/>
                          <a:ea typeface="Times New Roman"/>
                          <a:cs typeface="Times New Roman"/>
                        </a:rPr>
                        <a:t>6,5</a:t>
                      </a:r>
                      <a:endParaRPr lang="ru-RU" sz="1200" b="1" dirty="0">
                        <a:solidFill>
                          <a:schemeClr val="tx1">
                            <a:lumMod val="95000"/>
                            <a:lumOff val="5000"/>
                          </a:schemeClr>
                        </a:solidFill>
                        <a:effectLst/>
                        <a:latin typeface="Calibri"/>
                        <a:ea typeface="Times New Roman"/>
                        <a:cs typeface="Times New Roman"/>
                      </a:endParaRPr>
                    </a:p>
                  </a:txBody>
                  <a:tcPr marL="68580" marR="68580" marT="0" marB="0" anchor="b">
                    <a:solidFill>
                      <a:schemeClr val="accent3">
                        <a:lumMod val="60000"/>
                        <a:lumOff val="40000"/>
                      </a:schemeClr>
                    </a:solidFill>
                  </a:tcPr>
                </a:tc>
                <a:tc>
                  <a:txBody>
                    <a:bodyPr/>
                    <a:lstStyle/>
                    <a:p>
                      <a:pPr algn="ctr">
                        <a:lnSpc>
                          <a:spcPct val="115000"/>
                        </a:lnSpc>
                        <a:spcAft>
                          <a:spcPts val="0"/>
                        </a:spcAft>
                      </a:pPr>
                      <a:r>
                        <a:rPr lang="ru-RU" sz="1200" b="1" dirty="0" smtClean="0">
                          <a:solidFill>
                            <a:schemeClr val="tx1">
                              <a:lumMod val="95000"/>
                              <a:lumOff val="5000"/>
                            </a:schemeClr>
                          </a:solidFill>
                          <a:effectLst/>
                          <a:latin typeface="Times New Roman"/>
                          <a:ea typeface="Times New Roman"/>
                          <a:cs typeface="Times New Roman"/>
                        </a:rPr>
                        <a:t>6,8</a:t>
                      </a:r>
                      <a:endParaRPr lang="ru-RU" sz="1200" b="1" dirty="0">
                        <a:solidFill>
                          <a:schemeClr val="tx1">
                            <a:lumMod val="95000"/>
                            <a:lumOff val="5000"/>
                          </a:schemeClr>
                        </a:solidFill>
                        <a:effectLst/>
                        <a:latin typeface="Calibri"/>
                        <a:ea typeface="Times New Roman"/>
                        <a:cs typeface="Times New Roman"/>
                      </a:endParaRPr>
                    </a:p>
                  </a:txBody>
                  <a:tcPr marL="68580" marR="68580" marT="0" marB="0" anchor="b">
                    <a:solidFill>
                      <a:schemeClr val="accent3">
                        <a:lumMod val="60000"/>
                        <a:lumOff val="40000"/>
                      </a:schemeClr>
                    </a:solidFill>
                  </a:tcPr>
                </a:tc>
                <a:tc>
                  <a:txBody>
                    <a:bodyPr/>
                    <a:lstStyle/>
                    <a:p>
                      <a:pPr algn="ctr">
                        <a:lnSpc>
                          <a:spcPct val="115000"/>
                        </a:lnSpc>
                        <a:spcAft>
                          <a:spcPts val="0"/>
                        </a:spcAft>
                      </a:pPr>
                      <a:r>
                        <a:rPr lang="ru-RU" sz="1200" b="1" dirty="0">
                          <a:solidFill>
                            <a:schemeClr val="tx1">
                              <a:lumMod val="95000"/>
                              <a:lumOff val="5000"/>
                            </a:schemeClr>
                          </a:solidFill>
                          <a:effectLst/>
                          <a:latin typeface="Times New Roman"/>
                          <a:ea typeface="Times New Roman"/>
                          <a:cs typeface="Times New Roman"/>
                        </a:rPr>
                        <a:t>+0,3</a:t>
                      </a:r>
                      <a:endParaRPr lang="ru-RU" sz="1200" b="1" dirty="0">
                        <a:solidFill>
                          <a:schemeClr val="tx1">
                            <a:lumMod val="95000"/>
                            <a:lumOff val="5000"/>
                          </a:schemeClr>
                        </a:solidFill>
                        <a:effectLst/>
                        <a:latin typeface="Calibri"/>
                        <a:ea typeface="Times New Roman"/>
                        <a:cs typeface="Times New Roman"/>
                      </a:endParaRPr>
                    </a:p>
                  </a:txBody>
                  <a:tcPr marL="68580" marR="68580" marT="0" marB="0" anchor="b">
                    <a:solidFill>
                      <a:schemeClr val="accent3">
                        <a:lumMod val="60000"/>
                        <a:lumOff val="40000"/>
                      </a:schemeClr>
                    </a:solidFill>
                  </a:tcPr>
                </a:tc>
              </a:tr>
              <a:tr h="363463">
                <a:tc>
                  <a:txBody>
                    <a:bodyPr/>
                    <a:lstStyle/>
                    <a:p>
                      <a:pPr algn="ctr">
                        <a:lnSpc>
                          <a:spcPct val="115000"/>
                        </a:lnSpc>
                        <a:spcAft>
                          <a:spcPts val="0"/>
                        </a:spcAft>
                      </a:pPr>
                      <a:r>
                        <a:rPr lang="ru-RU" sz="1200" dirty="0">
                          <a:solidFill>
                            <a:schemeClr val="tx1">
                              <a:lumMod val="95000"/>
                              <a:lumOff val="5000"/>
                            </a:schemeClr>
                          </a:solidFill>
                          <a:effectLst/>
                          <a:latin typeface="Times New Roman" pitchFamily="18" charset="0"/>
                          <a:cs typeface="Times New Roman" pitchFamily="18" charset="0"/>
                        </a:rPr>
                        <a:t>16</a:t>
                      </a:r>
                      <a:endParaRPr lang="ru-RU" sz="1200" dirty="0">
                        <a:solidFill>
                          <a:schemeClr val="tx1">
                            <a:lumMod val="95000"/>
                            <a:lumOff val="5000"/>
                          </a:schemeClr>
                        </a:solidFill>
                        <a:effectLst/>
                        <a:latin typeface="Times New Roman" pitchFamily="18" charset="0"/>
                        <a:ea typeface="Calibri"/>
                        <a:cs typeface="Times New Roman" pitchFamily="18" charset="0"/>
                      </a:endParaRPr>
                    </a:p>
                  </a:txBody>
                  <a:tcPr marL="52642" marR="52642" marT="0" marB="0">
                    <a:solidFill>
                      <a:schemeClr val="accent3">
                        <a:lumMod val="60000"/>
                        <a:lumOff val="40000"/>
                      </a:schemeClr>
                    </a:solidFill>
                  </a:tcPr>
                </a:tc>
                <a:tc>
                  <a:txBody>
                    <a:bodyPr/>
                    <a:lstStyle/>
                    <a:p>
                      <a:pPr algn="just">
                        <a:lnSpc>
                          <a:spcPct val="115000"/>
                        </a:lnSpc>
                        <a:spcAft>
                          <a:spcPts val="0"/>
                        </a:spcAft>
                      </a:pPr>
                      <a:r>
                        <a:rPr lang="ru-RU" sz="1200" b="1" dirty="0">
                          <a:solidFill>
                            <a:schemeClr val="tx1">
                              <a:lumMod val="95000"/>
                              <a:lumOff val="5000"/>
                            </a:schemeClr>
                          </a:solidFill>
                          <a:effectLst/>
                          <a:latin typeface="Times New Roman" pitchFamily="18" charset="0"/>
                          <a:cs typeface="Times New Roman" pitchFamily="18" charset="0"/>
                        </a:rPr>
                        <a:t>"Муниципальная политика и развитие гражданского общества"</a:t>
                      </a:r>
                      <a:endParaRPr lang="ru-RU" sz="1200" b="1" dirty="0">
                        <a:solidFill>
                          <a:schemeClr val="tx1">
                            <a:lumMod val="95000"/>
                            <a:lumOff val="5000"/>
                          </a:schemeClr>
                        </a:solidFill>
                        <a:effectLst/>
                        <a:latin typeface="Times New Roman" pitchFamily="18" charset="0"/>
                        <a:ea typeface="Calibri"/>
                        <a:cs typeface="Times New Roman" pitchFamily="18" charset="0"/>
                      </a:endParaRPr>
                    </a:p>
                  </a:txBody>
                  <a:tcPr marL="52642" marR="52642" marT="0" marB="0" anchor="ctr">
                    <a:solidFill>
                      <a:schemeClr val="accent3">
                        <a:lumMod val="60000"/>
                        <a:lumOff val="40000"/>
                      </a:schemeClr>
                    </a:solidFill>
                  </a:tcPr>
                </a:tc>
                <a:tc>
                  <a:txBody>
                    <a:bodyPr/>
                    <a:lstStyle/>
                    <a:p>
                      <a:pPr algn="ctr">
                        <a:lnSpc>
                          <a:spcPct val="115000"/>
                        </a:lnSpc>
                        <a:spcAft>
                          <a:spcPts val="0"/>
                        </a:spcAft>
                      </a:pPr>
                      <a:r>
                        <a:rPr lang="ru-RU" sz="1200" b="1" dirty="0">
                          <a:solidFill>
                            <a:schemeClr val="tx1">
                              <a:lumMod val="95000"/>
                              <a:lumOff val="5000"/>
                            </a:schemeClr>
                          </a:solidFill>
                          <a:effectLst/>
                          <a:latin typeface="Times New Roman"/>
                          <a:ea typeface="Times New Roman"/>
                          <a:cs typeface="Times New Roman"/>
                        </a:rPr>
                        <a:t>12,4</a:t>
                      </a:r>
                      <a:endParaRPr lang="ru-RU" sz="1200" b="1" dirty="0">
                        <a:solidFill>
                          <a:schemeClr val="tx1">
                            <a:lumMod val="95000"/>
                            <a:lumOff val="5000"/>
                          </a:schemeClr>
                        </a:solidFill>
                        <a:effectLst/>
                        <a:latin typeface="Calibri"/>
                        <a:ea typeface="Times New Roman"/>
                        <a:cs typeface="Times New Roman"/>
                      </a:endParaRPr>
                    </a:p>
                  </a:txBody>
                  <a:tcPr marL="68580" marR="68580" marT="0" marB="0" anchor="b">
                    <a:solidFill>
                      <a:schemeClr val="accent3">
                        <a:lumMod val="60000"/>
                        <a:lumOff val="40000"/>
                      </a:schemeClr>
                    </a:solidFill>
                  </a:tcPr>
                </a:tc>
                <a:tc>
                  <a:txBody>
                    <a:bodyPr/>
                    <a:lstStyle/>
                    <a:p>
                      <a:pPr algn="ctr">
                        <a:lnSpc>
                          <a:spcPct val="115000"/>
                        </a:lnSpc>
                        <a:spcAft>
                          <a:spcPts val="0"/>
                        </a:spcAft>
                      </a:pPr>
                      <a:r>
                        <a:rPr lang="ru-RU" sz="1200" b="1" dirty="0" smtClean="0">
                          <a:solidFill>
                            <a:schemeClr val="tx1">
                              <a:lumMod val="95000"/>
                              <a:lumOff val="5000"/>
                            </a:schemeClr>
                          </a:solidFill>
                          <a:effectLst/>
                          <a:latin typeface="Times New Roman"/>
                          <a:ea typeface="Times New Roman"/>
                          <a:cs typeface="Times New Roman"/>
                        </a:rPr>
                        <a:t>20,3</a:t>
                      </a:r>
                      <a:endParaRPr lang="ru-RU" sz="1200" b="1" dirty="0">
                        <a:solidFill>
                          <a:schemeClr val="tx1">
                            <a:lumMod val="95000"/>
                            <a:lumOff val="5000"/>
                          </a:schemeClr>
                        </a:solidFill>
                        <a:effectLst/>
                        <a:latin typeface="Calibri"/>
                        <a:ea typeface="Times New Roman"/>
                        <a:cs typeface="Times New Roman"/>
                      </a:endParaRPr>
                    </a:p>
                  </a:txBody>
                  <a:tcPr marL="68580" marR="68580" marT="0" marB="0" anchor="b">
                    <a:solidFill>
                      <a:schemeClr val="accent3">
                        <a:lumMod val="60000"/>
                        <a:lumOff val="40000"/>
                      </a:schemeClr>
                    </a:solidFill>
                  </a:tcPr>
                </a:tc>
                <a:tc>
                  <a:txBody>
                    <a:bodyPr/>
                    <a:lstStyle/>
                    <a:p>
                      <a:pPr algn="ctr">
                        <a:lnSpc>
                          <a:spcPct val="115000"/>
                        </a:lnSpc>
                        <a:spcAft>
                          <a:spcPts val="0"/>
                        </a:spcAft>
                      </a:pPr>
                      <a:r>
                        <a:rPr lang="ru-RU" sz="1200" b="1" dirty="0" smtClean="0">
                          <a:solidFill>
                            <a:schemeClr val="tx1">
                              <a:lumMod val="95000"/>
                              <a:lumOff val="5000"/>
                            </a:schemeClr>
                          </a:solidFill>
                          <a:effectLst/>
                          <a:latin typeface="Times New Roman"/>
                          <a:ea typeface="Times New Roman"/>
                          <a:cs typeface="Times New Roman"/>
                        </a:rPr>
                        <a:t>+7,9</a:t>
                      </a:r>
                      <a:endParaRPr lang="ru-RU" sz="1200" b="1" dirty="0">
                        <a:solidFill>
                          <a:schemeClr val="tx1">
                            <a:lumMod val="95000"/>
                            <a:lumOff val="5000"/>
                          </a:schemeClr>
                        </a:solidFill>
                        <a:effectLst/>
                        <a:latin typeface="Calibri"/>
                        <a:ea typeface="Times New Roman"/>
                        <a:cs typeface="Times New Roman"/>
                      </a:endParaRPr>
                    </a:p>
                  </a:txBody>
                  <a:tcPr marL="68580" marR="68580" marT="0" marB="0" anchor="b">
                    <a:solidFill>
                      <a:schemeClr val="accent3">
                        <a:lumMod val="60000"/>
                        <a:lumOff val="40000"/>
                      </a:schemeClr>
                    </a:solidFill>
                  </a:tcPr>
                </a:tc>
              </a:tr>
              <a:tr h="203698">
                <a:tc>
                  <a:txBody>
                    <a:bodyPr/>
                    <a:lstStyle/>
                    <a:p>
                      <a:pPr algn="ctr">
                        <a:lnSpc>
                          <a:spcPct val="115000"/>
                        </a:lnSpc>
                        <a:spcAft>
                          <a:spcPts val="0"/>
                        </a:spcAft>
                      </a:pPr>
                      <a:r>
                        <a:rPr lang="ru-RU" sz="1200" dirty="0">
                          <a:solidFill>
                            <a:schemeClr val="tx1">
                              <a:lumMod val="95000"/>
                              <a:lumOff val="5000"/>
                            </a:schemeClr>
                          </a:solidFill>
                          <a:effectLst/>
                          <a:latin typeface="Times New Roman" pitchFamily="18" charset="0"/>
                          <a:cs typeface="Times New Roman" pitchFamily="18" charset="0"/>
                        </a:rPr>
                        <a:t>17</a:t>
                      </a:r>
                      <a:endParaRPr lang="ru-RU" sz="1200" dirty="0">
                        <a:solidFill>
                          <a:schemeClr val="tx1">
                            <a:lumMod val="95000"/>
                            <a:lumOff val="5000"/>
                          </a:schemeClr>
                        </a:solidFill>
                        <a:effectLst/>
                        <a:latin typeface="Times New Roman" pitchFamily="18" charset="0"/>
                        <a:ea typeface="Calibri"/>
                        <a:cs typeface="Times New Roman" pitchFamily="18" charset="0"/>
                      </a:endParaRPr>
                    </a:p>
                  </a:txBody>
                  <a:tcPr marL="52642" marR="52642" marT="0" marB="0">
                    <a:solidFill>
                      <a:schemeClr val="accent3">
                        <a:lumMod val="60000"/>
                        <a:lumOff val="40000"/>
                      </a:schemeClr>
                    </a:solidFill>
                  </a:tcPr>
                </a:tc>
                <a:tc>
                  <a:txBody>
                    <a:bodyPr/>
                    <a:lstStyle/>
                    <a:p>
                      <a:pPr algn="just">
                        <a:lnSpc>
                          <a:spcPct val="115000"/>
                        </a:lnSpc>
                        <a:spcAft>
                          <a:spcPts val="0"/>
                        </a:spcAft>
                      </a:pPr>
                      <a:r>
                        <a:rPr lang="ru-RU" sz="1200" b="1" dirty="0">
                          <a:solidFill>
                            <a:schemeClr val="tx1">
                              <a:lumMod val="95000"/>
                              <a:lumOff val="5000"/>
                            </a:schemeClr>
                          </a:solidFill>
                          <a:effectLst/>
                          <a:latin typeface="Times New Roman" pitchFamily="18" charset="0"/>
                          <a:cs typeface="Times New Roman" pitchFamily="18" charset="0"/>
                        </a:rPr>
                        <a:t>Казачество Крымского района</a:t>
                      </a:r>
                      <a:endParaRPr lang="ru-RU" sz="1200" b="1" dirty="0">
                        <a:solidFill>
                          <a:schemeClr val="tx1">
                            <a:lumMod val="95000"/>
                            <a:lumOff val="5000"/>
                          </a:schemeClr>
                        </a:solidFill>
                        <a:effectLst/>
                        <a:latin typeface="Times New Roman" pitchFamily="18" charset="0"/>
                        <a:ea typeface="Calibri"/>
                        <a:cs typeface="Times New Roman" pitchFamily="18" charset="0"/>
                      </a:endParaRPr>
                    </a:p>
                  </a:txBody>
                  <a:tcPr marL="52642" marR="52642" marT="0" marB="0" anchor="ctr">
                    <a:solidFill>
                      <a:schemeClr val="accent3">
                        <a:lumMod val="60000"/>
                        <a:lumOff val="40000"/>
                      </a:schemeClr>
                    </a:solidFill>
                  </a:tcPr>
                </a:tc>
                <a:tc>
                  <a:txBody>
                    <a:bodyPr/>
                    <a:lstStyle/>
                    <a:p>
                      <a:pPr algn="ctr">
                        <a:lnSpc>
                          <a:spcPct val="115000"/>
                        </a:lnSpc>
                        <a:spcAft>
                          <a:spcPts val="0"/>
                        </a:spcAft>
                      </a:pPr>
                      <a:r>
                        <a:rPr lang="ru-RU" sz="1200" b="1" dirty="0">
                          <a:solidFill>
                            <a:schemeClr val="tx1">
                              <a:lumMod val="95000"/>
                              <a:lumOff val="5000"/>
                            </a:schemeClr>
                          </a:solidFill>
                          <a:effectLst/>
                          <a:latin typeface="Times New Roman"/>
                          <a:ea typeface="Times New Roman"/>
                          <a:cs typeface="Times New Roman"/>
                        </a:rPr>
                        <a:t>3,0</a:t>
                      </a:r>
                      <a:endParaRPr lang="ru-RU" sz="1200" b="1" dirty="0">
                        <a:solidFill>
                          <a:schemeClr val="tx1">
                            <a:lumMod val="95000"/>
                            <a:lumOff val="5000"/>
                          </a:schemeClr>
                        </a:solidFill>
                        <a:effectLst/>
                        <a:latin typeface="Calibri"/>
                        <a:ea typeface="Times New Roman"/>
                        <a:cs typeface="Times New Roman"/>
                      </a:endParaRPr>
                    </a:p>
                  </a:txBody>
                  <a:tcPr marL="68580" marR="68580" marT="0" marB="0" anchor="b">
                    <a:solidFill>
                      <a:schemeClr val="accent3">
                        <a:lumMod val="60000"/>
                        <a:lumOff val="40000"/>
                      </a:schemeClr>
                    </a:solidFill>
                  </a:tcPr>
                </a:tc>
                <a:tc>
                  <a:txBody>
                    <a:bodyPr/>
                    <a:lstStyle/>
                    <a:p>
                      <a:pPr algn="ctr">
                        <a:lnSpc>
                          <a:spcPct val="115000"/>
                        </a:lnSpc>
                        <a:spcAft>
                          <a:spcPts val="0"/>
                        </a:spcAft>
                      </a:pPr>
                      <a:r>
                        <a:rPr lang="ru-RU" sz="1200" b="1" dirty="0" smtClean="0">
                          <a:solidFill>
                            <a:schemeClr val="tx1">
                              <a:lumMod val="95000"/>
                              <a:lumOff val="5000"/>
                            </a:schemeClr>
                          </a:solidFill>
                          <a:effectLst/>
                          <a:latin typeface="Times New Roman"/>
                          <a:ea typeface="Times New Roman"/>
                          <a:cs typeface="Times New Roman"/>
                        </a:rPr>
                        <a:t>3,5</a:t>
                      </a:r>
                      <a:endParaRPr lang="ru-RU" sz="1200" b="1" dirty="0">
                        <a:solidFill>
                          <a:schemeClr val="tx1">
                            <a:lumMod val="95000"/>
                            <a:lumOff val="5000"/>
                          </a:schemeClr>
                        </a:solidFill>
                        <a:effectLst/>
                        <a:latin typeface="Calibri"/>
                        <a:ea typeface="Times New Roman"/>
                        <a:cs typeface="Times New Roman"/>
                      </a:endParaRPr>
                    </a:p>
                  </a:txBody>
                  <a:tcPr marL="68580" marR="68580" marT="0" marB="0" anchor="b">
                    <a:solidFill>
                      <a:schemeClr val="accent3">
                        <a:lumMod val="60000"/>
                        <a:lumOff val="40000"/>
                      </a:schemeClr>
                    </a:solidFill>
                  </a:tcPr>
                </a:tc>
                <a:tc>
                  <a:txBody>
                    <a:bodyPr/>
                    <a:lstStyle/>
                    <a:p>
                      <a:pPr algn="ctr">
                        <a:lnSpc>
                          <a:spcPct val="115000"/>
                        </a:lnSpc>
                        <a:spcAft>
                          <a:spcPts val="0"/>
                        </a:spcAft>
                      </a:pPr>
                      <a:r>
                        <a:rPr lang="ru-RU" sz="1200" b="1" dirty="0" smtClean="0">
                          <a:solidFill>
                            <a:schemeClr val="tx1">
                              <a:lumMod val="95000"/>
                              <a:lumOff val="5000"/>
                            </a:schemeClr>
                          </a:solidFill>
                          <a:effectLst/>
                          <a:latin typeface="Times New Roman"/>
                          <a:ea typeface="Times New Roman"/>
                          <a:cs typeface="Times New Roman"/>
                        </a:rPr>
                        <a:t>+0,5</a:t>
                      </a:r>
                      <a:endParaRPr lang="ru-RU" sz="1200" b="1" dirty="0">
                        <a:solidFill>
                          <a:schemeClr val="tx1">
                            <a:lumMod val="95000"/>
                            <a:lumOff val="5000"/>
                          </a:schemeClr>
                        </a:solidFill>
                        <a:effectLst/>
                        <a:latin typeface="Calibri"/>
                        <a:ea typeface="Times New Roman"/>
                        <a:cs typeface="Times New Roman"/>
                      </a:endParaRPr>
                    </a:p>
                  </a:txBody>
                  <a:tcPr marL="68580" marR="68580" marT="0" marB="0" anchor="b">
                    <a:solidFill>
                      <a:schemeClr val="accent3">
                        <a:lumMod val="60000"/>
                        <a:lumOff val="40000"/>
                      </a:schemeClr>
                    </a:solidFill>
                  </a:tcPr>
                </a:tc>
              </a:tr>
              <a:tr h="363463">
                <a:tc>
                  <a:txBody>
                    <a:bodyPr/>
                    <a:lstStyle/>
                    <a:p>
                      <a:pPr algn="ctr">
                        <a:lnSpc>
                          <a:spcPct val="115000"/>
                        </a:lnSpc>
                        <a:spcAft>
                          <a:spcPts val="0"/>
                        </a:spcAft>
                      </a:pPr>
                      <a:r>
                        <a:rPr lang="ru-RU" sz="1200" dirty="0">
                          <a:solidFill>
                            <a:schemeClr val="tx1">
                              <a:lumMod val="95000"/>
                              <a:lumOff val="5000"/>
                            </a:schemeClr>
                          </a:solidFill>
                          <a:effectLst/>
                          <a:latin typeface="Times New Roman" pitchFamily="18" charset="0"/>
                          <a:cs typeface="Times New Roman" pitchFamily="18" charset="0"/>
                        </a:rPr>
                        <a:t>18</a:t>
                      </a:r>
                      <a:endParaRPr lang="ru-RU" sz="1200" dirty="0">
                        <a:solidFill>
                          <a:schemeClr val="tx1">
                            <a:lumMod val="95000"/>
                            <a:lumOff val="5000"/>
                          </a:schemeClr>
                        </a:solidFill>
                        <a:effectLst/>
                        <a:latin typeface="Times New Roman" pitchFamily="18" charset="0"/>
                        <a:ea typeface="Calibri"/>
                        <a:cs typeface="Times New Roman" pitchFamily="18" charset="0"/>
                      </a:endParaRPr>
                    </a:p>
                  </a:txBody>
                  <a:tcPr marL="52642" marR="52642" marT="0" marB="0">
                    <a:solidFill>
                      <a:schemeClr val="accent3">
                        <a:lumMod val="60000"/>
                        <a:lumOff val="40000"/>
                      </a:schemeClr>
                    </a:solidFill>
                  </a:tcPr>
                </a:tc>
                <a:tc>
                  <a:txBody>
                    <a:bodyPr/>
                    <a:lstStyle/>
                    <a:p>
                      <a:pPr algn="just">
                        <a:lnSpc>
                          <a:spcPct val="115000"/>
                        </a:lnSpc>
                        <a:spcAft>
                          <a:spcPts val="0"/>
                        </a:spcAft>
                      </a:pPr>
                      <a:r>
                        <a:rPr lang="ru-RU" sz="1200" b="1" dirty="0">
                          <a:solidFill>
                            <a:schemeClr val="tx1">
                              <a:lumMod val="95000"/>
                              <a:lumOff val="5000"/>
                            </a:schemeClr>
                          </a:solidFill>
                          <a:effectLst/>
                          <a:latin typeface="Times New Roman" pitchFamily="18" charset="0"/>
                          <a:cs typeface="Times New Roman" pitchFamily="18" charset="0"/>
                        </a:rPr>
                        <a:t>"Формирование условий для духовно-нравственного развития граждан"</a:t>
                      </a:r>
                      <a:endParaRPr lang="ru-RU" sz="1200" b="1" dirty="0">
                        <a:solidFill>
                          <a:schemeClr val="tx1">
                            <a:lumMod val="95000"/>
                            <a:lumOff val="5000"/>
                          </a:schemeClr>
                        </a:solidFill>
                        <a:effectLst/>
                        <a:latin typeface="Times New Roman" pitchFamily="18" charset="0"/>
                        <a:ea typeface="Calibri"/>
                        <a:cs typeface="Times New Roman" pitchFamily="18" charset="0"/>
                      </a:endParaRPr>
                    </a:p>
                  </a:txBody>
                  <a:tcPr marL="52642" marR="52642" marT="0" marB="0" anchor="ctr">
                    <a:solidFill>
                      <a:schemeClr val="accent3">
                        <a:lumMod val="60000"/>
                        <a:lumOff val="40000"/>
                      </a:schemeClr>
                    </a:solidFill>
                  </a:tcPr>
                </a:tc>
                <a:tc>
                  <a:txBody>
                    <a:bodyPr/>
                    <a:lstStyle/>
                    <a:p>
                      <a:pPr algn="ctr">
                        <a:lnSpc>
                          <a:spcPct val="115000"/>
                        </a:lnSpc>
                        <a:spcAft>
                          <a:spcPts val="0"/>
                        </a:spcAft>
                      </a:pPr>
                      <a:r>
                        <a:rPr lang="ru-RU" sz="1200" b="1" dirty="0">
                          <a:solidFill>
                            <a:schemeClr val="tx1">
                              <a:lumMod val="95000"/>
                              <a:lumOff val="5000"/>
                            </a:schemeClr>
                          </a:solidFill>
                          <a:effectLst/>
                          <a:latin typeface="Times New Roman"/>
                          <a:ea typeface="Times New Roman"/>
                          <a:cs typeface="Times New Roman"/>
                        </a:rPr>
                        <a:t>1,9</a:t>
                      </a:r>
                      <a:endParaRPr lang="ru-RU" sz="1200" b="1" dirty="0">
                        <a:solidFill>
                          <a:schemeClr val="tx1">
                            <a:lumMod val="95000"/>
                            <a:lumOff val="5000"/>
                          </a:schemeClr>
                        </a:solidFill>
                        <a:effectLst/>
                        <a:latin typeface="Calibri"/>
                        <a:ea typeface="Times New Roman"/>
                        <a:cs typeface="Times New Roman"/>
                      </a:endParaRPr>
                    </a:p>
                  </a:txBody>
                  <a:tcPr marL="68580" marR="68580" marT="0" marB="0" anchor="b">
                    <a:solidFill>
                      <a:schemeClr val="accent3">
                        <a:lumMod val="60000"/>
                        <a:lumOff val="40000"/>
                      </a:schemeClr>
                    </a:solidFill>
                  </a:tcPr>
                </a:tc>
                <a:tc>
                  <a:txBody>
                    <a:bodyPr/>
                    <a:lstStyle/>
                    <a:p>
                      <a:pPr algn="ctr">
                        <a:lnSpc>
                          <a:spcPct val="115000"/>
                        </a:lnSpc>
                        <a:spcAft>
                          <a:spcPts val="0"/>
                        </a:spcAft>
                      </a:pPr>
                      <a:r>
                        <a:rPr lang="ru-RU" sz="1200" b="1" dirty="0" smtClean="0">
                          <a:solidFill>
                            <a:schemeClr val="tx1">
                              <a:lumMod val="95000"/>
                              <a:lumOff val="5000"/>
                            </a:schemeClr>
                          </a:solidFill>
                          <a:effectLst/>
                          <a:latin typeface="Times New Roman"/>
                          <a:ea typeface="Times New Roman"/>
                          <a:cs typeface="Times New Roman"/>
                        </a:rPr>
                        <a:t>2,3</a:t>
                      </a:r>
                      <a:endParaRPr lang="ru-RU" sz="1200" b="1" dirty="0">
                        <a:solidFill>
                          <a:schemeClr val="tx1">
                            <a:lumMod val="95000"/>
                            <a:lumOff val="5000"/>
                          </a:schemeClr>
                        </a:solidFill>
                        <a:effectLst/>
                        <a:latin typeface="Calibri"/>
                        <a:ea typeface="Times New Roman"/>
                        <a:cs typeface="Times New Roman"/>
                      </a:endParaRPr>
                    </a:p>
                  </a:txBody>
                  <a:tcPr marL="68580" marR="68580" marT="0" marB="0" anchor="b">
                    <a:solidFill>
                      <a:schemeClr val="accent3">
                        <a:lumMod val="60000"/>
                        <a:lumOff val="40000"/>
                      </a:schemeClr>
                    </a:solidFill>
                  </a:tcPr>
                </a:tc>
                <a:tc>
                  <a:txBody>
                    <a:bodyPr/>
                    <a:lstStyle/>
                    <a:p>
                      <a:pPr algn="ctr">
                        <a:lnSpc>
                          <a:spcPct val="115000"/>
                        </a:lnSpc>
                        <a:spcAft>
                          <a:spcPts val="0"/>
                        </a:spcAft>
                      </a:pPr>
                      <a:r>
                        <a:rPr lang="ru-RU" sz="1200" b="1" dirty="0" smtClean="0">
                          <a:solidFill>
                            <a:schemeClr val="tx1">
                              <a:lumMod val="95000"/>
                              <a:lumOff val="5000"/>
                            </a:schemeClr>
                          </a:solidFill>
                          <a:effectLst/>
                          <a:latin typeface="Times New Roman"/>
                          <a:ea typeface="Times New Roman"/>
                          <a:cs typeface="Times New Roman"/>
                        </a:rPr>
                        <a:t>+0,4</a:t>
                      </a:r>
                      <a:endParaRPr lang="ru-RU" sz="1200" b="1" dirty="0">
                        <a:solidFill>
                          <a:schemeClr val="tx1">
                            <a:lumMod val="95000"/>
                            <a:lumOff val="5000"/>
                          </a:schemeClr>
                        </a:solidFill>
                        <a:effectLst/>
                        <a:latin typeface="Calibri"/>
                        <a:ea typeface="Times New Roman"/>
                        <a:cs typeface="Times New Roman"/>
                      </a:endParaRPr>
                    </a:p>
                  </a:txBody>
                  <a:tcPr marL="68580" marR="68580" marT="0" marB="0" anchor="b">
                    <a:solidFill>
                      <a:schemeClr val="accent3">
                        <a:lumMod val="60000"/>
                        <a:lumOff val="40000"/>
                      </a:schemeClr>
                    </a:solidFill>
                  </a:tcPr>
                </a:tc>
              </a:tr>
              <a:tr h="507898">
                <a:tc>
                  <a:txBody>
                    <a:bodyPr/>
                    <a:lstStyle/>
                    <a:p>
                      <a:pPr algn="ctr">
                        <a:lnSpc>
                          <a:spcPct val="115000"/>
                        </a:lnSpc>
                        <a:spcAft>
                          <a:spcPts val="0"/>
                        </a:spcAft>
                      </a:pPr>
                      <a:r>
                        <a:rPr lang="ru-RU" sz="1200" dirty="0" smtClean="0">
                          <a:solidFill>
                            <a:schemeClr val="tx1">
                              <a:lumMod val="95000"/>
                              <a:lumOff val="5000"/>
                            </a:schemeClr>
                          </a:solidFill>
                          <a:effectLst/>
                          <a:latin typeface="Times New Roman" pitchFamily="18" charset="0"/>
                          <a:ea typeface="Calibri"/>
                          <a:cs typeface="Times New Roman" pitchFamily="18" charset="0"/>
                        </a:rPr>
                        <a:t>22</a:t>
                      </a:r>
                      <a:endParaRPr lang="ru-RU" sz="1200" dirty="0">
                        <a:solidFill>
                          <a:schemeClr val="tx1">
                            <a:lumMod val="95000"/>
                            <a:lumOff val="5000"/>
                          </a:schemeClr>
                        </a:solidFill>
                        <a:effectLst/>
                        <a:latin typeface="Times New Roman" pitchFamily="18" charset="0"/>
                        <a:ea typeface="Calibri"/>
                        <a:cs typeface="Times New Roman" pitchFamily="18" charset="0"/>
                      </a:endParaRPr>
                    </a:p>
                  </a:txBody>
                  <a:tcPr marL="52642" marR="52642" marT="0" marB="0">
                    <a:solidFill>
                      <a:schemeClr val="accent3">
                        <a:lumMod val="60000"/>
                        <a:lumOff val="40000"/>
                      </a:schemeClr>
                    </a:solidFill>
                  </a:tcPr>
                </a:tc>
                <a:tc>
                  <a:txBody>
                    <a:bodyPr/>
                    <a:lstStyle/>
                    <a:p>
                      <a:pPr algn="just">
                        <a:lnSpc>
                          <a:spcPct val="115000"/>
                        </a:lnSpc>
                        <a:spcAft>
                          <a:spcPts val="0"/>
                        </a:spcAft>
                      </a:pPr>
                      <a:r>
                        <a:rPr lang="ru-RU" sz="1200" b="1" kern="1200" dirty="0" smtClean="0">
                          <a:solidFill>
                            <a:schemeClr val="tx1">
                              <a:lumMod val="95000"/>
                              <a:lumOff val="5000"/>
                            </a:schemeClr>
                          </a:solidFill>
                          <a:effectLst/>
                          <a:latin typeface="Times New Roman" pitchFamily="18" charset="0"/>
                          <a:ea typeface="+mn-ea"/>
                          <a:cs typeface="Times New Roman" pitchFamily="18" charset="0"/>
                        </a:rPr>
                        <a:t>"Информационное обеспечение и информирование граждан о деятельности органов местного самоуправления муниципального образования Крымский район" </a:t>
                      </a:r>
                      <a:endParaRPr lang="ru-RU" sz="1200" b="1" dirty="0">
                        <a:solidFill>
                          <a:schemeClr val="tx1">
                            <a:lumMod val="95000"/>
                            <a:lumOff val="5000"/>
                          </a:schemeClr>
                        </a:solidFill>
                        <a:effectLst/>
                        <a:latin typeface="Times New Roman" pitchFamily="18" charset="0"/>
                        <a:ea typeface="Calibri"/>
                        <a:cs typeface="Times New Roman" pitchFamily="18" charset="0"/>
                      </a:endParaRPr>
                    </a:p>
                  </a:txBody>
                  <a:tcPr marL="52642" marR="52642" marT="0" marB="0" anchor="ctr">
                    <a:solidFill>
                      <a:schemeClr val="accent3">
                        <a:lumMod val="60000"/>
                        <a:lumOff val="40000"/>
                      </a:schemeClr>
                    </a:solidFill>
                  </a:tcPr>
                </a:tc>
                <a:tc>
                  <a:txBody>
                    <a:bodyPr/>
                    <a:lstStyle/>
                    <a:p>
                      <a:pPr algn="ctr">
                        <a:lnSpc>
                          <a:spcPct val="115000"/>
                        </a:lnSpc>
                        <a:spcAft>
                          <a:spcPts val="0"/>
                        </a:spcAft>
                      </a:pPr>
                      <a:r>
                        <a:rPr lang="ru-RU" sz="1200" b="1" dirty="0">
                          <a:solidFill>
                            <a:schemeClr val="tx1">
                              <a:lumMod val="95000"/>
                              <a:lumOff val="5000"/>
                            </a:schemeClr>
                          </a:solidFill>
                          <a:effectLst/>
                          <a:latin typeface="Times New Roman"/>
                          <a:ea typeface="Times New Roman"/>
                          <a:cs typeface="Times New Roman"/>
                        </a:rPr>
                        <a:t>4,4</a:t>
                      </a:r>
                      <a:endParaRPr lang="ru-RU" sz="1200" b="1" dirty="0">
                        <a:solidFill>
                          <a:schemeClr val="tx1">
                            <a:lumMod val="95000"/>
                            <a:lumOff val="5000"/>
                          </a:schemeClr>
                        </a:solidFill>
                        <a:effectLst/>
                        <a:latin typeface="Calibri"/>
                        <a:ea typeface="Times New Roman"/>
                        <a:cs typeface="Times New Roman"/>
                      </a:endParaRPr>
                    </a:p>
                  </a:txBody>
                  <a:tcPr marL="68580" marR="68580" marT="0" marB="0" anchor="b">
                    <a:solidFill>
                      <a:schemeClr val="accent3">
                        <a:lumMod val="60000"/>
                        <a:lumOff val="40000"/>
                      </a:schemeClr>
                    </a:solidFill>
                  </a:tcPr>
                </a:tc>
                <a:tc>
                  <a:txBody>
                    <a:bodyPr/>
                    <a:lstStyle/>
                    <a:p>
                      <a:pPr algn="ctr">
                        <a:lnSpc>
                          <a:spcPct val="115000"/>
                        </a:lnSpc>
                        <a:spcAft>
                          <a:spcPts val="0"/>
                        </a:spcAft>
                      </a:pPr>
                      <a:r>
                        <a:rPr lang="ru-RU" sz="1200" b="1" dirty="0" smtClean="0">
                          <a:solidFill>
                            <a:schemeClr val="tx1">
                              <a:lumMod val="95000"/>
                              <a:lumOff val="5000"/>
                            </a:schemeClr>
                          </a:solidFill>
                          <a:effectLst/>
                          <a:latin typeface="Times New Roman"/>
                          <a:ea typeface="Times New Roman"/>
                          <a:cs typeface="Times New Roman"/>
                        </a:rPr>
                        <a:t>3,3</a:t>
                      </a:r>
                      <a:endParaRPr lang="ru-RU" sz="1200" b="1" dirty="0">
                        <a:solidFill>
                          <a:schemeClr val="tx1">
                            <a:lumMod val="95000"/>
                            <a:lumOff val="5000"/>
                          </a:schemeClr>
                        </a:solidFill>
                        <a:effectLst/>
                        <a:latin typeface="Calibri"/>
                        <a:ea typeface="Times New Roman"/>
                        <a:cs typeface="Times New Roman"/>
                      </a:endParaRPr>
                    </a:p>
                  </a:txBody>
                  <a:tcPr marL="68580" marR="68580" marT="0" marB="0" anchor="b">
                    <a:solidFill>
                      <a:schemeClr val="accent3">
                        <a:lumMod val="60000"/>
                        <a:lumOff val="40000"/>
                      </a:schemeClr>
                    </a:solidFill>
                  </a:tcPr>
                </a:tc>
                <a:tc>
                  <a:txBody>
                    <a:bodyPr/>
                    <a:lstStyle/>
                    <a:p>
                      <a:pPr algn="ctr">
                        <a:lnSpc>
                          <a:spcPct val="115000"/>
                        </a:lnSpc>
                        <a:spcAft>
                          <a:spcPts val="0"/>
                        </a:spcAft>
                      </a:pPr>
                      <a:r>
                        <a:rPr lang="ru-RU" sz="1200" b="1" dirty="0" smtClean="0">
                          <a:solidFill>
                            <a:schemeClr val="tx1">
                              <a:lumMod val="95000"/>
                              <a:lumOff val="5000"/>
                            </a:schemeClr>
                          </a:solidFill>
                          <a:effectLst/>
                          <a:latin typeface="Times New Roman"/>
                          <a:ea typeface="Times New Roman"/>
                          <a:cs typeface="Times New Roman"/>
                        </a:rPr>
                        <a:t>-1,1</a:t>
                      </a:r>
                      <a:endParaRPr lang="ru-RU" sz="1200" b="1" dirty="0">
                        <a:solidFill>
                          <a:schemeClr val="tx1">
                            <a:lumMod val="95000"/>
                            <a:lumOff val="5000"/>
                          </a:schemeClr>
                        </a:solidFill>
                        <a:effectLst/>
                        <a:latin typeface="Calibri"/>
                        <a:ea typeface="Times New Roman"/>
                        <a:cs typeface="Times New Roman"/>
                      </a:endParaRPr>
                    </a:p>
                  </a:txBody>
                  <a:tcPr marL="68580" marR="68580" marT="0" marB="0" anchor="b">
                    <a:solidFill>
                      <a:schemeClr val="accent3">
                        <a:lumMod val="60000"/>
                        <a:lumOff val="40000"/>
                      </a:schemeClr>
                    </a:solidFill>
                  </a:tcPr>
                </a:tc>
              </a:tr>
              <a:tr h="338598">
                <a:tc>
                  <a:txBody>
                    <a:bodyPr/>
                    <a:lstStyle/>
                    <a:p>
                      <a:pPr algn="ctr">
                        <a:lnSpc>
                          <a:spcPct val="115000"/>
                        </a:lnSpc>
                        <a:spcAft>
                          <a:spcPts val="0"/>
                        </a:spcAft>
                      </a:pPr>
                      <a:r>
                        <a:rPr lang="ru-RU" sz="1200" dirty="0">
                          <a:solidFill>
                            <a:schemeClr val="tx1">
                              <a:lumMod val="95000"/>
                              <a:lumOff val="5000"/>
                            </a:schemeClr>
                          </a:solidFill>
                          <a:effectLst/>
                          <a:latin typeface="Times New Roman" pitchFamily="18" charset="0"/>
                          <a:cs typeface="Times New Roman" pitchFamily="18" charset="0"/>
                        </a:rPr>
                        <a:t>23</a:t>
                      </a:r>
                      <a:endParaRPr lang="ru-RU" sz="1200" dirty="0">
                        <a:solidFill>
                          <a:schemeClr val="tx1">
                            <a:lumMod val="95000"/>
                            <a:lumOff val="5000"/>
                          </a:schemeClr>
                        </a:solidFill>
                        <a:effectLst/>
                        <a:latin typeface="Times New Roman" pitchFamily="18" charset="0"/>
                        <a:ea typeface="Calibri"/>
                        <a:cs typeface="Times New Roman" pitchFamily="18" charset="0"/>
                      </a:endParaRPr>
                    </a:p>
                  </a:txBody>
                  <a:tcPr marL="52642" marR="52642" marT="0" marB="0">
                    <a:solidFill>
                      <a:schemeClr val="accent3">
                        <a:lumMod val="60000"/>
                        <a:lumOff val="40000"/>
                      </a:schemeClr>
                    </a:solidFill>
                  </a:tcPr>
                </a:tc>
                <a:tc>
                  <a:txBody>
                    <a:bodyPr/>
                    <a:lstStyle/>
                    <a:p>
                      <a:pPr algn="just">
                        <a:lnSpc>
                          <a:spcPct val="115000"/>
                        </a:lnSpc>
                        <a:spcAft>
                          <a:spcPts val="0"/>
                        </a:spcAft>
                      </a:pPr>
                      <a:r>
                        <a:rPr lang="ru-RU" sz="1200" b="1" kern="1200" dirty="0" smtClean="0">
                          <a:solidFill>
                            <a:schemeClr val="tx1">
                              <a:lumMod val="95000"/>
                              <a:lumOff val="5000"/>
                            </a:schemeClr>
                          </a:solidFill>
                          <a:effectLst/>
                          <a:latin typeface="Times New Roman" pitchFamily="18" charset="0"/>
                          <a:ea typeface="+mn-ea"/>
                          <a:cs typeface="Times New Roman" pitchFamily="18" charset="0"/>
                        </a:rPr>
                        <a:t>"Информатизация муниципального образования Крымский район"</a:t>
                      </a:r>
                      <a:endParaRPr lang="ru-RU" sz="1200" b="1" dirty="0">
                        <a:solidFill>
                          <a:schemeClr val="tx1">
                            <a:lumMod val="95000"/>
                            <a:lumOff val="5000"/>
                          </a:schemeClr>
                        </a:solidFill>
                        <a:effectLst/>
                        <a:latin typeface="Times New Roman" pitchFamily="18" charset="0"/>
                        <a:ea typeface="Calibri"/>
                        <a:cs typeface="Times New Roman" pitchFamily="18" charset="0"/>
                      </a:endParaRPr>
                    </a:p>
                  </a:txBody>
                  <a:tcPr marL="52642" marR="52642" marT="0" marB="0" anchor="ctr">
                    <a:solidFill>
                      <a:schemeClr val="accent3">
                        <a:lumMod val="60000"/>
                        <a:lumOff val="40000"/>
                      </a:schemeClr>
                    </a:solidFill>
                  </a:tcPr>
                </a:tc>
                <a:tc>
                  <a:txBody>
                    <a:bodyPr/>
                    <a:lstStyle/>
                    <a:p>
                      <a:pPr algn="ctr">
                        <a:lnSpc>
                          <a:spcPct val="115000"/>
                        </a:lnSpc>
                        <a:spcAft>
                          <a:spcPts val="0"/>
                        </a:spcAft>
                      </a:pPr>
                      <a:r>
                        <a:rPr lang="ru-RU" sz="1200" b="1">
                          <a:solidFill>
                            <a:schemeClr val="tx1">
                              <a:lumMod val="95000"/>
                              <a:lumOff val="5000"/>
                            </a:schemeClr>
                          </a:solidFill>
                          <a:effectLst/>
                          <a:latin typeface="Times New Roman"/>
                          <a:ea typeface="Times New Roman"/>
                          <a:cs typeface="Times New Roman"/>
                        </a:rPr>
                        <a:t>6,9</a:t>
                      </a:r>
                      <a:endParaRPr lang="ru-RU" sz="1200" b="1">
                        <a:solidFill>
                          <a:schemeClr val="tx1">
                            <a:lumMod val="95000"/>
                            <a:lumOff val="5000"/>
                          </a:schemeClr>
                        </a:solidFill>
                        <a:effectLst/>
                        <a:latin typeface="Calibri"/>
                        <a:ea typeface="Times New Roman"/>
                        <a:cs typeface="Times New Roman"/>
                      </a:endParaRPr>
                    </a:p>
                  </a:txBody>
                  <a:tcPr marL="68580" marR="68580" marT="0" marB="0" anchor="b">
                    <a:solidFill>
                      <a:schemeClr val="accent3">
                        <a:lumMod val="60000"/>
                        <a:lumOff val="40000"/>
                      </a:schemeClr>
                    </a:solidFill>
                  </a:tcPr>
                </a:tc>
                <a:tc>
                  <a:txBody>
                    <a:bodyPr/>
                    <a:lstStyle/>
                    <a:p>
                      <a:pPr algn="ctr">
                        <a:lnSpc>
                          <a:spcPct val="115000"/>
                        </a:lnSpc>
                        <a:spcAft>
                          <a:spcPts val="0"/>
                        </a:spcAft>
                      </a:pPr>
                      <a:r>
                        <a:rPr lang="ru-RU" sz="1200" b="1" dirty="0" smtClean="0">
                          <a:solidFill>
                            <a:schemeClr val="tx1">
                              <a:lumMod val="95000"/>
                              <a:lumOff val="5000"/>
                            </a:schemeClr>
                          </a:solidFill>
                          <a:effectLst/>
                          <a:latin typeface="Times New Roman"/>
                          <a:ea typeface="Times New Roman"/>
                          <a:cs typeface="Times New Roman"/>
                        </a:rPr>
                        <a:t>5,0</a:t>
                      </a:r>
                      <a:endParaRPr lang="ru-RU" sz="1200" b="1" dirty="0">
                        <a:solidFill>
                          <a:schemeClr val="tx1">
                            <a:lumMod val="95000"/>
                            <a:lumOff val="5000"/>
                          </a:schemeClr>
                        </a:solidFill>
                        <a:effectLst/>
                        <a:latin typeface="Calibri"/>
                        <a:ea typeface="Times New Roman"/>
                        <a:cs typeface="Times New Roman"/>
                      </a:endParaRPr>
                    </a:p>
                  </a:txBody>
                  <a:tcPr marL="68580" marR="68580" marT="0" marB="0" anchor="b">
                    <a:solidFill>
                      <a:schemeClr val="accent3">
                        <a:lumMod val="60000"/>
                        <a:lumOff val="40000"/>
                      </a:schemeClr>
                    </a:solidFill>
                  </a:tcPr>
                </a:tc>
                <a:tc>
                  <a:txBody>
                    <a:bodyPr/>
                    <a:lstStyle/>
                    <a:p>
                      <a:pPr algn="ctr">
                        <a:lnSpc>
                          <a:spcPct val="115000"/>
                        </a:lnSpc>
                        <a:spcAft>
                          <a:spcPts val="0"/>
                        </a:spcAft>
                      </a:pPr>
                      <a:r>
                        <a:rPr lang="ru-RU" sz="1200" b="1" dirty="0" smtClean="0">
                          <a:solidFill>
                            <a:schemeClr val="tx1">
                              <a:lumMod val="95000"/>
                              <a:lumOff val="5000"/>
                            </a:schemeClr>
                          </a:solidFill>
                          <a:effectLst/>
                          <a:latin typeface="Times New Roman"/>
                          <a:ea typeface="Times New Roman"/>
                          <a:cs typeface="Times New Roman"/>
                        </a:rPr>
                        <a:t>-1,9</a:t>
                      </a:r>
                      <a:endParaRPr lang="ru-RU" sz="1200" b="1" dirty="0">
                        <a:solidFill>
                          <a:schemeClr val="tx1">
                            <a:lumMod val="95000"/>
                            <a:lumOff val="5000"/>
                          </a:schemeClr>
                        </a:solidFill>
                        <a:effectLst/>
                        <a:latin typeface="Calibri"/>
                        <a:ea typeface="Times New Roman"/>
                        <a:cs typeface="Times New Roman"/>
                      </a:endParaRPr>
                    </a:p>
                  </a:txBody>
                  <a:tcPr marL="68580" marR="68580" marT="0" marB="0" anchor="b">
                    <a:solidFill>
                      <a:schemeClr val="accent3">
                        <a:lumMod val="60000"/>
                        <a:lumOff val="40000"/>
                      </a:schemeClr>
                    </a:solidFill>
                  </a:tcPr>
                </a:tc>
              </a:tr>
              <a:tr h="203698">
                <a:tc>
                  <a:txBody>
                    <a:bodyPr/>
                    <a:lstStyle/>
                    <a:p>
                      <a:pPr algn="ctr">
                        <a:lnSpc>
                          <a:spcPct val="115000"/>
                        </a:lnSpc>
                        <a:spcAft>
                          <a:spcPts val="0"/>
                        </a:spcAft>
                      </a:pPr>
                      <a:r>
                        <a:rPr lang="ru-RU" sz="1200" dirty="0">
                          <a:solidFill>
                            <a:schemeClr val="tx1">
                              <a:lumMod val="95000"/>
                              <a:lumOff val="5000"/>
                            </a:schemeClr>
                          </a:solidFill>
                          <a:effectLst/>
                          <a:latin typeface="Times New Roman" pitchFamily="18" charset="0"/>
                          <a:cs typeface="Times New Roman" pitchFamily="18" charset="0"/>
                        </a:rPr>
                        <a:t>24</a:t>
                      </a:r>
                      <a:endParaRPr lang="ru-RU" sz="1200" dirty="0">
                        <a:solidFill>
                          <a:schemeClr val="tx1">
                            <a:lumMod val="95000"/>
                            <a:lumOff val="5000"/>
                          </a:schemeClr>
                        </a:solidFill>
                        <a:effectLst/>
                        <a:latin typeface="Times New Roman" pitchFamily="18" charset="0"/>
                        <a:ea typeface="Calibri"/>
                        <a:cs typeface="Times New Roman" pitchFamily="18" charset="0"/>
                      </a:endParaRPr>
                    </a:p>
                  </a:txBody>
                  <a:tcPr marL="52642" marR="52642" marT="0" marB="0">
                    <a:solidFill>
                      <a:schemeClr val="accent3">
                        <a:lumMod val="60000"/>
                        <a:lumOff val="40000"/>
                      </a:schemeClr>
                    </a:solidFill>
                  </a:tcPr>
                </a:tc>
                <a:tc>
                  <a:txBody>
                    <a:bodyPr/>
                    <a:lstStyle/>
                    <a:p>
                      <a:pPr algn="just">
                        <a:lnSpc>
                          <a:spcPct val="115000"/>
                        </a:lnSpc>
                        <a:spcAft>
                          <a:spcPts val="0"/>
                        </a:spcAft>
                      </a:pPr>
                      <a:r>
                        <a:rPr lang="ru-RU" sz="1200" b="1" dirty="0">
                          <a:solidFill>
                            <a:schemeClr val="tx1">
                              <a:lumMod val="95000"/>
                              <a:lumOff val="5000"/>
                            </a:schemeClr>
                          </a:solidFill>
                          <a:effectLst/>
                          <a:latin typeface="Times New Roman" pitchFamily="18" charset="0"/>
                          <a:cs typeface="Times New Roman" pitchFamily="18" charset="0"/>
                        </a:rPr>
                        <a:t>"Развитие сельского хозяйства"</a:t>
                      </a:r>
                      <a:endParaRPr lang="ru-RU" sz="1200" b="1" dirty="0">
                        <a:solidFill>
                          <a:schemeClr val="tx1">
                            <a:lumMod val="95000"/>
                            <a:lumOff val="5000"/>
                          </a:schemeClr>
                        </a:solidFill>
                        <a:effectLst/>
                        <a:latin typeface="Times New Roman" pitchFamily="18" charset="0"/>
                        <a:ea typeface="Calibri"/>
                        <a:cs typeface="Times New Roman" pitchFamily="18" charset="0"/>
                      </a:endParaRPr>
                    </a:p>
                  </a:txBody>
                  <a:tcPr marL="52642" marR="52642" marT="0" marB="0" anchor="ctr">
                    <a:solidFill>
                      <a:schemeClr val="accent3">
                        <a:lumMod val="60000"/>
                        <a:lumOff val="40000"/>
                      </a:schemeClr>
                    </a:solidFill>
                  </a:tcPr>
                </a:tc>
                <a:tc>
                  <a:txBody>
                    <a:bodyPr/>
                    <a:lstStyle/>
                    <a:p>
                      <a:pPr algn="ctr">
                        <a:lnSpc>
                          <a:spcPct val="115000"/>
                        </a:lnSpc>
                        <a:spcAft>
                          <a:spcPts val="0"/>
                        </a:spcAft>
                      </a:pPr>
                      <a:r>
                        <a:rPr lang="ru-RU" sz="1200" b="1">
                          <a:solidFill>
                            <a:schemeClr val="tx1">
                              <a:lumMod val="95000"/>
                              <a:lumOff val="5000"/>
                            </a:schemeClr>
                          </a:solidFill>
                          <a:effectLst/>
                          <a:latin typeface="Times New Roman"/>
                          <a:ea typeface="Times New Roman"/>
                          <a:cs typeface="Times New Roman"/>
                        </a:rPr>
                        <a:t>13,8</a:t>
                      </a:r>
                      <a:endParaRPr lang="ru-RU" sz="1200" b="1">
                        <a:solidFill>
                          <a:schemeClr val="tx1">
                            <a:lumMod val="95000"/>
                            <a:lumOff val="5000"/>
                          </a:schemeClr>
                        </a:solidFill>
                        <a:effectLst/>
                        <a:latin typeface="Calibri"/>
                        <a:ea typeface="Times New Roman"/>
                        <a:cs typeface="Times New Roman"/>
                      </a:endParaRPr>
                    </a:p>
                  </a:txBody>
                  <a:tcPr marL="68580" marR="68580" marT="0" marB="0" anchor="b">
                    <a:solidFill>
                      <a:schemeClr val="accent3">
                        <a:lumMod val="60000"/>
                        <a:lumOff val="40000"/>
                      </a:schemeClr>
                    </a:solidFill>
                  </a:tcPr>
                </a:tc>
                <a:tc>
                  <a:txBody>
                    <a:bodyPr/>
                    <a:lstStyle/>
                    <a:p>
                      <a:pPr algn="ctr">
                        <a:lnSpc>
                          <a:spcPct val="115000"/>
                        </a:lnSpc>
                        <a:spcAft>
                          <a:spcPts val="0"/>
                        </a:spcAft>
                      </a:pPr>
                      <a:r>
                        <a:rPr lang="ru-RU" sz="1200" b="1" dirty="0" smtClean="0">
                          <a:solidFill>
                            <a:schemeClr val="tx1">
                              <a:lumMod val="95000"/>
                              <a:lumOff val="5000"/>
                            </a:schemeClr>
                          </a:solidFill>
                          <a:effectLst/>
                          <a:latin typeface="Times New Roman"/>
                          <a:ea typeface="Times New Roman"/>
                          <a:cs typeface="Times New Roman"/>
                        </a:rPr>
                        <a:t>14,4</a:t>
                      </a:r>
                      <a:endParaRPr lang="ru-RU" sz="1200" b="1" dirty="0">
                        <a:solidFill>
                          <a:schemeClr val="tx1">
                            <a:lumMod val="95000"/>
                            <a:lumOff val="5000"/>
                          </a:schemeClr>
                        </a:solidFill>
                        <a:effectLst/>
                        <a:latin typeface="Calibri"/>
                        <a:ea typeface="Times New Roman"/>
                        <a:cs typeface="Times New Roman"/>
                      </a:endParaRPr>
                    </a:p>
                  </a:txBody>
                  <a:tcPr marL="68580" marR="68580" marT="0" marB="0" anchor="b">
                    <a:solidFill>
                      <a:schemeClr val="accent3">
                        <a:lumMod val="60000"/>
                        <a:lumOff val="40000"/>
                      </a:schemeClr>
                    </a:solidFill>
                  </a:tcPr>
                </a:tc>
                <a:tc>
                  <a:txBody>
                    <a:bodyPr/>
                    <a:lstStyle/>
                    <a:p>
                      <a:pPr algn="ctr">
                        <a:lnSpc>
                          <a:spcPct val="115000"/>
                        </a:lnSpc>
                        <a:spcAft>
                          <a:spcPts val="0"/>
                        </a:spcAft>
                      </a:pPr>
                      <a:r>
                        <a:rPr lang="ru-RU" sz="1200" b="1" dirty="0" smtClean="0">
                          <a:solidFill>
                            <a:schemeClr val="tx1">
                              <a:lumMod val="95000"/>
                              <a:lumOff val="5000"/>
                            </a:schemeClr>
                          </a:solidFill>
                          <a:effectLst/>
                          <a:latin typeface="Times New Roman"/>
                          <a:ea typeface="Times New Roman"/>
                          <a:cs typeface="Times New Roman"/>
                        </a:rPr>
                        <a:t>+0,6</a:t>
                      </a:r>
                      <a:endParaRPr lang="ru-RU" sz="1200" b="1" dirty="0">
                        <a:solidFill>
                          <a:schemeClr val="tx1">
                            <a:lumMod val="95000"/>
                            <a:lumOff val="5000"/>
                          </a:schemeClr>
                        </a:solidFill>
                        <a:effectLst/>
                        <a:latin typeface="Calibri"/>
                        <a:ea typeface="Times New Roman"/>
                        <a:cs typeface="Times New Roman"/>
                      </a:endParaRPr>
                    </a:p>
                  </a:txBody>
                  <a:tcPr marL="68580" marR="68580" marT="0" marB="0" anchor="b">
                    <a:solidFill>
                      <a:schemeClr val="accent3">
                        <a:lumMod val="60000"/>
                        <a:lumOff val="40000"/>
                      </a:schemeClr>
                    </a:solidFill>
                  </a:tcPr>
                </a:tc>
              </a:tr>
              <a:tr h="246167">
                <a:tc>
                  <a:txBody>
                    <a:bodyPr/>
                    <a:lstStyle/>
                    <a:p>
                      <a:pPr algn="ctr">
                        <a:lnSpc>
                          <a:spcPct val="115000"/>
                        </a:lnSpc>
                        <a:spcAft>
                          <a:spcPts val="0"/>
                        </a:spcAft>
                      </a:pPr>
                      <a:r>
                        <a:rPr lang="ru-RU" sz="1200" dirty="0">
                          <a:solidFill>
                            <a:schemeClr val="tx1">
                              <a:lumMod val="95000"/>
                              <a:lumOff val="5000"/>
                            </a:schemeClr>
                          </a:solidFill>
                          <a:effectLst/>
                          <a:latin typeface="Times New Roman" pitchFamily="18" charset="0"/>
                          <a:cs typeface="Times New Roman" pitchFamily="18" charset="0"/>
                        </a:rPr>
                        <a:t>25</a:t>
                      </a:r>
                      <a:endParaRPr lang="ru-RU" sz="1200" dirty="0">
                        <a:solidFill>
                          <a:schemeClr val="tx1">
                            <a:lumMod val="95000"/>
                            <a:lumOff val="5000"/>
                          </a:schemeClr>
                        </a:solidFill>
                        <a:effectLst/>
                        <a:latin typeface="Times New Roman" pitchFamily="18" charset="0"/>
                        <a:ea typeface="Calibri"/>
                        <a:cs typeface="Times New Roman" pitchFamily="18" charset="0"/>
                      </a:endParaRPr>
                    </a:p>
                  </a:txBody>
                  <a:tcPr marL="52642" marR="52642" marT="0" marB="0">
                    <a:solidFill>
                      <a:schemeClr val="accent3">
                        <a:lumMod val="60000"/>
                        <a:lumOff val="40000"/>
                      </a:schemeClr>
                    </a:solidFill>
                  </a:tcPr>
                </a:tc>
                <a:tc>
                  <a:txBody>
                    <a:bodyPr/>
                    <a:lstStyle/>
                    <a:p>
                      <a:pPr algn="just">
                        <a:lnSpc>
                          <a:spcPct val="115000"/>
                        </a:lnSpc>
                        <a:spcAft>
                          <a:spcPts val="0"/>
                        </a:spcAft>
                      </a:pPr>
                      <a:r>
                        <a:rPr lang="ru-RU" sz="1200" b="1" dirty="0">
                          <a:solidFill>
                            <a:schemeClr val="tx1">
                              <a:lumMod val="95000"/>
                              <a:lumOff val="5000"/>
                            </a:schemeClr>
                          </a:solidFill>
                          <a:effectLst/>
                          <a:latin typeface="Times New Roman" pitchFamily="18" charset="0"/>
                          <a:cs typeface="Times New Roman" pitchFamily="18" charset="0"/>
                        </a:rPr>
                        <a:t>"Развитие топливно-энергетического комплекса"</a:t>
                      </a:r>
                      <a:endParaRPr lang="ru-RU" sz="1200" b="1" dirty="0">
                        <a:solidFill>
                          <a:schemeClr val="tx1">
                            <a:lumMod val="95000"/>
                            <a:lumOff val="5000"/>
                          </a:schemeClr>
                        </a:solidFill>
                        <a:effectLst/>
                        <a:latin typeface="Times New Roman" pitchFamily="18" charset="0"/>
                        <a:ea typeface="Calibri"/>
                        <a:cs typeface="Times New Roman" pitchFamily="18" charset="0"/>
                      </a:endParaRPr>
                    </a:p>
                  </a:txBody>
                  <a:tcPr marL="52642" marR="52642" marT="0" marB="0" anchor="ctr">
                    <a:solidFill>
                      <a:schemeClr val="accent3">
                        <a:lumMod val="60000"/>
                        <a:lumOff val="40000"/>
                      </a:schemeClr>
                    </a:solidFill>
                  </a:tcPr>
                </a:tc>
                <a:tc>
                  <a:txBody>
                    <a:bodyPr/>
                    <a:lstStyle/>
                    <a:p>
                      <a:pPr algn="ctr">
                        <a:lnSpc>
                          <a:spcPct val="115000"/>
                        </a:lnSpc>
                        <a:spcAft>
                          <a:spcPts val="0"/>
                        </a:spcAft>
                      </a:pPr>
                      <a:r>
                        <a:rPr lang="ru-RU" sz="1200" b="1" dirty="0">
                          <a:solidFill>
                            <a:schemeClr val="tx1">
                              <a:lumMod val="95000"/>
                              <a:lumOff val="5000"/>
                            </a:schemeClr>
                          </a:solidFill>
                          <a:effectLst/>
                          <a:latin typeface="Times New Roman"/>
                          <a:ea typeface="Times New Roman"/>
                          <a:cs typeface="Times New Roman"/>
                        </a:rPr>
                        <a:t>12,9</a:t>
                      </a:r>
                      <a:endParaRPr lang="ru-RU" sz="1200" b="1" dirty="0">
                        <a:solidFill>
                          <a:schemeClr val="tx1">
                            <a:lumMod val="95000"/>
                            <a:lumOff val="5000"/>
                          </a:schemeClr>
                        </a:solidFill>
                        <a:effectLst/>
                        <a:latin typeface="Calibri"/>
                        <a:ea typeface="Times New Roman"/>
                        <a:cs typeface="Times New Roman"/>
                      </a:endParaRPr>
                    </a:p>
                  </a:txBody>
                  <a:tcPr marL="68580" marR="68580" marT="0" marB="0" anchor="b">
                    <a:solidFill>
                      <a:schemeClr val="accent3">
                        <a:lumMod val="60000"/>
                        <a:lumOff val="40000"/>
                      </a:schemeClr>
                    </a:solidFill>
                  </a:tcPr>
                </a:tc>
                <a:tc>
                  <a:txBody>
                    <a:bodyPr/>
                    <a:lstStyle/>
                    <a:p>
                      <a:pPr algn="ctr">
                        <a:lnSpc>
                          <a:spcPct val="115000"/>
                        </a:lnSpc>
                        <a:spcAft>
                          <a:spcPts val="0"/>
                        </a:spcAft>
                      </a:pPr>
                      <a:r>
                        <a:rPr lang="ru-RU" sz="1200" b="1" dirty="0" smtClean="0">
                          <a:solidFill>
                            <a:schemeClr val="tx1">
                              <a:lumMod val="95000"/>
                              <a:lumOff val="5000"/>
                            </a:schemeClr>
                          </a:solidFill>
                          <a:effectLst/>
                          <a:latin typeface="Times New Roman"/>
                          <a:ea typeface="Times New Roman"/>
                          <a:cs typeface="Times New Roman"/>
                        </a:rPr>
                        <a:t>8,4</a:t>
                      </a:r>
                      <a:endParaRPr lang="ru-RU" sz="1200" b="1" dirty="0">
                        <a:solidFill>
                          <a:schemeClr val="tx1">
                            <a:lumMod val="95000"/>
                            <a:lumOff val="5000"/>
                          </a:schemeClr>
                        </a:solidFill>
                        <a:effectLst/>
                        <a:latin typeface="Calibri"/>
                        <a:ea typeface="Times New Roman"/>
                        <a:cs typeface="Times New Roman"/>
                      </a:endParaRPr>
                    </a:p>
                  </a:txBody>
                  <a:tcPr marL="68580" marR="68580" marT="0" marB="0" anchor="b">
                    <a:solidFill>
                      <a:schemeClr val="accent3">
                        <a:lumMod val="60000"/>
                        <a:lumOff val="40000"/>
                      </a:schemeClr>
                    </a:solidFill>
                  </a:tcPr>
                </a:tc>
                <a:tc>
                  <a:txBody>
                    <a:bodyPr/>
                    <a:lstStyle/>
                    <a:p>
                      <a:pPr algn="ctr">
                        <a:lnSpc>
                          <a:spcPct val="115000"/>
                        </a:lnSpc>
                        <a:spcAft>
                          <a:spcPts val="0"/>
                        </a:spcAft>
                      </a:pPr>
                      <a:r>
                        <a:rPr lang="ru-RU" sz="1200" b="1" dirty="0" smtClean="0">
                          <a:solidFill>
                            <a:schemeClr val="tx1">
                              <a:lumMod val="95000"/>
                              <a:lumOff val="5000"/>
                            </a:schemeClr>
                          </a:solidFill>
                          <a:effectLst/>
                          <a:latin typeface="Times New Roman"/>
                          <a:ea typeface="Times New Roman"/>
                          <a:cs typeface="Times New Roman"/>
                        </a:rPr>
                        <a:t>+4,5</a:t>
                      </a:r>
                      <a:endParaRPr lang="ru-RU" sz="1200" b="1" dirty="0">
                        <a:solidFill>
                          <a:schemeClr val="tx1">
                            <a:lumMod val="95000"/>
                            <a:lumOff val="5000"/>
                          </a:schemeClr>
                        </a:solidFill>
                        <a:effectLst/>
                        <a:latin typeface="Calibri"/>
                        <a:ea typeface="Times New Roman"/>
                        <a:cs typeface="Times New Roman"/>
                      </a:endParaRPr>
                    </a:p>
                  </a:txBody>
                  <a:tcPr marL="68580" marR="68580" marT="0" marB="0" anchor="b">
                    <a:solidFill>
                      <a:schemeClr val="accent3">
                        <a:lumMod val="60000"/>
                        <a:lumOff val="40000"/>
                      </a:schemeClr>
                    </a:solidFill>
                  </a:tcPr>
                </a:tc>
              </a:tr>
              <a:tr h="230498">
                <a:tc>
                  <a:txBody>
                    <a:bodyPr/>
                    <a:lstStyle/>
                    <a:p>
                      <a:pPr algn="ctr">
                        <a:lnSpc>
                          <a:spcPct val="115000"/>
                        </a:lnSpc>
                        <a:spcAft>
                          <a:spcPts val="0"/>
                        </a:spcAft>
                      </a:pPr>
                      <a:r>
                        <a:rPr lang="ru-RU" sz="1200" dirty="0" smtClean="0">
                          <a:solidFill>
                            <a:schemeClr val="tx1">
                              <a:lumMod val="95000"/>
                              <a:lumOff val="5000"/>
                            </a:schemeClr>
                          </a:solidFill>
                          <a:effectLst/>
                          <a:latin typeface="Times New Roman" pitchFamily="18" charset="0"/>
                          <a:ea typeface="Calibri"/>
                          <a:cs typeface="Times New Roman" pitchFamily="18" charset="0"/>
                        </a:rPr>
                        <a:t>26</a:t>
                      </a:r>
                      <a:endParaRPr lang="ru-RU" sz="1200" dirty="0">
                        <a:solidFill>
                          <a:schemeClr val="tx1">
                            <a:lumMod val="95000"/>
                            <a:lumOff val="5000"/>
                          </a:schemeClr>
                        </a:solidFill>
                        <a:effectLst/>
                        <a:latin typeface="Times New Roman" pitchFamily="18" charset="0"/>
                        <a:ea typeface="Calibri"/>
                        <a:cs typeface="Times New Roman" pitchFamily="18" charset="0"/>
                      </a:endParaRPr>
                    </a:p>
                  </a:txBody>
                  <a:tcPr marL="52642" marR="52642" marT="0" marB="0">
                    <a:solidFill>
                      <a:schemeClr val="accent3">
                        <a:lumMod val="60000"/>
                        <a:lumOff val="40000"/>
                      </a:schemeClr>
                    </a:solidFill>
                  </a:tcPr>
                </a:tc>
                <a:tc>
                  <a:txBody>
                    <a:bodyPr/>
                    <a:lstStyle/>
                    <a:p>
                      <a:pPr algn="just">
                        <a:lnSpc>
                          <a:spcPct val="115000"/>
                        </a:lnSpc>
                        <a:spcAft>
                          <a:spcPts val="0"/>
                        </a:spcAft>
                      </a:pPr>
                      <a:r>
                        <a:rPr lang="ru-RU" sz="1200" b="1" dirty="0" smtClean="0">
                          <a:solidFill>
                            <a:schemeClr val="tx1">
                              <a:lumMod val="95000"/>
                              <a:lumOff val="5000"/>
                            </a:schemeClr>
                          </a:solidFill>
                          <a:effectLst/>
                          <a:latin typeface="Times New Roman" pitchFamily="18" charset="0"/>
                          <a:ea typeface="Calibri"/>
                          <a:cs typeface="Times New Roman" pitchFamily="18" charset="0"/>
                        </a:rPr>
                        <a:t>«Противодействие коррупции»</a:t>
                      </a:r>
                      <a:endParaRPr lang="ru-RU" sz="1200" b="1" dirty="0">
                        <a:solidFill>
                          <a:schemeClr val="tx1">
                            <a:lumMod val="95000"/>
                            <a:lumOff val="5000"/>
                          </a:schemeClr>
                        </a:solidFill>
                        <a:effectLst/>
                        <a:latin typeface="Times New Roman" pitchFamily="18" charset="0"/>
                        <a:ea typeface="Calibri"/>
                        <a:cs typeface="Times New Roman" pitchFamily="18" charset="0"/>
                      </a:endParaRPr>
                    </a:p>
                  </a:txBody>
                  <a:tcPr marL="52642" marR="52642" marT="0" marB="0" anchor="ctr">
                    <a:solidFill>
                      <a:schemeClr val="accent3">
                        <a:lumMod val="60000"/>
                        <a:lumOff val="40000"/>
                      </a:schemeClr>
                    </a:solidFill>
                  </a:tcPr>
                </a:tc>
                <a:tc>
                  <a:txBody>
                    <a:bodyPr/>
                    <a:lstStyle/>
                    <a:p>
                      <a:pPr algn="ctr">
                        <a:lnSpc>
                          <a:spcPct val="115000"/>
                        </a:lnSpc>
                        <a:spcAft>
                          <a:spcPts val="0"/>
                        </a:spcAft>
                      </a:pPr>
                      <a:r>
                        <a:rPr lang="ru-RU" sz="1200" b="1" dirty="0">
                          <a:solidFill>
                            <a:schemeClr val="tx1">
                              <a:lumMod val="95000"/>
                              <a:lumOff val="5000"/>
                            </a:schemeClr>
                          </a:solidFill>
                          <a:effectLst/>
                          <a:latin typeface="Times New Roman"/>
                          <a:ea typeface="Times New Roman"/>
                          <a:cs typeface="Times New Roman"/>
                        </a:rPr>
                        <a:t>0,01</a:t>
                      </a:r>
                      <a:endParaRPr lang="ru-RU" sz="1200" b="1" dirty="0">
                        <a:solidFill>
                          <a:schemeClr val="tx1">
                            <a:lumMod val="95000"/>
                            <a:lumOff val="5000"/>
                          </a:schemeClr>
                        </a:solidFill>
                        <a:effectLst/>
                        <a:latin typeface="Calibri"/>
                        <a:ea typeface="Times New Roman"/>
                        <a:cs typeface="Times New Roman"/>
                      </a:endParaRPr>
                    </a:p>
                  </a:txBody>
                  <a:tcPr marL="68580" marR="68580" marT="0" marB="0" anchor="b">
                    <a:solidFill>
                      <a:schemeClr val="accent3">
                        <a:lumMod val="60000"/>
                        <a:lumOff val="40000"/>
                      </a:schemeClr>
                    </a:solidFill>
                  </a:tcPr>
                </a:tc>
                <a:tc>
                  <a:txBody>
                    <a:bodyPr/>
                    <a:lstStyle/>
                    <a:p>
                      <a:pPr algn="ctr">
                        <a:lnSpc>
                          <a:spcPct val="115000"/>
                        </a:lnSpc>
                        <a:spcAft>
                          <a:spcPts val="0"/>
                        </a:spcAft>
                      </a:pPr>
                      <a:r>
                        <a:rPr lang="ru-RU" sz="1200" b="1" dirty="0">
                          <a:solidFill>
                            <a:schemeClr val="tx1">
                              <a:lumMod val="95000"/>
                              <a:lumOff val="5000"/>
                            </a:schemeClr>
                          </a:solidFill>
                          <a:effectLst/>
                          <a:latin typeface="Times New Roman"/>
                          <a:ea typeface="Times New Roman"/>
                          <a:cs typeface="Times New Roman"/>
                        </a:rPr>
                        <a:t>0,01</a:t>
                      </a:r>
                      <a:endParaRPr lang="ru-RU" sz="1200" b="1" dirty="0">
                        <a:solidFill>
                          <a:schemeClr val="tx1">
                            <a:lumMod val="95000"/>
                            <a:lumOff val="5000"/>
                          </a:schemeClr>
                        </a:solidFill>
                        <a:effectLst/>
                        <a:latin typeface="Calibri"/>
                        <a:ea typeface="Times New Roman"/>
                        <a:cs typeface="Times New Roman"/>
                      </a:endParaRPr>
                    </a:p>
                  </a:txBody>
                  <a:tcPr marL="68580" marR="68580" marT="0" marB="0" anchor="b">
                    <a:solidFill>
                      <a:schemeClr val="accent3">
                        <a:lumMod val="60000"/>
                        <a:lumOff val="40000"/>
                      </a:schemeClr>
                    </a:solidFill>
                  </a:tcPr>
                </a:tc>
                <a:tc>
                  <a:txBody>
                    <a:bodyPr/>
                    <a:lstStyle/>
                    <a:p>
                      <a:pPr algn="ctr">
                        <a:lnSpc>
                          <a:spcPct val="115000"/>
                        </a:lnSpc>
                        <a:spcAft>
                          <a:spcPts val="0"/>
                        </a:spcAft>
                      </a:pPr>
                      <a:r>
                        <a:rPr lang="ru-RU" sz="1200" b="1" dirty="0" smtClean="0">
                          <a:solidFill>
                            <a:schemeClr val="tx1">
                              <a:lumMod val="95000"/>
                              <a:lumOff val="5000"/>
                            </a:schemeClr>
                          </a:solidFill>
                          <a:effectLst/>
                          <a:latin typeface="Times New Roman"/>
                          <a:ea typeface="Times New Roman"/>
                          <a:cs typeface="Times New Roman"/>
                        </a:rPr>
                        <a:t>0,0</a:t>
                      </a:r>
                      <a:endParaRPr lang="ru-RU" sz="1200" b="1" dirty="0">
                        <a:solidFill>
                          <a:schemeClr val="tx1">
                            <a:lumMod val="95000"/>
                            <a:lumOff val="5000"/>
                          </a:schemeClr>
                        </a:solidFill>
                        <a:effectLst/>
                        <a:latin typeface="Calibri"/>
                        <a:ea typeface="Times New Roman"/>
                        <a:cs typeface="Times New Roman"/>
                      </a:endParaRPr>
                    </a:p>
                  </a:txBody>
                  <a:tcPr marL="68580" marR="68580" marT="0" marB="0" anchor="b">
                    <a:solidFill>
                      <a:schemeClr val="accent3">
                        <a:lumMod val="60000"/>
                        <a:lumOff val="40000"/>
                      </a:schemeClr>
                    </a:solidFill>
                  </a:tcPr>
                </a:tc>
              </a:tr>
              <a:tr h="214830">
                <a:tc>
                  <a:txBody>
                    <a:bodyPr/>
                    <a:lstStyle/>
                    <a:p>
                      <a:pPr algn="ctr">
                        <a:lnSpc>
                          <a:spcPct val="115000"/>
                        </a:lnSpc>
                        <a:spcAft>
                          <a:spcPts val="0"/>
                        </a:spcAft>
                      </a:pPr>
                      <a:r>
                        <a:rPr lang="ru-RU" sz="1200" dirty="0" smtClean="0">
                          <a:solidFill>
                            <a:schemeClr val="tx1">
                              <a:lumMod val="95000"/>
                              <a:lumOff val="5000"/>
                            </a:schemeClr>
                          </a:solidFill>
                          <a:effectLst/>
                          <a:latin typeface="Times New Roman" pitchFamily="18" charset="0"/>
                          <a:ea typeface="Calibri"/>
                          <a:cs typeface="Times New Roman" pitchFamily="18" charset="0"/>
                        </a:rPr>
                        <a:t>28</a:t>
                      </a:r>
                      <a:endParaRPr lang="ru-RU" sz="1200" dirty="0">
                        <a:solidFill>
                          <a:schemeClr val="tx1">
                            <a:lumMod val="95000"/>
                            <a:lumOff val="5000"/>
                          </a:schemeClr>
                        </a:solidFill>
                        <a:effectLst/>
                        <a:latin typeface="Times New Roman" pitchFamily="18" charset="0"/>
                        <a:ea typeface="Calibri"/>
                        <a:cs typeface="Times New Roman" pitchFamily="18" charset="0"/>
                      </a:endParaRPr>
                    </a:p>
                  </a:txBody>
                  <a:tcPr marL="52642" marR="52642" marT="0" marB="0">
                    <a:solidFill>
                      <a:schemeClr val="accent3">
                        <a:lumMod val="60000"/>
                        <a:lumOff val="40000"/>
                      </a:schemeClr>
                    </a:solidFill>
                  </a:tcPr>
                </a:tc>
                <a:tc>
                  <a:txBody>
                    <a:bodyPr/>
                    <a:lstStyle/>
                    <a:p>
                      <a:pPr algn="just">
                        <a:lnSpc>
                          <a:spcPct val="115000"/>
                        </a:lnSpc>
                        <a:spcAft>
                          <a:spcPts val="0"/>
                        </a:spcAft>
                      </a:pPr>
                      <a:r>
                        <a:rPr lang="ru-RU" sz="1200" b="1" dirty="0" smtClean="0">
                          <a:solidFill>
                            <a:schemeClr val="tx1">
                              <a:lumMod val="95000"/>
                              <a:lumOff val="5000"/>
                            </a:schemeClr>
                          </a:solidFill>
                          <a:effectLst/>
                          <a:latin typeface="Times New Roman" pitchFamily="18" charset="0"/>
                          <a:ea typeface="Calibri"/>
                          <a:cs typeface="Times New Roman" pitchFamily="18" charset="0"/>
                        </a:rPr>
                        <a:t>«Управление муниципальными финансами»</a:t>
                      </a:r>
                      <a:endParaRPr lang="ru-RU" sz="1200" b="1" dirty="0">
                        <a:solidFill>
                          <a:schemeClr val="tx1">
                            <a:lumMod val="95000"/>
                            <a:lumOff val="5000"/>
                          </a:schemeClr>
                        </a:solidFill>
                        <a:effectLst/>
                        <a:latin typeface="Times New Roman" pitchFamily="18" charset="0"/>
                        <a:ea typeface="Calibri"/>
                        <a:cs typeface="Times New Roman" pitchFamily="18" charset="0"/>
                      </a:endParaRPr>
                    </a:p>
                  </a:txBody>
                  <a:tcPr marL="52642" marR="52642" marT="0" marB="0" anchor="ctr">
                    <a:solidFill>
                      <a:schemeClr val="accent3">
                        <a:lumMod val="60000"/>
                        <a:lumOff val="40000"/>
                      </a:schemeClr>
                    </a:solidFill>
                  </a:tcPr>
                </a:tc>
                <a:tc>
                  <a:txBody>
                    <a:bodyPr/>
                    <a:lstStyle/>
                    <a:p>
                      <a:pPr algn="ctr">
                        <a:lnSpc>
                          <a:spcPct val="115000"/>
                        </a:lnSpc>
                        <a:spcAft>
                          <a:spcPts val="0"/>
                        </a:spcAft>
                      </a:pPr>
                      <a:r>
                        <a:rPr lang="ru-RU" sz="1200" b="1" dirty="0">
                          <a:solidFill>
                            <a:schemeClr val="tx1">
                              <a:lumMod val="95000"/>
                              <a:lumOff val="5000"/>
                            </a:schemeClr>
                          </a:solidFill>
                          <a:effectLst/>
                          <a:latin typeface="Times New Roman"/>
                          <a:ea typeface="Times New Roman"/>
                          <a:cs typeface="Times New Roman"/>
                        </a:rPr>
                        <a:t>19,8</a:t>
                      </a:r>
                      <a:endParaRPr lang="ru-RU" sz="1200" b="1" dirty="0">
                        <a:solidFill>
                          <a:schemeClr val="tx1">
                            <a:lumMod val="95000"/>
                            <a:lumOff val="5000"/>
                          </a:schemeClr>
                        </a:solidFill>
                        <a:effectLst/>
                        <a:latin typeface="Calibri"/>
                        <a:ea typeface="Times New Roman"/>
                        <a:cs typeface="Times New Roman"/>
                      </a:endParaRPr>
                    </a:p>
                  </a:txBody>
                  <a:tcPr marL="68580" marR="68580" marT="0" marB="0" anchor="b">
                    <a:solidFill>
                      <a:schemeClr val="accent3">
                        <a:lumMod val="60000"/>
                        <a:lumOff val="40000"/>
                      </a:schemeClr>
                    </a:solidFill>
                  </a:tcPr>
                </a:tc>
                <a:tc>
                  <a:txBody>
                    <a:bodyPr/>
                    <a:lstStyle/>
                    <a:p>
                      <a:pPr algn="ctr">
                        <a:lnSpc>
                          <a:spcPct val="115000"/>
                        </a:lnSpc>
                        <a:spcAft>
                          <a:spcPts val="0"/>
                        </a:spcAft>
                      </a:pPr>
                      <a:r>
                        <a:rPr lang="ru-RU" sz="1200" b="1" dirty="0" smtClean="0">
                          <a:solidFill>
                            <a:schemeClr val="tx1">
                              <a:lumMod val="95000"/>
                              <a:lumOff val="5000"/>
                            </a:schemeClr>
                          </a:solidFill>
                          <a:effectLst/>
                          <a:latin typeface="Times New Roman"/>
                          <a:ea typeface="Times New Roman"/>
                          <a:cs typeface="Times New Roman"/>
                        </a:rPr>
                        <a:t>8,4</a:t>
                      </a:r>
                      <a:endParaRPr lang="ru-RU" sz="1200" b="1" dirty="0">
                        <a:solidFill>
                          <a:schemeClr val="tx1">
                            <a:lumMod val="95000"/>
                            <a:lumOff val="5000"/>
                          </a:schemeClr>
                        </a:solidFill>
                        <a:effectLst/>
                        <a:latin typeface="Calibri"/>
                        <a:ea typeface="Times New Roman"/>
                        <a:cs typeface="Times New Roman"/>
                      </a:endParaRPr>
                    </a:p>
                  </a:txBody>
                  <a:tcPr marL="68580" marR="68580" marT="0" marB="0" anchor="b">
                    <a:solidFill>
                      <a:schemeClr val="accent3">
                        <a:lumMod val="60000"/>
                        <a:lumOff val="40000"/>
                      </a:schemeClr>
                    </a:solidFill>
                  </a:tcPr>
                </a:tc>
                <a:tc>
                  <a:txBody>
                    <a:bodyPr/>
                    <a:lstStyle/>
                    <a:p>
                      <a:pPr algn="ctr">
                        <a:lnSpc>
                          <a:spcPct val="115000"/>
                        </a:lnSpc>
                        <a:spcAft>
                          <a:spcPts val="0"/>
                        </a:spcAft>
                      </a:pPr>
                      <a:r>
                        <a:rPr lang="ru-RU" sz="1200" b="1" dirty="0" smtClean="0">
                          <a:solidFill>
                            <a:schemeClr val="tx1">
                              <a:lumMod val="95000"/>
                              <a:lumOff val="5000"/>
                            </a:schemeClr>
                          </a:solidFill>
                          <a:effectLst/>
                          <a:latin typeface="Times New Roman"/>
                          <a:ea typeface="Times New Roman"/>
                          <a:cs typeface="Times New Roman"/>
                        </a:rPr>
                        <a:t>-11,4</a:t>
                      </a:r>
                      <a:endParaRPr lang="ru-RU" sz="1200" b="1" dirty="0">
                        <a:solidFill>
                          <a:schemeClr val="tx1">
                            <a:lumMod val="95000"/>
                            <a:lumOff val="5000"/>
                          </a:schemeClr>
                        </a:solidFill>
                        <a:effectLst/>
                        <a:latin typeface="Calibri"/>
                        <a:ea typeface="Times New Roman"/>
                        <a:cs typeface="Times New Roman"/>
                      </a:endParaRPr>
                    </a:p>
                  </a:txBody>
                  <a:tcPr marL="68580" marR="68580" marT="0" marB="0" anchor="b">
                    <a:solidFill>
                      <a:schemeClr val="accent3">
                        <a:lumMod val="60000"/>
                        <a:lumOff val="40000"/>
                      </a:schemeClr>
                    </a:solidFill>
                  </a:tcPr>
                </a:tc>
              </a:tr>
              <a:tr h="214830">
                <a:tc>
                  <a:txBody>
                    <a:bodyPr/>
                    <a:lstStyle/>
                    <a:p>
                      <a:pPr algn="ctr">
                        <a:lnSpc>
                          <a:spcPct val="115000"/>
                        </a:lnSpc>
                        <a:spcAft>
                          <a:spcPts val="0"/>
                        </a:spcAft>
                      </a:pPr>
                      <a:r>
                        <a:rPr lang="ru-RU" sz="1200" dirty="0" smtClean="0">
                          <a:solidFill>
                            <a:schemeClr val="tx1">
                              <a:lumMod val="95000"/>
                              <a:lumOff val="5000"/>
                            </a:schemeClr>
                          </a:solidFill>
                          <a:effectLst/>
                          <a:latin typeface="Times New Roman" pitchFamily="18" charset="0"/>
                          <a:ea typeface="Calibri"/>
                          <a:cs typeface="Times New Roman" pitchFamily="18" charset="0"/>
                        </a:rPr>
                        <a:t>29</a:t>
                      </a:r>
                      <a:endParaRPr lang="ru-RU" sz="1200" dirty="0">
                        <a:solidFill>
                          <a:schemeClr val="tx1">
                            <a:lumMod val="95000"/>
                            <a:lumOff val="5000"/>
                          </a:schemeClr>
                        </a:solidFill>
                        <a:effectLst/>
                        <a:latin typeface="Times New Roman" pitchFamily="18" charset="0"/>
                        <a:ea typeface="Calibri"/>
                        <a:cs typeface="Times New Roman" pitchFamily="18" charset="0"/>
                      </a:endParaRPr>
                    </a:p>
                  </a:txBody>
                  <a:tcPr marL="52642" marR="52642" marT="0" marB="0">
                    <a:solidFill>
                      <a:schemeClr val="accent3">
                        <a:lumMod val="60000"/>
                        <a:lumOff val="40000"/>
                      </a:schemeClr>
                    </a:solidFill>
                  </a:tcPr>
                </a:tc>
                <a:tc>
                  <a:txBody>
                    <a:bodyPr/>
                    <a:lstStyle/>
                    <a:p>
                      <a:pPr algn="just">
                        <a:lnSpc>
                          <a:spcPct val="115000"/>
                        </a:lnSpc>
                        <a:spcAft>
                          <a:spcPts val="0"/>
                        </a:spcAft>
                      </a:pPr>
                      <a:r>
                        <a:rPr lang="ru-RU" sz="1200" b="1" kern="1200" dirty="0" smtClean="0">
                          <a:solidFill>
                            <a:schemeClr val="dk1"/>
                          </a:solidFill>
                          <a:effectLst/>
                          <a:latin typeface="Times New Roman" panose="02020603050405020304" pitchFamily="18" charset="0"/>
                          <a:ea typeface="+mn-ea"/>
                          <a:cs typeface="Times New Roman" panose="02020603050405020304" pitchFamily="18" charset="0"/>
                        </a:rPr>
                        <a:t>«Укрепление общественного здоровья»</a:t>
                      </a:r>
                      <a:endParaRPr lang="ru-RU" sz="1200" b="1" dirty="0">
                        <a:solidFill>
                          <a:schemeClr val="tx1">
                            <a:lumMod val="95000"/>
                            <a:lumOff val="5000"/>
                          </a:schemeClr>
                        </a:solidFill>
                        <a:effectLst/>
                        <a:latin typeface="Times New Roman" pitchFamily="18" charset="0"/>
                        <a:ea typeface="Calibri"/>
                        <a:cs typeface="Times New Roman" pitchFamily="18" charset="0"/>
                      </a:endParaRPr>
                    </a:p>
                  </a:txBody>
                  <a:tcPr marL="52642" marR="52642" marT="0" marB="0" anchor="ctr">
                    <a:solidFill>
                      <a:schemeClr val="accent3">
                        <a:lumMod val="60000"/>
                        <a:lumOff val="40000"/>
                      </a:schemeClr>
                    </a:solidFill>
                  </a:tcPr>
                </a:tc>
                <a:tc>
                  <a:txBody>
                    <a:bodyPr/>
                    <a:lstStyle/>
                    <a:p>
                      <a:pPr algn="ctr">
                        <a:lnSpc>
                          <a:spcPct val="115000"/>
                        </a:lnSpc>
                        <a:spcAft>
                          <a:spcPts val="0"/>
                        </a:spcAft>
                      </a:pPr>
                      <a:endParaRPr lang="ru-RU" sz="1200" b="1" dirty="0">
                        <a:solidFill>
                          <a:schemeClr val="tx1">
                            <a:lumMod val="95000"/>
                            <a:lumOff val="5000"/>
                          </a:schemeClr>
                        </a:solidFill>
                        <a:effectLst/>
                        <a:latin typeface="Calibri"/>
                        <a:ea typeface="Times New Roman"/>
                        <a:cs typeface="Times New Roman"/>
                      </a:endParaRPr>
                    </a:p>
                  </a:txBody>
                  <a:tcPr marL="68580" marR="68580" marT="0" marB="0" anchor="b">
                    <a:solidFill>
                      <a:schemeClr val="accent3">
                        <a:lumMod val="60000"/>
                        <a:lumOff val="40000"/>
                      </a:schemeClr>
                    </a:solidFill>
                  </a:tcPr>
                </a:tc>
                <a:tc>
                  <a:txBody>
                    <a:bodyPr/>
                    <a:lstStyle/>
                    <a:p>
                      <a:pPr algn="ctr">
                        <a:lnSpc>
                          <a:spcPct val="115000"/>
                        </a:lnSpc>
                        <a:spcAft>
                          <a:spcPts val="0"/>
                        </a:spcAft>
                      </a:pPr>
                      <a:r>
                        <a:rPr lang="ru-RU" sz="1200" b="1" dirty="0" smtClean="0">
                          <a:solidFill>
                            <a:schemeClr val="tx1">
                              <a:lumMod val="95000"/>
                              <a:lumOff val="5000"/>
                            </a:schemeClr>
                          </a:solidFill>
                          <a:effectLst/>
                          <a:latin typeface="Calibri"/>
                          <a:ea typeface="Times New Roman"/>
                          <a:cs typeface="Times New Roman"/>
                        </a:rPr>
                        <a:t>0,2</a:t>
                      </a:r>
                      <a:endParaRPr lang="ru-RU" sz="1200" b="1" dirty="0">
                        <a:solidFill>
                          <a:schemeClr val="tx1">
                            <a:lumMod val="95000"/>
                            <a:lumOff val="5000"/>
                          </a:schemeClr>
                        </a:solidFill>
                        <a:effectLst/>
                        <a:latin typeface="Calibri"/>
                        <a:ea typeface="Times New Roman"/>
                        <a:cs typeface="Times New Roman"/>
                      </a:endParaRPr>
                    </a:p>
                  </a:txBody>
                  <a:tcPr marL="68580" marR="68580" marT="0" marB="0" anchor="b">
                    <a:solidFill>
                      <a:schemeClr val="accent3">
                        <a:lumMod val="60000"/>
                        <a:lumOff val="40000"/>
                      </a:schemeClr>
                    </a:solidFill>
                  </a:tcPr>
                </a:tc>
                <a:tc>
                  <a:txBody>
                    <a:bodyPr/>
                    <a:lstStyle/>
                    <a:p>
                      <a:pPr algn="ctr">
                        <a:lnSpc>
                          <a:spcPct val="115000"/>
                        </a:lnSpc>
                        <a:spcAft>
                          <a:spcPts val="0"/>
                        </a:spcAft>
                      </a:pPr>
                      <a:r>
                        <a:rPr lang="ru-RU" sz="1200" b="1" dirty="0" smtClean="0">
                          <a:solidFill>
                            <a:schemeClr val="tx1">
                              <a:lumMod val="95000"/>
                              <a:lumOff val="5000"/>
                            </a:schemeClr>
                          </a:solidFill>
                          <a:effectLst/>
                          <a:latin typeface="Calibri"/>
                          <a:ea typeface="Times New Roman"/>
                          <a:cs typeface="Times New Roman"/>
                        </a:rPr>
                        <a:t>+0,2</a:t>
                      </a:r>
                      <a:endParaRPr lang="ru-RU" sz="1200" b="1" dirty="0">
                        <a:solidFill>
                          <a:schemeClr val="tx1">
                            <a:lumMod val="95000"/>
                            <a:lumOff val="5000"/>
                          </a:schemeClr>
                        </a:solidFill>
                        <a:effectLst/>
                        <a:latin typeface="Calibri"/>
                        <a:ea typeface="Times New Roman"/>
                        <a:cs typeface="Times New Roman"/>
                      </a:endParaRPr>
                    </a:p>
                  </a:txBody>
                  <a:tcPr marL="68580" marR="68580" marT="0" marB="0" anchor="b">
                    <a:solidFill>
                      <a:schemeClr val="accent3">
                        <a:lumMod val="60000"/>
                        <a:lumOff val="40000"/>
                      </a:schemeClr>
                    </a:solidFill>
                  </a:tcPr>
                </a:tc>
              </a:tr>
            </a:tbl>
          </a:graphicData>
        </a:graphic>
      </p:graphicFrame>
    </p:spTree>
    <p:extLst>
      <p:ext uri="{BB962C8B-B14F-4D97-AF65-F5344CB8AC3E}">
        <p14:creationId xmlns:p14="http://schemas.microsoft.com/office/powerpoint/2010/main" val="16519940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Прямоугольник 2"/>
          <p:cNvSpPr/>
          <p:nvPr/>
        </p:nvSpPr>
        <p:spPr>
          <a:xfrm>
            <a:off x="395536" y="476672"/>
            <a:ext cx="8424936" cy="6709529"/>
          </a:xfrm>
          <a:prstGeom prst="rect">
            <a:avLst/>
          </a:prstGeom>
        </p:spPr>
        <p:txBody>
          <a:bodyPr wrap="square">
            <a:spAutoFit/>
          </a:bodyPr>
          <a:lstStyle/>
          <a:p>
            <a:pPr algn="just"/>
            <a:r>
              <a:rPr lang="ru-RU" sz="1600" b="1" dirty="0">
                <a:solidFill>
                  <a:schemeClr val="tx2">
                    <a:lumMod val="75000"/>
                  </a:schemeClr>
                </a:solidFill>
                <a:latin typeface="Times New Roman" panose="02020603050405020304" pitchFamily="18" charset="0"/>
                <a:cs typeface="Times New Roman" panose="02020603050405020304" pitchFamily="18" charset="0"/>
              </a:rPr>
              <a:t>Налог на имущество организаций – фактически поступило 14,8 млн. рублей или 101,6 % к бюджетному назначению. Темп роста к уровню прошлого года составляет 95,7 %, </a:t>
            </a:r>
            <a:r>
              <a:rPr lang="ru-RU" sz="1600" b="1" dirty="0" err="1">
                <a:solidFill>
                  <a:schemeClr val="tx2">
                    <a:lumMod val="75000"/>
                  </a:schemeClr>
                </a:solidFill>
                <a:latin typeface="Times New Roman" panose="02020603050405020304" pitchFamily="18" charset="0"/>
                <a:cs typeface="Times New Roman" panose="02020603050405020304" pitchFamily="18" charset="0"/>
              </a:rPr>
              <a:t>недопоступило</a:t>
            </a:r>
            <a:r>
              <a:rPr lang="ru-RU" sz="1600" b="1" dirty="0">
                <a:solidFill>
                  <a:schemeClr val="tx2">
                    <a:lumMod val="75000"/>
                  </a:schemeClr>
                </a:solidFill>
                <a:latin typeface="Times New Roman" panose="02020603050405020304" pitchFamily="18" charset="0"/>
                <a:cs typeface="Times New Roman" panose="02020603050405020304" pitchFamily="18" charset="0"/>
              </a:rPr>
              <a:t> к 2022 году 0,7 </a:t>
            </a:r>
            <a:r>
              <a:rPr lang="ru-RU" sz="1600" b="1" dirty="0" err="1">
                <a:solidFill>
                  <a:schemeClr val="tx2">
                    <a:lumMod val="75000"/>
                  </a:schemeClr>
                </a:solidFill>
                <a:latin typeface="Times New Roman" panose="02020603050405020304" pitchFamily="18" charset="0"/>
                <a:cs typeface="Times New Roman" panose="02020603050405020304" pitchFamily="18" charset="0"/>
              </a:rPr>
              <a:t>млн.рублей</a:t>
            </a:r>
            <a:r>
              <a:rPr lang="ru-RU" sz="1600" b="1" dirty="0">
                <a:solidFill>
                  <a:schemeClr val="tx2">
                    <a:lumMod val="75000"/>
                  </a:schemeClr>
                </a:solidFill>
                <a:latin typeface="Times New Roman" panose="02020603050405020304" pitchFamily="18" charset="0"/>
                <a:cs typeface="Times New Roman" panose="02020603050405020304" pitchFamily="18" charset="0"/>
              </a:rPr>
              <a:t> </a:t>
            </a:r>
            <a:r>
              <a:rPr lang="ru-RU" sz="1600" b="1" dirty="0" err="1">
                <a:solidFill>
                  <a:schemeClr val="tx2">
                    <a:lumMod val="75000"/>
                  </a:schemeClr>
                </a:solidFill>
                <a:latin typeface="Times New Roman" panose="02020603050405020304" pitchFamily="18" charset="0"/>
                <a:cs typeface="Times New Roman" panose="02020603050405020304" pitchFamily="18" charset="0"/>
              </a:rPr>
              <a:t>Недопоступившая</a:t>
            </a:r>
            <a:r>
              <a:rPr lang="ru-RU" sz="1600" b="1" dirty="0">
                <a:solidFill>
                  <a:schemeClr val="tx2">
                    <a:lumMod val="75000"/>
                  </a:schemeClr>
                </a:solidFill>
                <a:latin typeface="Times New Roman" panose="02020603050405020304" pitchFamily="18" charset="0"/>
                <a:cs typeface="Times New Roman" panose="02020603050405020304" pitchFamily="18" charset="0"/>
              </a:rPr>
              <a:t> сумма поступила в начале 2024 года.</a:t>
            </a:r>
          </a:p>
          <a:p>
            <a:pPr algn="just"/>
            <a:r>
              <a:rPr lang="ru-RU" sz="1600" b="1" dirty="0">
                <a:solidFill>
                  <a:schemeClr val="tx2">
                    <a:lumMod val="75000"/>
                  </a:schemeClr>
                </a:solidFill>
                <a:latin typeface="Times New Roman" panose="02020603050405020304" pitchFamily="18" charset="0"/>
                <a:cs typeface="Times New Roman" panose="02020603050405020304" pitchFamily="18" charset="0"/>
              </a:rPr>
              <a:t>Госпошлина – поступило за 2023 год 12,0 млн. рублей, что составляет 102,4 % к бюджетному назначению и 86,8 % к уровню 2022 года. Поступает, в основном,  государственная пошлина по делам, рассматриваемым в судах общей юрисдикции мировыми судьями. </a:t>
            </a:r>
          </a:p>
          <a:p>
            <a:pPr algn="just"/>
            <a:r>
              <a:rPr lang="ru-RU" sz="1600" b="1" dirty="0">
                <a:solidFill>
                  <a:schemeClr val="tx2">
                    <a:lumMod val="75000"/>
                  </a:schemeClr>
                </a:solidFill>
                <a:latin typeface="Times New Roman" panose="02020603050405020304" pitchFamily="18" charset="0"/>
                <a:cs typeface="Times New Roman" panose="02020603050405020304" pitchFamily="18" charset="0"/>
              </a:rPr>
              <a:t>Арендная плата за землю – поступило 134,7 млн. рублей или 101,7 % к бюджетному назначению и 125 % к уровню прошлого года, дополнительно поступило 26,9 млн. рублей </a:t>
            </a:r>
          </a:p>
          <a:p>
            <a:pPr algn="just"/>
            <a:r>
              <a:rPr lang="ru-RU" sz="1600" b="1" dirty="0">
                <a:solidFill>
                  <a:schemeClr val="tx2">
                    <a:lumMod val="75000"/>
                  </a:schemeClr>
                </a:solidFill>
                <a:latin typeface="Times New Roman" panose="02020603050405020304" pitchFamily="18" charset="0"/>
                <a:cs typeface="Times New Roman" panose="02020603050405020304" pitchFamily="18" charset="0"/>
              </a:rPr>
              <a:t>Доходы от сдачи в аренду муниципального имущества - за 2023 год поступило 2,7 млн. рублей, что составляет 103 % к бюджетному назначению и 101,3 % к уровню прошлого года, дополнительно  к уровню 2022 года поступило 0,4 млн. рублей за счет погашения задолженности прошлых лет</a:t>
            </a:r>
            <a:r>
              <a:rPr lang="ru-RU" sz="1600" b="1" dirty="0" smtClean="0">
                <a:solidFill>
                  <a:schemeClr val="tx2">
                    <a:lumMod val="75000"/>
                  </a:schemeClr>
                </a:solidFill>
                <a:latin typeface="Times New Roman" panose="02020603050405020304" pitchFamily="18" charset="0"/>
                <a:cs typeface="Times New Roman" panose="02020603050405020304" pitchFamily="18" charset="0"/>
              </a:rPr>
              <a:t>.</a:t>
            </a:r>
          </a:p>
          <a:p>
            <a:pPr algn="just"/>
            <a:r>
              <a:rPr lang="ru-RU" sz="1600" b="1" dirty="0">
                <a:solidFill>
                  <a:schemeClr val="tx2">
                    <a:lumMod val="75000"/>
                  </a:schemeClr>
                </a:solidFill>
                <a:latin typeface="Times New Roman" panose="02020603050405020304" pitchFamily="18" charset="0"/>
                <a:cs typeface="Times New Roman" panose="02020603050405020304" pitchFamily="18" charset="0"/>
              </a:rPr>
              <a:t>Плата за негативное воздействие на окружающую среду – за 2023 год поступило  2 136 тысяч рублей, что составляет 103 % к бюджетному назначению и 118 % к уровню 2022 года. Дополнительно к прошлому году поступило 0,3 млн. рублей Основной плательщик ООО «РН-Краснодарнефтегаз».</a:t>
            </a:r>
          </a:p>
          <a:p>
            <a:pPr algn="just"/>
            <a:r>
              <a:rPr lang="ru-RU" sz="1600" b="1" dirty="0">
                <a:solidFill>
                  <a:schemeClr val="tx2">
                    <a:lumMod val="75000"/>
                  </a:schemeClr>
                </a:solidFill>
                <a:latin typeface="Times New Roman" panose="02020603050405020304" pitchFamily="18" charset="0"/>
                <a:cs typeface="Times New Roman" panose="02020603050405020304" pitchFamily="18" charset="0"/>
              </a:rPr>
              <a:t>Доходы от оказания платных услуг и компенсации затрат государства – за 2023 год поступило 4,9 млн. рублей, что составляет 102,9 % к бюджетному назначению и 166,3 % к уровню прошлого года. Такой  темп роста  сложился, в основном, за счет компенсации затрат государства, которые поступили в сумме 3,4 млн. рублей, увеличением поступления платных услуг за выдачу сведений из информационной системы организации градостроительной деятельности и возмещению в доход бюджета по актам проверок.</a:t>
            </a:r>
          </a:p>
          <a:p>
            <a:pPr algn="just"/>
            <a:endParaRPr lang="ru-RU" sz="1400" b="1" dirty="0">
              <a:solidFill>
                <a:schemeClr val="tx2">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6673585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0010" y="260648"/>
            <a:ext cx="8229600" cy="2074242"/>
          </a:xfrm>
        </p:spPr>
        <p:txBody>
          <a:bodyPr>
            <a:normAutofit/>
          </a:bodyPr>
          <a:lstStyle/>
          <a:p>
            <a:pPr algn="ctr"/>
            <a:r>
              <a:rPr lang="ru-RU" sz="3200" dirty="0" smtClean="0">
                <a:solidFill>
                  <a:schemeClr val="tx1">
                    <a:lumMod val="95000"/>
                    <a:lumOff val="5000"/>
                  </a:schemeClr>
                </a:solidFill>
              </a:rPr>
              <a:t>Контактная информация</a:t>
            </a:r>
            <a:endParaRPr lang="ru-RU" sz="3200" dirty="0">
              <a:solidFill>
                <a:schemeClr val="tx1">
                  <a:lumMod val="95000"/>
                  <a:lumOff val="5000"/>
                </a:schemeClr>
              </a:solidFill>
            </a:endParaRPr>
          </a:p>
        </p:txBody>
      </p:sp>
      <p:graphicFrame>
        <p:nvGraphicFramePr>
          <p:cNvPr id="5" name="Таблица 4"/>
          <p:cNvGraphicFramePr>
            <a:graphicFrameLocks noGrp="1"/>
          </p:cNvGraphicFramePr>
          <p:nvPr>
            <p:extLst>
              <p:ext uri="{D42A27DB-BD31-4B8C-83A1-F6EECF244321}">
                <p14:modId xmlns:p14="http://schemas.microsoft.com/office/powerpoint/2010/main" val="509886111"/>
              </p:ext>
            </p:extLst>
          </p:nvPr>
        </p:nvGraphicFramePr>
        <p:xfrm>
          <a:off x="251521" y="1093386"/>
          <a:ext cx="8784975" cy="5287941"/>
        </p:xfrm>
        <a:graphic>
          <a:graphicData uri="http://schemas.openxmlformats.org/drawingml/2006/table">
            <a:tbl>
              <a:tblPr firstRow="1" bandRow="1">
                <a:effectLst>
                  <a:reflection blurRad="6350" stA="52000" endA="300" endPos="35000" dir="5400000" sy="-100000" algn="bl" rotWithShape="0"/>
                </a:effectLst>
                <a:tableStyleId>{5C22544A-7EE6-4342-B048-85BDC9FD1C3A}</a:tableStyleId>
              </a:tblPr>
              <a:tblGrid>
                <a:gridCol w="2808311"/>
                <a:gridCol w="3096344"/>
                <a:gridCol w="2880320"/>
              </a:tblGrid>
              <a:tr h="1269106">
                <a:tc gridSpan="3">
                  <a:txBody>
                    <a:bodyPr/>
                    <a:lstStyle/>
                    <a:p>
                      <a:pPr algn="ctr"/>
                      <a:r>
                        <a:rPr lang="ru-RU" sz="2400" dirty="0" smtClean="0">
                          <a:solidFill>
                            <a:schemeClr val="tx1">
                              <a:lumMod val="95000"/>
                              <a:lumOff val="5000"/>
                            </a:schemeClr>
                          </a:solidFill>
                          <a:latin typeface="Times New Roman" pitchFamily="18" charset="0"/>
                          <a:cs typeface="Times New Roman" pitchFamily="18" charset="0"/>
                        </a:rPr>
                        <a:t>Финансовое управление администрации</a:t>
                      </a:r>
                      <a:br>
                        <a:rPr lang="ru-RU" sz="2400" dirty="0" smtClean="0">
                          <a:solidFill>
                            <a:schemeClr val="tx1">
                              <a:lumMod val="95000"/>
                              <a:lumOff val="5000"/>
                            </a:schemeClr>
                          </a:solidFill>
                          <a:latin typeface="Times New Roman" pitchFamily="18" charset="0"/>
                          <a:cs typeface="Times New Roman" pitchFamily="18" charset="0"/>
                        </a:rPr>
                      </a:br>
                      <a:r>
                        <a:rPr lang="ru-RU" sz="2400" dirty="0" smtClean="0">
                          <a:solidFill>
                            <a:schemeClr val="tx1">
                              <a:lumMod val="95000"/>
                              <a:lumOff val="5000"/>
                            </a:schemeClr>
                          </a:solidFill>
                          <a:latin typeface="Times New Roman" pitchFamily="18" charset="0"/>
                          <a:cs typeface="Times New Roman" pitchFamily="18" charset="0"/>
                        </a:rPr>
                        <a:t>муниципального образования Крымский район</a:t>
                      </a:r>
                      <a:r>
                        <a:rPr lang="ru-RU" sz="1800" dirty="0" smtClean="0">
                          <a:solidFill>
                            <a:schemeClr val="tx1">
                              <a:lumMod val="95000"/>
                              <a:lumOff val="5000"/>
                            </a:schemeClr>
                          </a:solidFill>
                          <a:latin typeface="Times New Roman" pitchFamily="18" charset="0"/>
                          <a:cs typeface="Times New Roman" pitchFamily="18" charset="0"/>
                        </a:rPr>
                        <a:t/>
                      </a:r>
                      <a:br>
                        <a:rPr lang="ru-RU" sz="1800" dirty="0" smtClean="0">
                          <a:solidFill>
                            <a:schemeClr val="tx1">
                              <a:lumMod val="95000"/>
                              <a:lumOff val="5000"/>
                            </a:schemeClr>
                          </a:solidFill>
                          <a:latin typeface="Times New Roman" pitchFamily="18" charset="0"/>
                          <a:cs typeface="Times New Roman" pitchFamily="18" charset="0"/>
                        </a:rPr>
                      </a:br>
                      <a:endParaRPr lang="ru-RU" dirty="0">
                        <a:solidFill>
                          <a:schemeClr val="tx1">
                            <a:lumMod val="95000"/>
                            <a:lumOff val="5000"/>
                          </a:schemeClr>
                        </a:solidFill>
                        <a:latin typeface="Times New Roman" pitchFamily="18" charset="0"/>
                        <a:cs typeface="Times New Roman" pitchFamily="18" charset="0"/>
                      </a:endParaRPr>
                    </a:p>
                  </a:txBody>
                  <a:tcPr>
                    <a:solidFill>
                      <a:schemeClr val="accent3">
                        <a:lumMod val="60000"/>
                        <a:lumOff val="40000"/>
                      </a:schemeClr>
                    </a:solidFill>
                  </a:tcPr>
                </a:tc>
                <a:tc hMerge="1">
                  <a:txBody>
                    <a:bodyPr/>
                    <a:lstStyle/>
                    <a:p>
                      <a:endParaRPr lang="ru-RU" baseline="0" dirty="0" smtClean="0"/>
                    </a:p>
                  </a:txBody>
                  <a:tcPr/>
                </a:tc>
                <a:tc hMerge="1">
                  <a:txBody>
                    <a:bodyPr/>
                    <a:lstStyle/>
                    <a:p>
                      <a:endParaRPr lang="ru-RU" dirty="0"/>
                    </a:p>
                  </a:txBody>
                  <a:tcPr/>
                </a:tc>
              </a:tr>
              <a:tr h="1057588">
                <a:tc>
                  <a:txBody>
                    <a:bodyPr/>
                    <a:lstStyle/>
                    <a:p>
                      <a:r>
                        <a:rPr lang="ru-RU" b="1" dirty="0" smtClean="0">
                          <a:solidFill>
                            <a:schemeClr val="tx1">
                              <a:lumMod val="95000"/>
                              <a:lumOff val="5000"/>
                            </a:schemeClr>
                          </a:solidFill>
                        </a:rPr>
                        <a:t>Почтовый адрес</a:t>
                      </a:r>
                      <a:endParaRPr lang="ru-RU" b="1" dirty="0">
                        <a:solidFill>
                          <a:schemeClr val="tx1">
                            <a:lumMod val="95000"/>
                            <a:lumOff val="5000"/>
                          </a:schemeClr>
                        </a:solidFill>
                      </a:endParaRPr>
                    </a:p>
                  </a:txBody>
                  <a:tcPr>
                    <a:solidFill>
                      <a:schemeClr val="accent3">
                        <a:lumMod val="60000"/>
                        <a:lumOff val="40000"/>
                      </a:schemeClr>
                    </a:solidFill>
                  </a:tcPr>
                </a:tc>
                <a:tc>
                  <a:txBody>
                    <a:bodyPr/>
                    <a:lstStyle/>
                    <a:p>
                      <a:r>
                        <a:rPr lang="ru-RU" b="1" dirty="0" err="1" smtClean="0">
                          <a:solidFill>
                            <a:schemeClr val="tx1">
                              <a:lumMod val="95000"/>
                              <a:lumOff val="5000"/>
                            </a:schemeClr>
                          </a:solidFill>
                        </a:rPr>
                        <a:t>г.Крымск</a:t>
                      </a:r>
                      <a:r>
                        <a:rPr lang="ru-RU" b="1" dirty="0" smtClean="0">
                          <a:solidFill>
                            <a:schemeClr val="tx1">
                              <a:lumMod val="95000"/>
                              <a:lumOff val="5000"/>
                            </a:schemeClr>
                          </a:solidFill>
                        </a:rPr>
                        <a:t> ул. </a:t>
                      </a:r>
                      <a:r>
                        <a:rPr lang="ru-RU" b="1" dirty="0" err="1" smtClean="0">
                          <a:solidFill>
                            <a:schemeClr val="tx1">
                              <a:lumMod val="95000"/>
                              <a:lumOff val="5000"/>
                            </a:schemeClr>
                          </a:solidFill>
                        </a:rPr>
                        <a:t>К.Либнехта</a:t>
                      </a:r>
                      <a:r>
                        <a:rPr lang="ru-RU" b="1" dirty="0" smtClean="0">
                          <a:solidFill>
                            <a:schemeClr val="tx1">
                              <a:lumMod val="95000"/>
                              <a:lumOff val="5000"/>
                            </a:schemeClr>
                          </a:solidFill>
                        </a:rPr>
                        <a:t> д.35 Краснодарский</a:t>
                      </a:r>
                      <a:r>
                        <a:rPr lang="ru-RU" b="1" baseline="0" dirty="0" smtClean="0">
                          <a:solidFill>
                            <a:schemeClr val="tx1">
                              <a:lumMod val="95000"/>
                              <a:lumOff val="5000"/>
                            </a:schemeClr>
                          </a:solidFill>
                        </a:rPr>
                        <a:t> край, 353380</a:t>
                      </a:r>
                    </a:p>
                  </a:txBody>
                  <a:tcPr>
                    <a:solidFill>
                      <a:schemeClr val="accent3">
                        <a:lumMod val="60000"/>
                        <a:lumOff val="40000"/>
                      </a:schemeClr>
                    </a:solidFill>
                  </a:tcPr>
                </a:tc>
                <a:tc>
                  <a:txBody>
                    <a:bodyPr/>
                    <a:lstStyle/>
                    <a:p>
                      <a:endParaRPr lang="ru-RU" b="1" dirty="0">
                        <a:solidFill>
                          <a:schemeClr val="tx1">
                            <a:lumMod val="95000"/>
                            <a:lumOff val="5000"/>
                          </a:schemeClr>
                        </a:solidFill>
                      </a:endParaRPr>
                    </a:p>
                  </a:txBody>
                  <a:tcPr>
                    <a:solidFill>
                      <a:schemeClr val="accent3">
                        <a:lumMod val="60000"/>
                        <a:lumOff val="40000"/>
                      </a:schemeClr>
                    </a:solidFill>
                  </a:tcPr>
                </a:tc>
              </a:tr>
              <a:tr h="740312">
                <a:tc>
                  <a:txBody>
                    <a:bodyPr/>
                    <a:lstStyle/>
                    <a:p>
                      <a:r>
                        <a:rPr lang="ru-RU" b="1" dirty="0" smtClean="0">
                          <a:solidFill>
                            <a:schemeClr val="tx1">
                              <a:lumMod val="95000"/>
                              <a:lumOff val="5000"/>
                            </a:schemeClr>
                          </a:solidFill>
                        </a:rPr>
                        <a:t>Адрес электронной</a:t>
                      </a:r>
                      <a:r>
                        <a:rPr lang="ru-RU" b="1" baseline="0" dirty="0" smtClean="0">
                          <a:solidFill>
                            <a:schemeClr val="tx1">
                              <a:lumMod val="95000"/>
                              <a:lumOff val="5000"/>
                            </a:schemeClr>
                          </a:solidFill>
                        </a:rPr>
                        <a:t> почты</a:t>
                      </a:r>
                      <a:endParaRPr lang="ru-RU" b="1" dirty="0">
                        <a:solidFill>
                          <a:schemeClr val="tx1">
                            <a:lumMod val="95000"/>
                            <a:lumOff val="5000"/>
                          </a:schemeClr>
                        </a:solidFill>
                      </a:endParaRPr>
                    </a:p>
                  </a:txBody>
                  <a:tcPr>
                    <a:solidFill>
                      <a:schemeClr val="accent3">
                        <a:lumMod val="60000"/>
                        <a:lumOff val="40000"/>
                      </a:schemeClr>
                    </a:solidFill>
                  </a:tcPr>
                </a:tc>
                <a:tc>
                  <a:txBody>
                    <a:bodyPr/>
                    <a:lstStyle/>
                    <a:p>
                      <a:r>
                        <a:rPr lang="en-US" b="1" dirty="0" smtClean="0">
                          <a:solidFill>
                            <a:schemeClr val="bg2">
                              <a:lumMod val="50000"/>
                            </a:schemeClr>
                          </a:solidFill>
                          <a:hlinkClick r:id="rId2"/>
                        </a:rPr>
                        <a:t>Fu_krymsk@mail.ru</a:t>
                      </a:r>
                      <a:endParaRPr lang="ru-RU" b="1" dirty="0">
                        <a:solidFill>
                          <a:schemeClr val="bg2">
                            <a:lumMod val="50000"/>
                          </a:schemeClr>
                        </a:solidFill>
                      </a:endParaRPr>
                    </a:p>
                  </a:txBody>
                  <a:tcPr>
                    <a:solidFill>
                      <a:schemeClr val="accent3">
                        <a:lumMod val="60000"/>
                        <a:lumOff val="40000"/>
                      </a:schemeClr>
                    </a:solidFill>
                  </a:tcPr>
                </a:tc>
                <a:tc>
                  <a:txBody>
                    <a:bodyPr/>
                    <a:lstStyle/>
                    <a:p>
                      <a:endParaRPr lang="ru-RU" b="1" dirty="0">
                        <a:solidFill>
                          <a:schemeClr val="tx1">
                            <a:lumMod val="95000"/>
                            <a:lumOff val="5000"/>
                          </a:schemeClr>
                        </a:solidFill>
                      </a:endParaRPr>
                    </a:p>
                  </a:txBody>
                  <a:tcPr>
                    <a:solidFill>
                      <a:schemeClr val="accent3">
                        <a:lumMod val="60000"/>
                        <a:lumOff val="40000"/>
                      </a:schemeClr>
                    </a:solidFill>
                  </a:tcPr>
                </a:tc>
              </a:tr>
              <a:tr h="740312">
                <a:tc>
                  <a:txBody>
                    <a:bodyPr/>
                    <a:lstStyle/>
                    <a:p>
                      <a:r>
                        <a:rPr lang="ru-RU" b="1" dirty="0" smtClean="0">
                          <a:solidFill>
                            <a:schemeClr val="tx1">
                              <a:lumMod val="95000"/>
                              <a:lumOff val="5000"/>
                            </a:schemeClr>
                          </a:solidFill>
                        </a:rPr>
                        <a:t>Начальник управления</a:t>
                      </a:r>
                      <a:endParaRPr lang="ru-RU" b="1" dirty="0">
                        <a:solidFill>
                          <a:schemeClr val="tx1">
                            <a:lumMod val="95000"/>
                            <a:lumOff val="5000"/>
                          </a:schemeClr>
                        </a:solidFill>
                      </a:endParaRPr>
                    </a:p>
                  </a:txBody>
                  <a:tcPr>
                    <a:solidFill>
                      <a:schemeClr val="accent3">
                        <a:lumMod val="60000"/>
                        <a:lumOff val="40000"/>
                      </a:schemeClr>
                    </a:solidFill>
                  </a:tcPr>
                </a:tc>
                <a:tc>
                  <a:txBody>
                    <a:bodyPr/>
                    <a:lstStyle/>
                    <a:p>
                      <a:r>
                        <a:rPr lang="ru-RU" b="1" dirty="0" err="1" smtClean="0">
                          <a:solidFill>
                            <a:schemeClr val="tx1">
                              <a:lumMod val="95000"/>
                              <a:lumOff val="5000"/>
                            </a:schemeClr>
                          </a:solidFill>
                        </a:rPr>
                        <a:t>Макарян</a:t>
                      </a:r>
                      <a:r>
                        <a:rPr lang="ru-RU" b="1" dirty="0" smtClean="0">
                          <a:solidFill>
                            <a:schemeClr val="tx1">
                              <a:lumMod val="95000"/>
                              <a:lumOff val="5000"/>
                            </a:schemeClr>
                          </a:solidFill>
                        </a:rPr>
                        <a:t> Галина Ивановна</a:t>
                      </a:r>
                      <a:endParaRPr lang="ru-RU" b="1" dirty="0">
                        <a:solidFill>
                          <a:schemeClr val="tx1">
                            <a:lumMod val="95000"/>
                            <a:lumOff val="5000"/>
                          </a:schemeClr>
                        </a:solidFill>
                      </a:endParaRPr>
                    </a:p>
                  </a:txBody>
                  <a:tcPr>
                    <a:solidFill>
                      <a:schemeClr val="accent3">
                        <a:lumMod val="60000"/>
                        <a:lumOff val="40000"/>
                      </a:schemeClr>
                    </a:solidFill>
                  </a:tcPr>
                </a:tc>
                <a:tc>
                  <a:txBody>
                    <a:bodyPr/>
                    <a:lstStyle/>
                    <a:p>
                      <a:r>
                        <a:rPr lang="ru-RU" b="1" dirty="0" smtClean="0">
                          <a:solidFill>
                            <a:schemeClr val="tx1">
                              <a:lumMod val="95000"/>
                              <a:lumOff val="5000"/>
                            </a:schemeClr>
                          </a:solidFill>
                        </a:rPr>
                        <a:t>Тел. (886131) 2-11-50</a:t>
                      </a:r>
                    </a:p>
                    <a:p>
                      <a:r>
                        <a:rPr lang="ru-RU" b="1" dirty="0" smtClean="0">
                          <a:solidFill>
                            <a:schemeClr val="tx1">
                              <a:lumMod val="95000"/>
                              <a:lumOff val="5000"/>
                            </a:schemeClr>
                          </a:solidFill>
                        </a:rPr>
                        <a:t>Факс (886131) 2-11-50</a:t>
                      </a:r>
                    </a:p>
                  </a:txBody>
                  <a:tcPr>
                    <a:solidFill>
                      <a:schemeClr val="accent3">
                        <a:lumMod val="60000"/>
                        <a:lumOff val="40000"/>
                      </a:schemeClr>
                    </a:solidFill>
                  </a:tcPr>
                </a:tc>
              </a:tr>
              <a:tr h="1057588">
                <a:tc>
                  <a:txBody>
                    <a:bodyPr/>
                    <a:lstStyle/>
                    <a:p>
                      <a:r>
                        <a:rPr lang="ru-RU" b="1" dirty="0" smtClean="0">
                          <a:solidFill>
                            <a:schemeClr val="tx1">
                              <a:lumMod val="95000"/>
                              <a:lumOff val="5000"/>
                            </a:schemeClr>
                          </a:solidFill>
                        </a:rPr>
                        <a:t>График работы</a:t>
                      </a:r>
                      <a:endParaRPr lang="ru-RU" b="1" dirty="0">
                        <a:solidFill>
                          <a:schemeClr val="tx1">
                            <a:lumMod val="95000"/>
                            <a:lumOff val="5000"/>
                          </a:schemeClr>
                        </a:solidFill>
                      </a:endParaRPr>
                    </a:p>
                  </a:txBody>
                  <a:tcPr>
                    <a:solidFill>
                      <a:schemeClr val="accent3">
                        <a:lumMod val="60000"/>
                        <a:lumOff val="40000"/>
                      </a:schemeClr>
                    </a:solidFill>
                  </a:tcPr>
                </a:tc>
                <a:tc>
                  <a:txBody>
                    <a:bodyPr/>
                    <a:lstStyle/>
                    <a:p>
                      <a:r>
                        <a:rPr lang="ru-RU" b="1" dirty="0" smtClean="0">
                          <a:solidFill>
                            <a:schemeClr val="tx1">
                              <a:lumMod val="95000"/>
                              <a:lumOff val="5000"/>
                            </a:schemeClr>
                          </a:solidFill>
                        </a:rPr>
                        <a:t>Понедельник-пятница</a:t>
                      </a:r>
                    </a:p>
                    <a:p>
                      <a:r>
                        <a:rPr lang="ru-RU" b="1" dirty="0" smtClean="0">
                          <a:solidFill>
                            <a:schemeClr val="tx1">
                              <a:lumMod val="95000"/>
                              <a:lumOff val="5000"/>
                            </a:schemeClr>
                          </a:solidFill>
                        </a:rPr>
                        <a:t>Суббота, воскресенье</a:t>
                      </a:r>
                      <a:endParaRPr lang="ru-RU" b="1" dirty="0">
                        <a:solidFill>
                          <a:schemeClr val="tx1">
                            <a:lumMod val="95000"/>
                            <a:lumOff val="5000"/>
                          </a:schemeClr>
                        </a:solidFill>
                      </a:endParaRPr>
                    </a:p>
                  </a:txBody>
                  <a:tcPr>
                    <a:solidFill>
                      <a:schemeClr val="accent3">
                        <a:lumMod val="60000"/>
                        <a:lumOff val="40000"/>
                      </a:schemeClr>
                    </a:solidFill>
                  </a:tcPr>
                </a:tc>
                <a:tc>
                  <a:txBody>
                    <a:bodyPr/>
                    <a:lstStyle/>
                    <a:p>
                      <a:r>
                        <a:rPr lang="ru-RU" b="1" dirty="0" smtClean="0">
                          <a:solidFill>
                            <a:schemeClr val="tx1">
                              <a:lumMod val="95000"/>
                              <a:lumOff val="5000"/>
                            </a:schemeClr>
                          </a:solidFill>
                        </a:rPr>
                        <a:t>8.00- 12.00  13.00-17.00</a:t>
                      </a:r>
                    </a:p>
                    <a:p>
                      <a:r>
                        <a:rPr lang="ru-RU" b="1" dirty="0" smtClean="0">
                          <a:solidFill>
                            <a:schemeClr val="tx1">
                              <a:lumMod val="95000"/>
                              <a:lumOff val="5000"/>
                            </a:schemeClr>
                          </a:solidFill>
                        </a:rPr>
                        <a:t>Выходной</a:t>
                      </a:r>
                      <a:endParaRPr lang="ru-RU" b="1" dirty="0">
                        <a:solidFill>
                          <a:schemeClr val="tx1">
                            <a:lumMod val="95000"/>
                            <a:lumOff val="5000"/>
                          </a:schemeClr>
                        </a:solidFill>
                      </a:endParaRPr>
                    </a:p>
                  </a:txBody>
                  <a:tcPr>
                    <a:solidFill>
                      <a:schemeClr val="accent3">
                        <a:lumMod val="60000"/>
                        <a:lumOff val="40000"/>
                      </a:schemeClr>
                    </a:solidFill>
                  </a:tcPr>
                </a:tc>
              </a:tr>
              <a:tr h="423035">
                <a:tc>
                  <a:txBody>
                    <a:bodyPr/>
                    <a:lstStyle/>
                    <a:p>
                      <a:r>
                        <a:rPr lang="ru-RU" b="1" dirty="0" smtClean="0">
                          <a:solidFill>
                            <a:schemeClr val="tx1">
                              <a:lumMod val="95000"/>
                              <a:lumOff val="5000"/>
                            </a:schemeClr>
                          </a:solidFill>
                        </a:rPr>
                        <a:t>Прием граждан</a:t>
                      </a:r>
                      <a:endParaRPr lang="ru-RU" b="1" dirty="0">
                        <a:solidFill>
                          <a:schemeClr val="tx1">
                            <a:lumMod val="95000"/>
                            <a:lumOff val="5000"/>
                          </a:schemeClr>
                        </a:solidFill>
                      </a:endParaRPr>
                    </a:p>
                  </a:txBody>
                  <a:tcPr>
                    <a:solidFill>
                      <a:schemeClr val="accent3">
                        <a:lumMod val="60000"/>
                        <a:lumOff val="40000"/>
                      </a:schemeClr>
                    </a:solidFill>
                  </a:tcPr>
                </a:tc>
                <a:tc>
                  <a:txBody>
                    <a:bodyPr/>
                    <a:lstStyle/>
                    <a:p>
                      <a:r>
                        <a:rPr lang="ru-RU" b="1" dirty="0" smtClean="0">
                          <a:solidFill>
                            <a:schemeClr val="tx1">
                              <a:lumMod val="95000"/>
                              <a:lumOff val="5000"/>
                            </a:schemeClr>
                          </a:solidFill>
                        </a:rPr>
                        <a:t>Вторник</a:t>
                      </a:r>
                      <a:endParaRPr lang="ru-RU" b="1" dirty="0">
                        <a:solidFill>
                          <a:schemeClr val="tx1">
                            <a:lumMod val="95000"/>
                            <a:lumOff val="5000"/>
                          </a:schemeClr>
                        </a:solidFill>
                      </a:endParaRPr>
                    </a:p>
                  </a:txBody>
                  <a:tcPr>
                    <a:solidFill>
                      <a:schemeClr val="accent3">
                        <a:lumMod val="60000"/>
                        <a:lumOff val="40000"/>
                      </a:schemeClr>
                    </a:solidFill>
                  </a:tcPr>
                </a:tc>
                <a:tc>
                  <a:txBody>
                    <a:bodyPr/>
                    <a:lstStyle/>
                    <a:p>
                      <a:r>
                        <a:rPr lang="ru-RU" b="1" dirty="0" smtClean="0">
                          <a:solidFill>
                            <a:schemeClr val="tx1">
                              <a:lumMod val="95000"/>
                              <a:lumOff val="5000"/>
                            </a:schemeClr>
                          </a:solidFill>
                        </a:rPr>
                        <a:t>9.00-12.00</a:t>
                      </a:r>
                      <a:endParaRPr lang="ru-RU" b="1" dirty="0">
                        <a:solidFill>
                          <a:schemeClr val="tx1">
                            <a:lumMod val="95000"/>
                            <a:lumOff val="5000"/>
                          </a:schemeClr>
                        </a:solidFill>
                      </a:endParaRPr>
                    </a:p>
                  </a:txBody>
                  <a:tcPr>
                    <a:solidFill>
                      <a:schemeClr val="accent3">
                        <a:lumMod val="60000"/>
                        <a:lumOff val="40000"/>
                      </a:schemeClr>
                    </a:solidFill>
                  </a:tcPr>
                </a:tc>
              </a:tr>
            </a:tbl>
          </a:graphicData>
        </a:graphic>
      </p:graphicFrame>
      <p:sp>
        <p:nvSpPr>
          <p:cNvPr id="7" name="Прямоугольник 6"/>
          <p:cNvSpPr/>
          <p:nvPr/>
        </p:nvSpPr>
        <p:spPr>
          <a:xfrm>
            <a:off x="2278810" y="908720"/>
            <a:ext cx="4572000" cy="369332"/>
          </a:xfrm>
          <a:prstGeom prst="rect">
            <a:avLst/>
          </a:prstGeom>
        </p:spPr>
        <p:txBody>
          <a:bodyPr>
            <a:spAutoFit/>
          </a:bodyPr>
          <a:lstStyle/>
          <a:p>
            <a:r>
              <a:rPr lang="ru-RU" dirty="0"/>
              <a:t> </a:t>
            </a:r>
            <a:endParaRPr lang="ru-RU" dirty="0">
              <a:effectLst/>
            </a:endParaRPr>
          </a:p>
        </p:txBody>
      </p:sp>
    </p:spTree>
    <p:extLst>
      <p:ext uri="{BB962C8B-B14F-4D97-AF65-F5344CB8AC3E}">
        <p14:creationId xmlns:p14="http://schemas.microsoft.com/office/powerpoint/2010/main" val="18895492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Прямоугольник 2"/>
          <p:cNvSpPr/>
          <p:nvPr/>
        </p:nvSpPr>
        <p:spPr>
          <a:xfrm>
            <a:off x="539552" y="335845"/>
            <a:ext cx="8280920" cy="6093976"/>
          </a:xfrm>
          <a:prstGeom prst="rect">
            <a:avLst/>
          </a:prstGeom>
        </p:spPr>
        <p:txBody>
          <a:bodyPr wrap="square">
            <a:spAutoFit/>
          </a:bodyPr>
          <a:lstStyle/>
          <a:p>
            <a:pPr algn="just"/>
            <a:r>
              <a:rPr lang="ru-RU" sz="1600" b="1" dirty="0">
                <a:solidFill>
                  <a:schemeClr val="tx2">
                    <a:lumMod val="75000"/>
                  </a:schemeClr>
                </a:solidFill>
                <a:latin typeface="Times New Roman" panose="02020603050405020304" pitchFamily="18" charset="0"/>
                <a:cs typeface="Times New Roman" panose="02020603050405020304" pitchFamily="18" charset="0"/>
              </a:rPr>
              <a:t>Доходы от продажи материальных и нематериальных активов – за 2023 год поступило 42,6 млн. рублей, что составляет 101,9 % к плановым назначениям и 117,8 % к уровню прошлого года. Дополнительно поступило к уровню 2022 года 6,4 млн. рублей за счёт поступлений от продажи земельных участков.</a:t>
            </a:r>
          </a:p>
          <a:p>
            <a:pPr algn="just"/>
            <a:r>
              <a:rPr lang="ru-RU" sz="1600" b="1" dirty="0">
                <a:solidFill>
                  <a:schemeClr val="tx2">
                    <a:lumMod val="75000"/>
                  </a:schemeClr>
                </a:solidFill>
                <a:latin typeface="Times New Roman" panose="02020603050405020304" pitchFamily="18" charset="0"/>
                <a:cs typeface="Times New Roman" panose="02020603050405020304" pitchFamily="18" charset="0"/>
              </a:rPr>
              <a:t>Штрафы – поступило за 2023 год 6,0 млн. рублей, что составляет 103 % к бюджетному назначению и 119,5 % к уровню прошлого года.  Дополнительно к уровню 2022 года поступило 1,0 млн. рублей Такой темп роста сложился за счет поступления административных штрафов, а также платежей по искам о возмещении вреда, причиненного окружающей среде, а также платежей, уплачиваемых при добровольном возмещении вреда, причиненного окружающей среде. </a:t>
            </a:r>
          </a:p>
          <a:p>
            <a:pPr algn="just"/>
            <a:r>
              <a:rPr lang="ru-RU" sz="1600" b="1" dirty="0">
                <a:solidFill>
                  <a:schemeClr val="tx2">
                    <a:lumMod val="75000"/>
                  </a:schemeClr>
                </a:solidFill>
                <a:latin typeface="Times New Roman" panose="02020603050405020304" pitchFamily="18" charset="0"/>
                <a:cs typeface="Times New Roman" panose="02020603050405020304" pitchFamily="18" charset="0"/>
              </a:rPr>
              <a:t> </a:t>
            </a:r>
          </a:p>
          <a:p>
            <a:pPr algn="just"/>
            <a:r>
              <a:rPr lang="ru-RU" sz="1600" b="1" dirty="0">
                <a:solidFill>
                  <a:schemeClr val="tx2">
                    <a:lumMod val="75000"/>
                  </a:schemeClr>
                </a:solidFill>
                <a:latin typeface="Times New Roman" panose="02020603050405020304" pitchFamily="18" charset="0"/>
                <a:cs typeface="Times New Roman" panose="02020603050405020304" pitchFamily="18" charset="0"/>
              </a:rPr>
              <a:t>Дотация бюджетам плановые назначения на 31.12.2023 года составили 222,0 млн. руб. В бюджет муниципального образования Крымский район сумма дотации поступила в полном объеме.</a:t>
            </a:r>
          </a:p>
          <a:p>
            <a:pPr algn="just"/>
            <a:r>
              <a:rPr lang="ru-RU" sz="1600" b="1" dirty="0">
                <a:solidFill>
                  <a:schemeClr val="tx2">
                    <a:lumMod val="75000"/>
                  </a:schemeClr>
                </a:solidFill>
                <a:latin typeface="Times New Roman" panose="02020603050405020304" pitchFamily="18" charset="0"/>
                <a:cs typeface="Times New Roman" panose="02020603050405020304" pitchFamily="18" charset="0"/>
              </a:rPr>
              <a:t>Субсидии бюджетам плановые назначения на 31.12.2023 года составили 596,7млн. руб. В бюджет муниципального образования Крымский район субсидии поступили в сумме 541,9 млн. рублей или 90,8% от плановых назначений. (54,8</a:t>
            </a:r>
            <a:r>
              <a:rPr lang="ru-RU" sz="1600" b="1" dirty="0" smtClean="0">
                <a:solidFill>
                  <a:schemeClr val="tx2">
                    <a:lumMod val="75000"/>
                  </a:schemeClr>
                </a:solidFill>
                <a:latin typeface="Times New Roman" panose="02020603050405020304" pitchFamily="18" charset="0"/>
                <a:cs typeface="Times New Roman" panose="02020603050405020304" pitchFamily="18" charset="0"/>
              </a:rPr>
              <a:t>).</a:t>
            </a:r>
          </a:p>
          <a:p>
            <a:pPr algn="just"/>
            <a:r>
              <a:rPr lang="ru-RU" sz="1600" b="1" dirty="0">
                <a:latin typeface="Times New Roman" panose="02020603050405020304" pitchFamily="18" charset="0"/>
                <a:cs typeface="Times New Roman" panose="02020603050405020304" pitchFamily="18" charset="0"/>
              </a:rPr>
              <a:t>Субвенции бюджетам плановые назначения на 31.12.2023 года составили 1 691,0 млн. руб. В бюджет муниципального образования Крымский район субвенции поступили в сумме 1 687,5 млн. руб. или 99,8% от плановых назначений. (3,5)</a:t>
            </a:r>
          </a:p>
          <a:p>
            <a:pPr algn="just"/>
            <a:r>
              <a:rPr lang="ru-RU" sz="1600" b="1" dirty="0">
                <a:latin typeface="Times New Roman" panose="02020603050405020304" pitchFamily="18" charset="0"/>
                <a:cs typeface="Times New Roman" panose="02020603050405020304" pitchFamily="18" charset="0"/>
              </a:rPr>
              <a:t>Иные межбюджетные трансферты бюджетам плановые назначения на 31.12.2023 года составили 64,4 млн. руб. В бюджет муниципального образования Крымский район в сумме 64,4 млн. руб. </a:t>
            </a:r>
          </a:p>
          <a:p>
            <a:pPr algn="just"/>
            <a:endParaRPr lang="ru-RU" sz="1600" b="1" dirty="0">
              <a:solidFill>
                <a:schemeClr val="tx2">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23299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Прямоугольник 2"/>
          <p:cNvSpPr/>
          <p:nvPr/>
        </p:nvSpPr>
        <p:spPr>
          <a:xfrm>
            <a:off x="539552" y="188640"/>
            <a:ext cx="8280920" cy="4031873"/>
          </a:xfrm>
          <a:prstGeom prst="rect">
            <a:avLst/>
          </a:prstGeom>
        </p:spPr>
        <p:txBody>
          <a:bodyPr wrap="square">
            <a:spAutoFit/>
          </a:bodyPr>
          <a:lstStyle/>
          <a:p>
            <a:pPr algn="just"/>
            <a:r>
              <a:rPr lang="ru-RU" sz="1600" b="1" dirty="0">
                <a:latin typeface="Times New Roman" panose="02020603050405020304" pitchFamily="18" charset="0"/>
                <a:cs typeface="Times New Roman" panose="02020603050405020304" pitchFamily="18" charset="0"/>
              </a:rPr>
              <a:t>В бюджет муниципального образования Крымский район не поступили безвозмездные поступления в сумме 58,3 млн. рублей </a:t>
            </a:r>
            <a:r>
              <a:rPr lang="ru-RU" sz="1600" b="1" dirty="0" smtClean="0">
                <a:latin typeface="Times New Roman" panose="02020603050405020304" pitchFamily="18" charset="0"/>
                <a:cs typeface="Times New Roman" panose="02020603050405020304" pitchFamily="18" charset="0"/>
              </a:rPr>
              <a:t>, </a:t>
            </a:r>
            <a:r>
              <a:rPr lang="ru-RU" sz="1600" b="1" dirty="0">
                <a:latin typeface="Times New Roman" panose="02020603050405020304" pitchFamily="18" charset="0"/>
                <a:cs typeface="Times New Roman" panose="02020603050405020304" pitchFamily="18" charset="0"/>
              </a:rPr>
              <a:t>в том числе:</a:t>
            </a:r>
          </a:p>
          <a:p>
            <a:pPr algn="just"/>
            <a:r>
              <a:rPr lang="ru-RU" sz="1600" b="1" dirty="0">
                <a:latin typeface="Times New Roman" panose="02020603050405020304" pitchFamily="18" charset="0"/>
                <a:cs typeface="Times New Roman" panose="02020603050405020304" pitchFamily="18" charset="0"/>
              </a:rPr>
              <a:t>- 54,4 </a:t>
            </a:r>
            <a:r>
              <a:rPr lang="ru-RU" sz="1600" b="1" dirty="0" smtClean="0">
                <a:latin typeface="Times New Roman" panose="02020603050405020304" pitchFamily="18" charset="0"/>
                <a:cs typeface="Times New Roman" panose="02020603050405020304" pitchFamily="18" charset="0"/>
              </a:rPr>
              <a:t>млн. рублей </a:t>
            </a:r>
            <a:r>
              <a:rPr lang="ru-RU" sz="1600" b="1" dirty="0">
                <a:latin typeface="Times New Roman" panose="02020603050405020304" pitchFamily="18" charset="0"/>
                <a:cs typeface="Times New Roman" panose="02020603050405020304" pitchFamily="18" charset="0"/>
              </a:rPr>
              <a:t>строительство школы в станице Варениковская;</a:t>
            </a:r>
          </a:p>
          <a:p>
            <a:pPr algn="just"/>
            <a:r>
              <a:rPr lang="ru-RU" sz="1600" b="1" dirty="0">
                <a:latin typeface="Times New Roman" panose="02020603050405020304" pitchFamily="18" charset="0"/>
                <a:cs typeface="Times New Roman" panose="02020603050405020304" pitchFamily="18" charset="0"/>
              </a:rPr>
              <a:t>-0,4 </a:t>
            </a:r>
            <a:r>
              <a:rPr lang="ru-RU" sz="1600" b="1" dirty="0" smtClean="0">
                <a:latin typeface="Times New Roman" panose="02020603050405020304" pitchFamily="18" charset="0"/>
                <a:cs typeface="Times New Roman" panose="02020603050405020304" pitchFamily="18" charset="0"/>
              </a:rPr>
              <a:t>млн. рублей </a:t>
            </a:r>
            <a:r>
              <a:rPr lang="ru-RU" sz="1600" b="1" dirty="0">
                <a:latin typeface="Times New Roman" panose="02020603050405020304" pitchFamily="18" charset="0"/>
                <a:cs typeface="Times New Roman" panose="02020603050405020304" pitchFamily="18" charset="0"/>
              </a:rPr>
              <a:t>капитальный ремонт муниципальных спортивных объектов (Ровесник);</a:t>
            </a:r>
          </a:p>
          <a:p>
            <a:pPr algn="just"/>
            <a:r>
              <a:rPr lang="ru-RU" sz="1600" b="1" dirty="0">
                <a:latin typeface="Times New Roman" panose="02020603050405020304" pitchFamily="18" charset="0"/>
                <a:cs typeface="Times New Roman" panose="02020603050405020304" pitchFamily="18" charset="0"/>
              </a:rPr>
              <a:t>- 0,6 </a:t>
            </a:r>
            <a:r>
              <a:rPr lang="ru-RU" sz="1600" b="1" dirty="0" smtClean="0">
                <a:latin typeface="Times New Roman" panose="02020603050405020304" pitchFamily="18" charset="0"/>
                <a:cs typeface="Times New Roman" panose="02020603050405020304" pitchFamily="18" charset="0"/>
              </a:rPr>
              <a:t>млн. рублей </a:t>
            </a:r>
            <a:r>
              <a:rPr lang="ru-RU" sz="1600" b="1" dirty="0">
                <a:latin typeface="Times New Roman" panose="02020603050405020304" pitchFamily="18" charset="0"/>
                <a:cs typeface="Times New Roman" panose="02020603050405020304" pitchFamily="18" charset="0"/>
              </a:rPr>
              <a:t>осуществление государственного жилищного надзора и лицензионного контроля (отсутствие специалиста); </a:t>
            </a:r>
          </a:p>
          <a:p>
            <a:pPr algn="just"/>
            <a:r>
              <a:rPr lang="ru-RU" sz="1600" b="1" dirty="0">
                <a:latin typeface="Times New Roman" panose="02020603050405020304" pitchFamily="18" charset="0"/>
                <a:cs typeface="Times New Roman" panose="02020603050405020304" pitchFamily="18" charset="0"/>
              </a:rPr>
              <a:t>-0,8 млн. рублей</a:t>
            </a:r>
            <a:r>
              <a:rPr lang="ru-RU" sz="1600" b="1" dirty="0" smtClean="0">
                <a:latin typeface="Times New Roman" panose="02020603050405020304" pitchFamily="18" charset="0"/>
                <a:cs typeface="Times New Roman" panose="02020603050405020304" pitchFamily="18" charset="0"/>
              </a:rPr>
              <a:t> </a:t>
            </a:r>
            <a:r>
              <a:rPr lang="ru-RU" sz="1600" b="1" dirty="0">
                <a:latin typeface="Times New Roman" panose="02020603050405020304" pitchFamily="18" charset="0"/>
                <a:cs typeface="Times New Roman" panose="02020603050405020304" pitchFamily="18" charset="0"/>
              </a:rPr>
              <a:t>выплата ежемесячного вознаграждения, причитающегося патронатным воспитателям (средства поступили по потребности)</a:t>
            </a:r>
          </a:p>
          <a:p>
            <a:pPr algn="just"/>
            <a:r>
              <a:rPr lang="ru-RU" sz="1600" b="1" dirty="0">
                <a:latin typeface="Times New Roman" panose="02020603050405020304" pitchFamily="18" charset="0"/>
                <a:cs typeface="Times New Roman" panose="02020603050405020304" pitchFamily="18" charset="0"/>
              </a:rPr>
              <a:t>- 0,5 млн. рублей</a:t>
            </a:r>
            <a:r>
              <a:rPr lang="ru-RU" sz="1600" b="1" dirty="0" smtClean="0">
                <a:latin typeface="Times New Roman" panose="02020603050405020304" pitchFamily="18" charset="0"/>
                <a:cs typeface="Times New Roman" panose="02020603050405020304" pitchFamily="18" charset="0"/>
              </a:rPr>
              <a:t> </a:t>
            </a:r>
            <a:r>
              <a:rPr lang="ru-RU" sz="1600" b="1" dirty="0">
                <a:latin typeface="Times New Roman" panose="02020603050405020304" pitchFamily="18" charset="0"/>
                <a:cs typeface="Times New Roman" panose="02020603050405020304" pitchFamily="18" charset="0"/>
              </a:rPr>
              <a:t>выплата ежемесячных денежных средств на содержание детей, переданных на патронатное воспитание (средства поступили по потребности);</a:t>
            </a:r>
          </a:p>
          <a:p>
            <a:pPr algn="just"/>
            <a:r>
              <a:rPr lang="ru-RU" sz="1600" b="1" dirty="0">
                <a:latin typeface="Times New Roman" panose="02020603050405020304" pitchFamily="18" charset="0"/>
                <a:cs typeface="Times New Roman" panose="02020603050405020304" pitchFamily="18" charset="0"/>
              </a:rPr>
              <a:t> -1,6 млн. рублей</a:t>
            </a:r>
            <a:r>
              <a:rPr lang="ru-RU" sz="1600" b="1" dirty="0" smtClean="0">
                <a:latin typeface="Times New Roman" panose="02020603050405020304" pitchFamily="18" charset="0"/>
                <a:cs typeface="Times New Roman" panose="02020603050405020304" pitchFamily="18" charset="0"/>
              </a:rPr>
              <a:t> </a:t>
            </a:r>
            <a:r>
              <a:rPr lang="ru-RU" sz="1600" b="1" dirty="0">
                <a:latin typeface="Times New Roman" panose="02020603050405020304" pitchFamily="18" charset="0"/>
                <a:cs typeface="Times New Roman" panose="02020603050405020304" pitchFamily="18" charset="0"/>
              </a:rPr>
              <a:t>выплата ежемесячных денежных средств на содержание детей-сирот и детей, находящихся под опекой (попечительством</a:t>
            </a:r>
            <a:r>
              <a:rPr lang="ru-RU" sz="1600" b="1" dirty="0" smtClean="0">
                <a:latin typeface="Times New Roman" panose="02020603050405020304" pitchFamily="18" charset="0"/>
                <a:cs typeface="Times New Roman" panose="02020603050405020304" pitchFamily="18" charset="0"/>
              </a:rPr>
              <a:t>).</a:t>
            </a:r>
          </a:p>
          <a:p>
            <a:pPr algn="just"/>
            <a:r>
              <a:rPr lang="ru-RU" sz="1600" b="1" dirty="0">
                <a:latin typeface="Times New Roman" panose="02020603050405020304" pitchFamily="18" charset="0"/>
                <a:cs typeface="Times New Roman" panose="02020603050405020304" pitchFamily="18" charset="0"/>
              </a:rPr>
              <a:t>Бюджет муниципального образования Крымский район за 2023 год по расходам исполнен на 98,3% (при плане 3 971,8 млн. рублей, произведено расходов на сумму 3 903,9 млн. рублей</a:t>
            </a:r>
            <a:r>
              <a:rPr lang="ru-RU" sz="1600" b="1" dirty="0" smtClean="0">
                <a:latin typeface="Times New Roman" panose="02020603050405020304" pitchFamily="18" charset="0"/>
                <a:cs typeface="Times New Roman" panose="02020603050405020304" pitchFamily="18" charset="0"/>
              </a:rPr>
              <a:t>).</a:t>
            </a:r>
            <a:endParaRPr lang="ru-RU" sz="1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486195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Прямоугольник 2"/>
          <p:cNvSpPr/>
          <p:nvPr/>
        </p:nvSpPr>
        <p:spPr>
          <a:xfrm>
            <a:off x="539552" y="260648"/>
            <a:ext cx="8280920" cy="7201972"/>
          </a:xfrm>
          <a:prstGeom prst="rect">
            <a:avLst/>
          </a:prstGeom>
        </p:spPr>
        <p:txBody>
          <a:bodyPr wrap="square">
            <a:spAutoFit/>
          </a:bodyPr>
          <a:lstStyle/>
          <a:p>
            <a:pPr algn="just"/>
            <a:r>
              <a:rPr lang="ru-RU" sz="1600" b="1" dirty="0" smtClean="0">
                <a:latin typeface="Times New Roman" panose="02020603050405020304" pitchFamily="18" charset="0"/>
                <a:cs typeface="Times New Roman" panose="02020603050405020304" pitchFamily="18" charset="0"/>
              </a:rPr>
              <a:t>Бюджет района программный, всего в районе принято 21 муниципальная программа. Сумма расходов в рамках реализации муниципальных программ составила 3 391,1 млн. рублей или 86,9% от общей суммы расходов и 119,6% к уровню 2022 года. В том числе: федеральный бюджет 136,9 </a:t>
            </a:r>
            <a:r>
              <a:rPr lang="ru-RU" sz="1600" b="1" dirty="0">
                <a:latin typeface="Times New Roman" panose="02020603050405020304" pitchFamily="18" charset="0"/>
                <a:cs typeface="Times New Roman" panose="02020603050405020304" pitchFamily="18" charset="0"/>
              </a:rPr>
              <a:t>млн. рублей </a:t>
            </a:r>
            <a:r>
              <a:rPr lang="ru-RU" sz="1600" b="1" dirty="0" smtClean="0">
                <a:latin typeface="Times New Roman" panose="02020603050405020304" pitchFamily="18" charset="0"/>
                <a:cs typeface="Times New Roman" panose="02020603050405020304" pitchFamily="18" charset="0"/>
              </a:rPr>
              <a:t>, краевой бюджет 1 969,1 </a:t>
            </a:r>
            <a:r>
              <a:rPr lang="ru-RU" sz="1600" b="1" dirty="0">
                <a:latin typeface="Times New Roman" panose="02020603050405020304" pitchFamily="18" charset="0"/>
                <a:cs typeface="Times New Roman" panose="02020603050405020304" pitchFamily="18" charset="0"/>
              </a:rPr>
              <a:t>млн. </a:t>
            </a:r>
            <a:r>
              <a:rPr lang="ru-RU" sz="1600" b="1" dirty="0" smtClean="0">
                <a:latin typeface="Times New Roman" panose="02020603050405020304" pitchFamily="18" charset="0"/>
                <a:cs typeface="Times New Roman" panose="02020603050405020304" pitchFamily="18" charset="0"/>
              </a:rPr>
              <a:t>рублей, местный бюджет 1 285,1 </a:t>
            </a:r>
            <a:r>
              <a:rPr lang="ru-RU" sz="1600" b="1" dirty="0">
                <a:latin typeface="Times New Roman" panose="02020603050405020304" pitchFamily="18" charset="0"/>
                <a:cs typeface="Times New Roman" panose="02020603050405020304" pitchFamily="18" charset="0"/>
              </a:rPr>
              <a:t>млн. рублей </a:t>
            </a:r>
            <a:endParaRPr lang="ru-RU" sz="1600" b="1" dirty="0" smtClean="0">
              <a:latin typeface="Times New Roman" panose="02020603050405020304" pitchFamily="18" charset="0"/>
              <a:cs typeface="Times New Roman" panose="02020603050405020304" pitchFamily="18" charset="0"/>
            </a:endParaRPr>
          </a:p>
          <a:p>
            <a:pPr algn="just"/>
            <a:r>
              <a:rPr lang="ru-RU" sz="1600" b="1" dirty="0" smtClean="0">
                <a:latin typeface="Times New Roman" panose="02020603050405020304" pitchFamily="18" charset="0"/>
                <a:cs typeface="Times New Roman" panose="02020603050405020304" pitchFamily="18" charset="0"/>
              </a:rPr>
              <a:t>Наибольшая </a:t>
            </a:r>
            <a:r>
              <a:rPr lang="ru-RU" sz="1600" b="1" dirty="0">
                <a:latin typeface="Times New Roman" panose="02020603050405020304" pitchFamily="18" charset="0"/>
                <a:cs typeface="Times New Roman" panose="02020603050405020304" pitchFamily="18" charset="0"/>
              </a:rPr>
              <a:t>сумма расходов 82,7% от общей суммы расходов в рамках муниципальных программ приходится на программу «Развитие образования» 2 806,0 </a:t>
            </a:r>
            <a:r>
              <a:rPr lang="ru-RU" sz="1600" b="1" dirty="0" smtClean="0">
                <a:latin typeface="Times New Roman" panose="02020603050405020304" pitchFamily="18" charset="0"/>
                <a:cs typeface="Times New Roman" panose="02020603050405020304" pitchFamily="18" charset="0"/>
              </a:rPr>
              <a:t>млн. рублей </a:t>
            </a:r>
            <a:r>
              <a:rPr lang="ru-RU" sz="1600" b="1" dirty="0">
                <a:latin typeface="Times New Roman" panose="02020603050405020304" pitchFamily="18" charset="0"/>
                <a:cs typeface="Times New Roman" panose="02020603050405020304" pitchFamily="18" charset="0"/>
              </a:rPr>
              <a:t>или 132,4% к уровню 2023 года </a:t>
            </a:r>
          </a:p>
          <a:p>
            <a:pPr algn="just"/>
            <a:r>
              <a:rPr lang="ru-RU" sz="1600" b="1" dirty="0">
                <a:latin typeface="Times New Roman" panose="02020603050405020304" pitchFamily="18" charset="0"/>
                <a:cs typeface="Times New Roman" panose="02020603050405020304" pitchFamily="18" charset="0"/>
              </a:rPr>
              <a:t>В рамках данной программы профинансированы расходы по 4 основным подпрограммам: «Развитие дошкольного образования», «Развитие общего образования, «Развитие дополнительного образования», «Обеспечение реализации муниципальной программы и прочие мероприятия в области образования». </a:t>
            </a:r>
          </a:p>
          <a:p>
            <a:pPr algn="just"/>
            <a:r>
              <a:rPr lang="ru-RU" sz="1600" b="1" dirty="0">
                <a:latin typeface="Times New Roman" panose="02020603050405020304" pitchFamily="18" charset="0"/>
                <a:cs typeface="Times New Roman" panose="02020603050405020304" pitchFamily="18" charset="0"/>
              </a:rPr>
              <a:t>В рамках реализации программы за счет средств федерального и краевого бюджета были профинансированы следующие основные мероприятия </a:t>
            </a:r>
            <a:r>
              <a:rPr lang="ru-RU" sz="1600" b="1" dirty="0" smtClean="0">
                <a:latin typeface="Times New Roman" panose="02020603050405020304" pitchFamily="18" charset="0"/>
                <a:cs typeface="Times New Roman" panose="02020603050405020304" pitchFamily="18" charset="0"/>
              </a:rPr>
              <a:t>:</a:t>
            </a:r>
          </a:p>
          <a:p>
            <a:pPr algn="just"/>
            <a:r>
              <a:rPr lang="ru-RU" sz="1600" b="1" dirty="0">
                <a:latin typeface="Times New Roman" panose="02020603050405020304" pitchFamily="18" charset="0"/>
                <a:cs typeface="Times New Roman" panose="02020603050405020304" pitchFamily="18" charset="0"/>
              </a:rPr>
              <a:t>- заработной платы работникам учреждений образования, оплата услуг дошкольных образовательных организаций, связанных с оказанием образовательных услуг – 1 264,4 млн. руб. или 64,9% от общей суммы расходов за счет средств межбюджетных трансфертов из других бюджетов бюджетной системы ;</a:t>
            </a:r>
          </a:p>
          <a:p>
            <a:pPr algn="just"/>
            <a:r>
              <a:rPr lang="ru-RU" sz="1600" b="1" dirty="0">
                <a:latin typeface="Times New Roman" panose="02020603050405020304" pitchFamily="18" charset="0"/>
                <a:cs typeface="Times New Roman" panose="02020603050405020304" pitchFamily="18" charset="0"/>
              </a:rPr>
              <a:t>- выплаты за классное руководство педагогическим работникам 37,8 млн. руб.;</a:t>
            </a:r>
          </a:p>
          <a:p>
            <a:pPr algn="just"/>
            <a:r>
              <a:rPr lang="ru-RU" sz="1600" b="1" dirty="0">
                <a:latin typeface="Times New Roman" panose="02020603050405020304" pitchFamily="18" charset="0"/>
                <a:cs typeface="Times New Roman" panose="02020603050405020304" pitchFamily="18" charset="0"/>
              </a:rPr>
              <a:t>- обеспечение горячим питанием учащихся 1-4 классов 81,7 </a:t>
            </a:r>
            <a:r>
              <a:rPr lang="ru-RU" sz="1600" b="1" dirty="0" err="1">
                <a:latin typeface="Times New Roman" panose="02020603050405020304" pitchFamily="18" charset="0"/>
                <a:cs typeface="Times New Roman" panose="02020603050405020304" pitchFamily="18" charset="0"/>
              </a:rPr>
              <a:t>млн.руб</a:t>
            </a:r>
            <a:r>
              <a:rPr lang="ru-RU" sz="1600" b="1" dirty="0">
                <a:latin typeface="Times New Roman" panose="02020603050405020304" pitchFamily="18" charset="0"/>
                <a:cs typeface="Times New Roman" panose="02020603050405020304" pitchFamily="18" charset="0"/>
              </a:rPr>
              <a:t>.;</a:t>
            </a:r>
          </a:p>
          <a:p>
            <a:pPr algn="just"/>
            <a:r>
              <a:rPr lang="ru-RU" sz="1600" b="1" dirty="0">
                <a:latin typeface="Times New Roman" panose="02020603050405020304" pitchFamily="18" charset="0"/>
                <a:cs typeface="Times New Roman" panose="02020603050405020304" pitchFamily="18" charset="0"/>
              </a:rPr>
              <a:t>- обеспечение горячим питанием учащихся с ОВЗ 8,5 </a:t>
            </a:r>
            <a:r>
              <a:rPr lang="ru-RU" sz="1600" b="1" dirty="0" err="1">
                <a:latin typeface="Times New Roman" panose="02020603050405020304" pitchFamily="18" charset="0"/>
                <a:cs typeface="Times New Roman" panose="02020603050405020304" pitchFamily="18" charset="0"/>
              </a:rPr>
              <a:t>млн.руб</a:t>
            </a:r>
            <a:r>
              <a:rPr lang="ru-RU" sz="1600" b="1" dirty="0">
                <a:latin typeface="Times New Roman" panose="02020603050405020304" pitchFamily="18" charset="0"/>
                <a:cs typeface="Times New Roman" panose="02020603050405020304" pitchFamily="18" charset="0"/>
              </a:rPr>
              <a:t>.;</a:t>
            </a:r>
          </a:p>
          <a:p>
            <a:pPr algn="just"/>
            <a:r>
              <a:rPr lang="ru-RU" sz="1600" b="1" dirty="0">
                <a:latin typeface="Times New Roman" panose="02020603050405020304" pitchFamily="18" charset="0"/>
                <a:cs typeface="Times New Roman" panose="02020603050405020304" pitchFamily="18" charset="0"/>
              </a:rPr>
              <a:t>- обеспечение горячим питанием детей-инвалидов 1,2 </a:t>
            </a:r>
            <a:r>
              <a:rPr lang="ru-RU" sz="1600" b="1" dirty="0" err="1">
                <a:latin typeface="Times New Roman" panose="02020603050405020304" pitchFamily="18" charset="0"/>
                <a:cs typeface="Times New Roman" panose="02020603050405020304" pitchFamily="18" charset="0"/>
              </a:rPr>
              <a:t>млн.руб</a:t>
            </a:r>
            <a:r>
              <a:rPr lang="ru-RU" sz="1600" b="1" dirty="0">
                <a:latin typeface="Times New Roman" panose="02020603050405020304" pitchFamily="18" charset="0"/>
                <a:cs typeface="Times New Roman" panose="02020603050405020304" pitchFamily="18" charset="0"/>
              </a:rPr>
              <a:t>.;</a:t>
            </a:r>
          </a:p>
          <a:p>
            <a:pPr algn="just"/>
            <a:r>
              <a:rPr lang="ru-RU" sz="1600" b="1" dirty="0" smtClean="0">
                <a:latin typeface="Times New Roman" panose="02020603050405020304" pitchFamily="18" charset="0"/>
                <a:cs typeface="Times New Roman" panose="02020603050405020304" pitchFamily="18" charset="0"/>
              </a:rPr>
              <a:t>-ремонт </a:t>
            </a:r>
            <a:r>
              <a:rPr lang="ru-RU" sz="1600" b="1" dirty="0">
                <a:latin typeface="Times New Roman" panose="02020603050405020304" pitchFamily="18" charset="0"/>
                <a:cs typeface="Times New Roman" panose="02020603050405020304" pitchFamily="18" charset="0"/>
              </a:rPr>
              <a:t>пищеблока МБОУ СОШ № 20 и МБОУ ООШ № 23- 11,7 </a:t>
            </a:r>
            <a:r>
              <a:rPr lang="ru-RU" sz="1600" b="1" dirty="0" err="1">
                <a:latin typeface="Times New Roman" panose="02020603050405020304" pitchFamily="18" charset="0"/>
                <a:cs typeface="Times New Roman" panose="02020603050405020304" pitchFamily="18" charset="0"/>
              </a:rPr>
              <a:t>млн.руб</a:t>
            </a:r>
            <a:r>
              <a:rPr lang="ru-RU" sz="1600" b="1" dirty="0" smtClean="0">
                <a:latin typeface="Times New Roman" panose="02020603050405020304" pitchFamily="18" charset="0"/>
                <a:cs typeface="Times New Roman" panose="02020603050405020304" pitchFamily="18" charset="0"/>
              </a:rPr>
              <a:t>.;</a:t>
            </a:r>
          </a:p>
          <a:p>
            <a:r>
              <a:rPr lang="ru-RU" sz="1600" b="1" dirty="0">
                <a:solidFill>
                  <a:schemeClr val="tx2">
                    <a:lumMod val="75000"/>
                  </a:schemeClr>
                </a:solidFill>
                <a:latin typeface="Times New Roman" panose="02020603050405020304" pitchFamily="18" charset="0"/>
                <a:cs typeface="Times New Roman" panose="02020603050405020304" pitchFamily="18" charset="0"/>
              </a:rPr>
              <a:t>-капитальный ремонт спортивного зала школа № 6 – 1,7 </a:t>
            </a:r>
            <a:r>
              <a:rPr lang="ru-RU" sz="1600" b="1" dirty="0" err="1">
                <a:solidFill>
                  <a:schemeClr val="tx2">
                    <a:lumMod val="75000"/>
                  </a:schemeClr>
                </a:solidFill>
                <a:latin typeface="Times New Roman" panose="02020603050405020304" pitchFamily="18" charset="0"/>
                <a:cs typeface="Times New Roman" panose="02020603050405020304" pitchFamily="18" charset="0"/>
              </a:rPr>
              <a:t>млн.руб</a:t>
            </a:r>
            <a:r>
              <a:rPr lang="ru-RU" sz="1600" b="1" dirty="0">
                <a:solidFill>
                  <a:schemeClr val="tx2">
                    <a:lumMod val="75000"/>
                  </a:schemeClr>
                </a:solidFill>
                <a:latin typeface="Times New Roman" panose="02020603050405020304" pitchFamily="18" charset="0"/>
                <a:cs typeface="Times New Roman" panose="02020603050405020304" pitchFamily="18" charset="0"/>
              </a:rPr>
              <a:t>.</a:t>
            </a:r>
          </a:p>
          <a:p>
            <a:r>
              <a:rPr lang="ru-RU" sz="1600" b="1" dirty="0">
                <a:solidFill>
                  <a:schemeClr val="tx2">
                    <a:lumMod val="75000"/>
                  </a:schemeClr>
                </a:solidFill>
                <a:latin typeface="Times New Roman" panose="02020603050405020304" pitchFamily="18" charset="0"/>
                <a:cs typeface="Times New Roman" panose="02020603050405020304" pitchFamily="18" charset="0"/>
              </a:rPr>
              <a:t>-капитальный ремонт, благоустройство территории  школы № 5, 6, 7,9 25 - 68,2 </a:t>
            </a:r>
            <a:r>
              <a:rPr lang="ru-RU" sz="1600" b="1" dirty="0" err="1">
                <a:solidFill>
                  <a:schemeClr val="tx2">
                    <a:lumMod val="75000"/>
                  </a:schemeClr>
                </a:solidFill>
                <a:latin typeface="Times New Roman" panose="02020603050405020304" pitchFamily="18" charset="0"/>
                <a:cs typeface="Times New Roman" panose="02020603050405020304" pitchFamily="18" charset="0"/>
              </a:rPr>
              <a:t>млн.руб</a:t>
            </a:r>
            <a:r>
              <a:rPr lang="ru-RU" sz="1600" b="1" dirty="0">
                <a:solidFill>
                  <a:schemeClr val="tx2">
                    <a:lumMod val="75000"/>
                  </a:schemeClr>
                </a:solidFill>
                <a:latin typeface="Times New Roman" panose="02020603050405020304" pitchFamily="18" charset="0"/>
                <a:cs typeface="Times New Roman" panose="02020603050405020304" pitchFamily="18" charset="0"/>
              </a:rPr>
              <a:t>.;</a:t>
            </a:r>
          </a:p>
          <a:p>
            <a:r>
              <a:rPr lang="ru-RU" sz="1600" b="1" dirty="0">
                <a:solidFill>
                  <a:schemeClr val="tx2">
                    <a:lumMod val="75000"/>
                  </a:schemeClr>
                </a:solidFill>
                <a:latin typeface="Times New Roman" panose="02020603050405020304" pitchFamily="18" charset="0"/>
                <a:cs typeface="Times New Roman" panose="02020603050405020304" pitchFamily="18" charset="0"/>
              </a:rPr>
              <a:t>-обеспечению льготным питанием учащихся из многодетных семей – 2,2 млн. руб.</a:t>
            </a:r>
            <a:r>
              <a:rPr lang="ru-RU" sz="1600" dirty="0"/>
              <a:t>;</a:t>
            </a:r>
          </a:p>
          <a:p>
            <a:pPr marL="285750" indent="-285750" algn="just">
              <a:buFontTx/>
              <a:buChar char="-"/>
            </a:pPr>
            <a:endParaRPr lang="ru-RU" sz="1600" b="1" dirty="0">
              <a:latin typeface="Times New Roman" panose="02020603050405020304" pitchFamily="18" charset="0"/>
              <a:cs typeface="Times New Roman" panose="02020603050405020304" pitchFamily="18" charset="0"/>
            </a:endParaRPr>
          </a:p>
          <a:p>
            <a:pPr algn="just"/>
            <a:endParaRPr lang="ru-RU" sz="1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679749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Прямоугольник 2"/>
          <p:cNvSpPr/>
          <p:nvPr/>
        </p:nvSpPr>
        <p:spPr>
          <a:xfrm>
            <a:off x="395536" y="260648"/>
            <a:ext cx="8280920" cy="6740307"/>
          </a:xfrm>
          <a:prstGeom prst="rect">
            <a:avLst/>
          </a:prstGeom>
        </p:spPr>
        <p:txBody>
          <a:bodyPr wrap="square">
            <a:spAutoFit/>
          </a:bodyPr>
          <a:lstStyle/>
          <a:p>
            <a:pPr algn="just"/>
            <a:r>
              <a:rPr lang="ru-RU" sz="1600" b="1" dirty="0">
                <a:solidFill>
                  <a:schemeClr val="tx2">
                    <a:lumMod val="75000"/>
                  </a:schemeClr>
                </a:solidFill>
                <a:latin typeface="Times New Roman" panose="02020603050405020304" pitchFamily="18" charset="0"/>
                <a:cs typeface="Times New Roman" panose="02020603050405020304" pitchFamily="18" charset="0"/>
              </a:rPr>
              <a:t>-материально - техническое оснащение пунктов проведения экзаменов для государственной итоговой аттестации по образовательным программам основного общего и среднего общего образования – 4,0 млн. руб.,</a:t>
            </a:r>
          </a:p>
          <a:p>
            <a:pPr algn="just"/>
            <a:r>
              <a:rPr lang="ru-RU" sz="1600" b="1" dirty="0">
                <a:solidFill>
                  <a:schemeClr val="tx2">
                    <a:lumMod val="75000"/>
                  </a:schemeClr>
                </a:solidFill>
                <a:latin typeface="Times New Roman" panose="02020603050405020304" pitchFamily="18" charset="0"/>
                <a:cs typeface="Times New Roman" panose="02020603050405020304" pitchFamily="18" charset="0"/>
              </a:rPr>
              <a:t>- строительство школы в </a:t>
            </a:r>
            <a:r>
              <a:rPr lang="ru-RU" sz="1600" b="1" dirty="0" err="1">
                <a:solidFill>
                  <a:schemeClr val="tx2">
                    <a:lumMod val="75000"/>
                  </a:schemeClr>
                </a:solidFill>
                <a:latin typeface="Times New Roman" panose="02020603050405020304" pitchFamily="18" charset="0"/>
                <a:cs typeface="Times New Roman" panose="02020603050405020304" pitchFamily="18" charset="0"/>
              </a:rPr>
              <a:t>ст.Варениковской</a:t>
            </a:r>
            <a:r>
              <a:rPr lang="ru-RU" sz="1600" b="1" dirty="0">
                <a:solidFill>
                  <a:schemeClr val="tx2">
                    <a:lumMod val="75000"/>
                  </a:schemeClr>
                </a:solidFill>
                <a:latin typeface="Times New Roman" panose="02020603050405020304" pitchFamily="18" charset="0"/>
                <a:cs typeface="Times New Roman" panose="02020603050405020304" pitchFamily="18" charset="0"/>
              </a:rPr>
              <a:t> -279,2 </a:t>
            </a:r>
            <a:r>
              <a:rPr lang="ru-RU" sz="1600" b="1" dirty="0" err="1">
                <a:solidFill>
                  <a:schemeClr val="tx2">
                    <a:lumMod val="75000"/>
                  </a:schemeClr>
                </a:solidFill>
                <a:latin typeface="Times New Roman" panose="02020603050405020304" pitchFamily="18" charset="0"/>
                <a:cs typeface="Times New Roman" panose="02020603050405020304" pitchFamily="18" charset="0"/>
              </a:rPr>
              <a:t>млн.руб</a:t>
            </a:r>
            <a:r>
              <a:rPr lang="ru-RU" sz="1600" b="1" dirty="0">
                <a:solidFill>
                  <a:schemeClr val="tx2">
                    <a:lumMod val="75000"/>
                  </a:schemeClr>
                </a:solidFill>
                <a:latin typeface="Times New Roman" panose="02020603050405020304" pitchFamily="18" charset="0"/>
                <a:cs typeface="Times New Roman" panose="02020603050405020304" pitchFamily="18" charset="0"/>
              </a:rPr>
              <a:t>.,</a:t>
            </a:r>
          </a:p>
          <a:p>
            <a:pPr algn="just"/>
            <a:r>
              <a:rPr lang="ru-RU" sz="1600" b="1" dirty="0">
                <a:solidFill>
                  <a:schemeClr val="tx2">
                    <a:lumMod val="75000"/>
                  </a:schemeClr>
                </a:solidFill>
                <a:latin typeface="Times New Roman" panose="02020603050405020304" pitchFamily="18" charset="0"/>
                <a:cs typeface="Times New Roman" panose="02020603050405020304" pitchFamily="18" charset="0"/>
              </a:rPr>
              <a:t>-строительство спортивного зала школа № 36 </a:t>
            </a:r>
            <a:r>
              <a:rPr lang="ru-RU" sz="1600" b="1" dirty="0" err="1">
                <a:solidFill>
                  <a:schemeClr val="tx2">
                    <a:lumMod val="75000"/>
                  </a:schemeClr>
                </a:solidFill>
                <a:latin typeface="Times New Roman" panose="02020603050405020304" pitchFamily="18" charset="0"/>
                <a:cs typeface="Times New Roman" panose="02020603050405020304" pitchFamily="18" charset="0"/>
              </a:rPr>
              <a:t>х.Армянский</a:t>
            </a:r>
            <a:r>
              <a:rPr lang="ru-RU" sz="1600" b="1" dirty="0">
                <a:solidFill>
                  <a:schemeClr val="tx2">
                    <a:lumMod val="75000"/>
                  </a:schemeClr>
                </a:solidFill>
                <a:latin typeface="Times New Roman" panose="02020603050405020304" pitchFamily="18" charset="0"/>
                <a:cs typeface="Times New Roman" panose="02020603050405020304" pitchFamily="18" charset="0"/>
              </a:rPr>
              <a:t> 53,4 </a:t>
            </a:r>
            <a:r>
              <a:rPr lang="ru-RU" sz="1600" b="1" dirty="0" err="1">
                <a:solidFill>
                  <a:schemeClr val="tx2">
                    <a:lumMod val="75000"/>
                  </a:schemeClr>
                </a:solidFill>
                <a:latin typeface="Times New Roman" panose="02020603050405020304" pitchFamily="18" charset="0"/>
                <a:cs typeface="Times New Roman" panose="02020603050405020304" pitchFamily="18" charset="0"/>
              </a:rPr>
              <a:t>млн.руб</a:t>
            </a:r>
            <a:r>
              <a:rPr lang="ru-RU" sz="1600" b="1" dirty="0">
                <a:solidFill>
                  <a:schemeClr val="tx2">
                    <a:lumMod val="75000"/>
                  </a:schemeClr>
                </a:solidFill>
                <a:latin typeface="Times New Roman" panose="02020603050405020304" pitchFamily="18" charset="0"/>
                <a:cs typeface="Times New Roman" panose="02020603050405020304" pitchFamily="18" charset="0"/>
              </a:rPr>
              <a:t>. </a:t>
            </a:r>
          </a:p>
          <a:p>
            <a:pPr algn="just"/>
            <a:r>
              <a:rPr lang="ru-RU" sz="1600" b="1" dirty="0">
                <a:solidFill>
                  <a:schemeClr val="tx2">
                    <a:lumMod val="75000"/>
                  </a:schemeClr>
                </a:solidFill>
                <a:latin typeface="Times New Roman" panose="02020603050405020304" pitchFamily="18" charset="0"/>
                <a:cs typeface="Times New Roman" panose="02020603050405020304" pitchFamily="18" charset="0"/>
              </a:rPr>
              <a:t>- за счет средств ЗСК Краснодарского края:</a:t>
            </a:r>
          </a:p>
          <a:p>
            <a:pPr algn="just"/>
            <a:r>
              <a:rPr lang="ru-RU" sz="1600" b="1" dirty="0">
                <a:solidFill>
                  <a:schemeClr val="tx2">
                    <a:lumMod val="75000"/>
                  </a:schemeClr>
                </a:solidFill>
                <a:latin typeface="Times New Roman" panose="02020603050405020304" pitchFamily="18" charset="0"/>
                <a:cs typeface="Times New Roman" panose="02020603050405020304" pitchFamily="18" charset="0"/>
              </a:rPr>
              <a:t>- материальное оснащение МБОУ СОШ № 9 - 1,5 </a:t>
            </a:r>
            <a:r>
              <a:rPr lang="ru-RU" sz="1600" b="1" dirty="0" err="1">
                <a:solidFill>
                  <a:schemeClr val="tx2">
                    <a:lumMod val="75000"/>
                  </a:schemeClr>
                </a:solidFill>
                <a:latin typeface="Times New Roman" panose="02020603050405020304" pitchFamily="18" charset="0"/>
                <a:cs typeface="Times New Roman" panose="02020603050405020304" pitchFamily="18" charset="0"/>
              </a:rPr>
              <a:t>млн.руб</a:t>
            </a:r>
            <a:r>
              <a:rPr lang="ru-RU" sz="1600" b="1" dirty="0">
                <a:solidFill>
                  <a:schemeClr val="tx2">
                    <a:lumMod val="75000"/>
                  </a:schemeClr>
                </a:solidFill>
                <a:latin typeface="Times New Roman" panose="02020603050405020304" pitchFamily="18" charset="0"/>
                <a:cs typeface="Times New Roman" panose="02020603050405020304" pitchFamily="18" charset="0"/>
              </a:rPr>
              <a:t>.;</a:t>
            </a:r>
          </a:p>
          <a:p>
            <a:pPr algn="just"/>
            <a:r>
              <a:rPr lang="ru-RU" sz="1600" b="1" dirty="0">
                <a:solidFill>
                  <a:schemeClr val="tx2">
                    <a:lumMod val="75000"/>
                  </a:schemeClr>
                </a:solidFill>
                <a:latin typeface="Times New Roman" panose="02020603050405020304" pitchFamily="18" charset="0"/>
                <a:cs typeface="Times New Roman" panose="02020603050405020304" pitchFamily="18" charset="0"/>
              </a:rPr>
              <a:t>- капитальный ремонт помещений МБОУ СОШ № 61 – 2,5 </a:t>
            </a:r>
            <a:r>
              <a:rPr lang="ru-RU" sz="1600" b="1" dirty="0" err="1">
                <a:solidFill>
                  <a:schemeClr val="tx2">
                    <a:lumMod val="75000"/>
                  </a:schemeClr>
                </a:solidFill>
                <a:latin typeface="Times New Roman" panose="02020603050405020304" pitchFamily="18" charset="0"/>
                <a:cs typeface="Times New Roman" panose="02020603050405020304" pitchFamily="18" charset="0"/>
              </a:rPr>
              <a:t>млн.руб</a:t>
            </a:r>
            <a:r>
              <a:rPr lang="ru-RU" sz="1600" b="1" dirty="0">
                <a:solidFill>
                  <a:schemeClr val="tx2">
                    <a:lumMod val="75000"/>
                  </a:schemeClr>
                </a:solidFill>
                <a:latin typeface="Times New Roman" panose="02020603050405020304" pitchFamily="18" charset="0"/>
                <a:cs typeface="Times New Roman" panose="02020603050405020304" pitchFamily="18" charset="0"/>
              </a:rPr>
              <a:t>.;</a:t>
            </a:r>
          </a:p>
          <a:p>
            <a:pPr algn="just"/>
            <a:r>
              <a:rPr lang="ru-RU" sz="1600" b="1" dirty="0">
                <a:solidFill>
                  <a:schemeClr val="tx2">
                    <a:lumMod val="75000"/>
                  </a:schemeClr>
                </a:solidFill>
                <a:latin typeface="Times New Roman" panose="02020603050405020304" pitchFamily="18" charset="0"/>
                <a:cs typeface="Times New Roman" panose="02020603050405020304" pitchFamily="18" charset="0"/>
              </a:rPr>
              <a:t>- устранение санитарных замечаний по пищеблоку МБОУ СОШ № 16 – 0,4 </a:t>
            </a:r>
            <a:r>
              <a:rPr lang="ru-RU" sz="1600" b="1" dirty="0" err="1">
                <a:solidFill>
                  <a:schemeClr val="tx2">
                    <a:lumMod val="75000"/>
                  </a:schemeClr>
                </a:solidFill>
                <a:latin typeface="Times New Roman" panose="02020603050405020304" pitchFamily="18" charset="0"/>
                <a:cs typeface="Times New Roman" panose="02020603050405020304" pitchFamily="18" charset="0"/>
              </a:rPr>
              <a:t>млн.руб</a:t>
            </a:r>
            <a:r>
              <a:rPr lang="ru-RU" sz="1600" b="1" dirty="0">
                <a:solidFill>
                  <a:schemeClr val="tx2">
                    <a:lumMod val="75000"/>
                  </a:schemeClr>
                </a:solidFill>
                <a:latin typeface="Times New Roman" panose="02020603050405020304" pitchFamily="18" charset="0"/>
                <a:cs typeface="Times New Roman" panose="02020603050405020304" pitchFamily="18" charset="0"/>
              </a:rPr>
              <a:t>.;</a:t>
            </a:r>
          </a:p>
          <a:p>
            <a:pPr algn="just"/>
            <a:r>
              <a:rPr lang="ru-RU" sz="1600" b="1" dirty="0">
                <a:solidFill>
                  <a:schemeClr val="tx2">
                    <a:lumMod val="75000"/>
                  </a:schemeClr>
                </a:solidFill>
                <a:latin typeface="Times New Roman" panose="02020603050405020304" pitchFamily="18" charset="0"/>
                <a:cs typeface="Times New Roman" panose="02020603050405020304" pitchFamily="18" charset="0"/>
              </a:rPr>
              <a:t>- капитальный ремонт производственных мастерских МБОУ СОШ № 12 - 2,2 </a:t>
            </a:r>
            <a:r>
              <a:rPr lang="ru-RU" sz="1600" b="1" dirty="0" err="1">
                <a:solidFill>
                  <a:schemeClr val="tx2">
                    <a:lumMod val="75000"/>
                  </a:schemeClr>
                </a:solidFill>
                <a:latin typeface="Times New Roman" panose="02020603050405020304" pitchFamily="18" charset="0"/>
                <a:cs typeface="Times New Roman" panose="02020603050405020304" pitchFamily="18" charset="0"/>
              </a:rPr>
              <a:t>млн.руб</a:t>
            </a:r>
            <a:r>
              <a:rPr lang="ru-RU" sz="1600" b="1" dirty="0">
                <a:solidFill>
                  <a:schemeClr val="tx2">
                    <a:lumMod val="75000"/>
                  </a:schemeClr>
                </a:solidFill>
                <a:latin typeface="Times New Roman" panose="02020603050405020304" pitchFamily="18" charset="0"/>
                <a:cs typeface="Times New Roman" panose="02020603050405020304" pitchFamily="18" charset="0"/>
              </a:rPr>
              <a:t>.;</a:t>
            </a:r>
          </a:p>
          <a:p>
            <a:pPr algn="just"/>
            <a:r>
              <a:rPr lang="ru-RU" sz="1600" b="1" dirty="0">
                <a:solidFill>
                  <a:schemeClr val="tx2">
                    <a:lumMod val="75000"/>
                  </a:schemeClr>
                </a:solidFill>
                <a:latin typeface="Times New Roman" panose="02020603050405020304" pitchFamily="18" charset="0"/>
                <a:cs typeface="Times New Roman" panose="02020603050405020304" pitchFamily="18" charset="0"/>
              </a:rPr>
              <a:t>-капитальный ремонт ограждения детский сад № 42 – 1,5 </a:t>
            </a:r>
            <a:r>
              <a:rPr lang="ru-RU" sz="1600" b="1" dirty="0" err="1">
                <a:solidFill>
                  <a:schemeClr val="tx2">
                    <a:lumMod val="75000"/>
                  </a:schemeClr>
                </a:solidFill>
                <a:latin typeface="Times New Roman" panose="02020603050405020304" pitchFamily="18" charset="0"/>
                <a:cs typeface="Times New Roman" panose="02020603050405020304" pitchFamily="18" charset="0"/>
              </a:rPr>
              <a:t>млн.руб</a:t>
            </a:r>
            <a:r>
              <a:rPr lang="ru-RU" sz="1600" b="1" dirty="0">
                <a:solidFill>
                  <a:schemeClr val="tx2">
                    <a:lumMod val="75000"/>
                  </a:schemeClr>
                </a:solidFill>
                <a:latin typeface="Times New Roman" panose="02020603050405020304" pitchFamily="18" charset="0"/>
                <a:cs typeface="Times New Roman" panose="02020603050405020304" pitchFamily="18" charset="0"/>
              </a:rPr>
              <a:t>.; </a:t>
            </a:r>
          </a:p>
          <a:p>
            <a:pPr algn="just"/>
            <a:r>
              <a:rPr lang="ru-RU" sz="1600" b="1" dirty="0">
                <a:solidFill>
                  <a:schemeClr val="tx2">
                    <a:lumMod val="75000"/>
                  </a:schemeClr>
                </a:solidFill>
                <a:latin typeface="Times New Roman" panose="02020603050405020304" pitchFamily="18" charset="0"/>
                <a:cs typeface="Times New Roman" panose="02020603050405020304" pitchFamily="18" charset="0"/>
              </a:rPr>
              <a:t>-капитальный ремонт и оснащение пищеблока детский сад № 40 – 4,3 </a:t>
            </a:r>
            <a:r>
              <a:rPr lang="ru-RU" sz="1600" b="1" dirty="0" err="1">
                <a:solidFill>
                  <a:schemeClr val="tx2">
                    <a:lumMod val="75000"/>
                  </a:schemeClr>
                </a:solidFill>
                <a:latin typeface="Times New Roman" panose="02020603050405020304" pitchFamily="18" charset="0"/>
                <a:cs typeface="Times New Roman" panose="02020603050405020304" pitchFamily="18" charset="0"/>
              </a:rPr>
              <a:t>млн.руб</a:t>
            </a:r>
            <a:r>
              <a:rPr lang="ru-RU" sz="1600" b="1" dirty="0">
                <a:solidFill>
                  <a:schemeClr val="tx2">
                    <a:lumMod val="75000"/>
                  </a:schemeClr>
                </a:solidFill>
                <a:latin typeface="Times New Roman" panose="02020603050405020304" pitchFamily="18" charset="0"/>
                <a:cs typeface="Times New Roman" panose="02020603050405020304" pitchFamily="18" charset="0"/>
              </a:rPr>
              <a:t>.;</a:t>
            </a:r>
          </a:p>
          <a:p>
            <a:pPr algn="just"/>
            <a:r>
              <a:rPr lang="ru-RU" sz="1600" b="1" dirty="0">
                <a:solidFill>
                  <a:schemeClr val="tx2">
                    <a:lumMod val="75000"/>
                  </a:schemeClr>
                </a:solidFill>
                <a:latin typeface="Times New Roman" panose="02020603050405020304" pitchFamily="18" charset="0"/>
                <a:cs typeface="Times New Roman" panose="02020603050405020304" pitchFamily="18" charset="0"/>
              </a:rPr>
              <a:t>- ремонт помещений детский сад № 31 – 0,8 </a:t>
            </a:r>
            <a:r>
              <a:rPr lang="ru-RU" sz="1600" b="1" dirty="0" err="1">
                <a:solidFill>
                  <a:schemeClr val="tx2">
                    <a:lumMod val="75000"/>
                  </a:schemeClr>
                </a:solidFill>
                <a:latin typeface="Times New Roman" panose="02020603050405020304" pitchFamily="18" charset="0"/>
                <a:cs typeface="Times New Roman" panose="02020603050405020304" pitchFamily="18" charset="0"/>
              </a:rPr>
              <a:t>млн.руб</a:t>
            </a:r>
            <a:r>
              <a:rPr lang="ru-RU" sz="1600" b="1" dirty="0">
                <a:solidFill>
                  <a:schemeClr val="tx2">
                    <a:lumMod val="75000"/>
                  </a:schemeClr>
                </a:solidFill>
                <a:latin typeface="Times New Roman" panose="02020603050405020304" pitchFamily="18" charset="0"/>
                <a:cs typeface="Times New Roman" panose="02020603050405020304" pitchFamily="18" charset="0"/>
              </a:rPr>
              <a:t>.;</a:t>
            </a:r>
          </a:p>
          <a:p>
            <a:pPr algn="just"/>
            <a:r>
              <a:rPr lang="ru-RU" sz="1600" b="1" dirty="0">
                <a:solidFill>
                  <a:schemeClr val="tx2">
                    <a:lumMod val="75000"/>
                  </a:schemeClr>
                </a:solidFill>
                <a:latin typeface="Times New Roman" panose="02020603050405020304" pitchFamily="18" charset="0"/>
                <a:cs typeface="Times New Roman" panose="02020603050405020304" pitchFamily="18" charset="0"/>
              </a:rPr>
              <a:t>- капитальный ремонт, материальное оснащение детский сад № 26 – 10,0 </a:t>
            </a:r>
            <a:r>
              <a:rPr lang="ru-RU" sz="1600" b="1" dirty="0" err="1">
                <a:solidFill>
                  <a:schemeClr val="tx2">
                    <a:lumMod val="75000"/>
                  </a:schemeClr>
                </a:solidFill>
                <a:latin typeface="Times New Roman" panose="02020603050405020304" pitchFamily="18" charset="0"/>
                <a:cs typeface="Times New Roman" panose="02020603050405020304" pitchFamily="18" charset="0"/>
              </a:rPr>
              <a:t>млн.руб</a:t>
            </a:r>
            <a:r>
              <a:rPr lang="ru-RU" sz="1600" b="1" dirty="0">
                <a:solidFill>
                  <a:schemeClr val="tx2">
                    <a:lumMod val="75000"/>
                  </a:schemeClr>
                </a:solidFill>
                <a:latin typeface="Times New Roman" panose="02020603050405020304" pitchFamily="18" charset="0"/>
                <a:cs typeface="Times New Roman" panose="02020603050405020304" pitchFamily="18" charset="0"/>
              </a:rPr>
              <a:t>.;</a:t>
            </a:r>
          </a:p>
          <a:p>
            <a:pPr algn="just"/>
            <a:r>
              <a:rPr lang="ru-RU" sz="1600" b="1" dirty="0">
                <a:solidFill>
                  <a:schemeClr val="tx2">
                    <a:lumMod val="75000"/>
                  </a:schemeClr>
                </a:solidFill>
                <a:latin typeface="Times New Roman" panose="02020603050405020304" pitchFamily="18" charset="0"/>
                <a:cs typeface="Times New Roman" panose="02020603050405020304" pitchFamily="18" charset="0"/>
              </a:rPr>
              <a:t>- капитальный ремонт кровли детский сад № 13 – 2,0 </a:t>
            </a:r>
            <a:r>
              <a:rPr lang="ru-RU" sz="1600" b="1" dirty="0" err="1">
                <a:solidFill>
                  <a:schemeClr val="tx2">
                    <a:lumMod val="75000"/>
                  </a:schemeClr>
                </a:solidFill>
                <a:latin typeface="Times New Roman" panose="02020603050405020304" pitchFamily="18" charset="0"/>
                <a:cs typeface="Times New Roman" panose="02020603050405020304" pitchFamily="18" charset="0"/>
              </a:rPr>
              <a:t>млн.руб</a:t>
            </a:r>
            <a:r>
              <a:rPr lang="ru-RU" sz="1600" b="1" dirty="0">
                <a:solidFill>
                  <a:schemeClr val="tx2">
                    <a:lumMod val="75000"/>
                  </a:schemeClr>
                </a:solidFill>
                <a:latin typeface="Times New Roman" panose="02020603050405020304" pitchFamily="18" charset="0"/>
                <a:cs typeface="Times New Roman" panose="02020603050405020304" pitchFamily="18" charset="0"/>
              </a:rPr>
              <a:t>.;</a:t>
            </a:r>
          </a:p>
          <a:p>
            <a:pPr algn="just"/>
            <a:r>
              <a:rPr lang="ru-RU" sz="1600" b="1" dirty="0">
                <a:solidFill>
                  <a:schemeClr val="tx2">
                    <a:lumMod val="75000"/>
                  </a:schemeClr>
                </a:solidFill>
                <a:latin typeface="Times New Roman" panose="02020603050405020304" pitchFamily="18" charset="0"/>
                <a:cs typeface="Times New Roman" panose="02020603050405020304" pitchFamily="18" charset="0"/>
              </a:rPr>
              <a:t>- капитальный ремонт подготовительной группы детский сад № 12 - 2,5 </a:t>
            </a:r>
            <a:r>
              <a:rPr lang="ru-RU" sz="1600" b="1" dirty="0" err="1">
                <a:solidFill>
                  <a:schemeClr val="tx2">
                    <a:lumMod val="75000"/>
                  </a:schemeClr>
                </a:solidFill>
                <a:latin typeface="Times New Roman" panose="02020603050405020304" pitchFamily="18" charset="0"/>
                <a:cs typeface="Times New Roman" panose="02020603050405020304" pitchFamily="18" charset="0"/>
              </a:rPr>
              <a:t>млн.руб</a:t>
            </a:r>
            <a:r>
              <a:rPr lang="ru-RU" sz="1600" b="1" dirty="0">
                <a:solidFill>
                  <a:schemeClr val="tx2">
                    <a:lumMod val="75000"/>
                  </a:schemeClr>
                </a:solidFill>
                <a:latin typeface="Times New Roman" panose="02020603050405020304" pitchFamily="18" charset="0"/>
                <a:cs typeface="Times New Roman" panose="02020603050405020304" pitchFamily="18" charset="0"/>
              </a:rPr>
              <a:t>.;</a:t>
            </a:r>
          </a:p>
          <a:p>
            <a:pPr algn="just"/>
            <a:r>
              <a:rPr lang="ru-RU" sz="1600" b="1" dirty="0">
                <a:solidFill>
                  <a:schemeClr val="tx2">
                    <a:lumMod val="75000"/>
                  </a:schemeClr>
                </a:solidFill>
                <a:latin typeface="Times New Roman" panose="02020603050405020304" pitchFamily="18" charset="0"/>
                <a:cs typeface="Times New Roman" panose="02020603050405020304" pitchFamily="18" charset="0"/>
              </a:rPr>
              <a:t>-капитальный ремонт пищеблока, кровли детский сад № 15 и № 28 – 5,7 </a:t>
            </a:r>
            <a:r>
              <a:rPr lang="ru-RU" sz="1600" b="1" dirty="0" err="1">
                <a:solidFill>
                  <a:schemeClr val="tx2">
                    <a:lumMod val="75000"/>
                  </a:schemeClr>
                </a:solidFill>
                <a:latin typeface="Times New Roman" panose="02020603050405020304" pitchFamily="18" charset="0"/>
                <a:cs typeface="Times New Roman" panose="02020603050405020304" pitchFamily="18" charset="0"/>
              </a:rPr>
              <a:t>млн.руб</a:t>
            </a:r>
            <a:r>
              <a:rPr lang="ru-RU" sz="1600" b="1" dirty="0" smtClean="0">
                <a:solidFill>
                  <a:schemeClr val="tx2">
                    <a:lumMod val="75000"/>
                  </a:schemeClr>
                </a:solidFill>
                <a:latin typeface="Times New Roman" panose="02020603050405020304" pitchFamily="18" charset="0"/>
                <a:cs typeface="Times New Roman" panose="02020603050405020304" pitchFamily="18" charset="0"/>
              </a:rPr>
              <a:t>.</a:t>
            </a:r>
          </a:p>
          <a:p>
            <a:pPr algn="just"/>
            <a:r>
              <a:rPr lang="ru-RU" sz="1600" b="1" dirty="0">
                <a:solidFill>
                  <a:schemeClr val="tx2">
                    <a:lumMod val="75000"/>
                  </a:schemeClr>
                </a:solidFill>
                <a:latin typeface="Times New Roman" panose="02020603050405020304" pitchFamily="18" charset="0"/>
                <a:cs typeface="Times New Roman" panose="02020603050405020304" pitchFamily="18" charset="0"/>
              </a:rPr>
              <a:t>За счет средств районного бюджета в 2023 году в рамках муниципальной программы «Развитие образования» были профинансированы расходы в сумме 840,7 млн. руб., в том числе: </a:t>
            </a:r>
          </a:p>
          <a:p>
            <a:pPr algn="just"/>
            <a:r>
              <a:rPr lang="ru-RU" sz="1600" b="1" dirty="0">
                <a:solidFill>
                  <a:schemeClr val="tx2">
                    <a:lumMod val="75000"/>
                  </a:schemeClr>
                </a:solidFill>
                <a:latin typeface="Times New Roman" panose="02020603050405020304" pitchFamily="18" charset="0"/>
                <a:cs typeface="Times New Roman" panose="02020603050405020304" pitchFamily="18" charset="0"/>
              </a:rPr>
              <a:t>- на выполнение муниципального задания дошкольными, общеобразовательными образовательными организациями, организациями дополнительного образования (выплата заработной платы, оплата коммунальных услуг, услуг связи, услуг по содержанию имущества, налогов, приобретение продуктов питания для дошкольных образовательных организаций (112,3), ЧОП (55,2), оплата ГСМ (22,0) – 571,0 млн. руб.;</a:t>
            </a:r>
          </a:p>
          <a:p>
            <a:pPr algn="just"/>
            <a:endParaRPr lang="ru-RU" sz="1600" b="1" dirty="0">
              <a:solidFill>
                <a:schemeClr val="tx2">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236828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Прямоугольник 2"/>
          <p:cNvSpPr/>
          <p:nvPr/>
        </p:nvSpPr>
        <p:spPr>
          <a:xfrm>
            <a:off x="539552" y="240804"/>
            <a:ext cx="8280920" cy="5816977"/>
          </a:xfrm>
          <a:prstGeom prst="rect">
            <a:avLst/>
          </a:prstGeom>
        </p:spPr>
        <p:txBody>
          <a:bodyPr wrap="square">
            <a:spAutoFit/>
          </a:bodyPr>
          <a:lstStyle/>
          <a:p>
            <a:pPr algn="just"/>
            <a:r>
              <a:rPr lang="ru-RU" sz="1600" b="1" dirty="0">
                <a:latin typeface="Times New Roman" panose="02020603050405020304" pitchFamily="18" charset="0"/>
                <a:cs typeface="Times New Roman" panose="02020603050405020304" pitchFamily="18" charset="0"/>
              </a:rPr>
              <a:t>На выполнения решений судов и предписаний было направлено всего направлено 53,9 млн. рублей </a:t>
            </a:r>
            <a:r>
              <a:rPr lang="ru-RU" sz="1600" b="1" dirty="0" smtClean="0">
                <a:latin typeface="Times New Roman" panose="02020603050405020304" pitchFamily="18" charset="0"/>
                <a:cs typeface="Times New Roman" panose="02020603050405020304" pitchFamily="18" charset="0"/>
              </a:rPr>
              <a:t>, </a:t>
            </a:r>
            <a:r>
              <a:rPr lang="ru-RU" sz="1600" b="1" dirty="0">
                <a:latin typeface="Times New Roman" panose="02020603050405020304" pitchFamily="18" charset="0"/>
                <a:cs typeface="Times New Roman" panose="02020603050405020304" pitchFamily="18" charset="0"/>
              </a:rPr>
              <a:t>из них 27,9 млн. рублей </a:t>
            </a:r>
            <a:r>
              <a:rPr lang="ru-RU" sz="1600" b="1" dirty="0" smtClean="0">
                <a:latin typeface="Times New Roman" panose="02020603050405020304" pitchFamily="18" charset="0"/>
                <a:cs typeface="Times New Roman" panose="02020603050405020304" pitchFamily="18" charset="0"/>
              </a:rPr>
              <a:t>,</a:t>
            </a:r>
            <a:r>
              <a:rPr lang="ru-RU" sz="1600" b="1" dirty="0">
                <a:latin typeface="Times New Roman" panose="02020603050405020304" pitchFamily="18" charset="0"/>
                <a:cs typeface="Times New Roman" panose="02020603050405020304" pitchFamily="18" charset="0"/>
              </a:rPr>
              <a:t>по программе «Развитие образования» и 26,0 млн. рублей </a:t>
            </a:r>
            <a:r>
              <a:rPr lang="ru-RU" sz="1600" b="1" dirty="0" smtClean="0">
                <a:latin typeface="Times New Roman" panose="02020603050405020304" pitchFamily="18" charset="0"/>
                <a:cs typeface="Times New Roman" panose="02020603050405020304" pitchFamily="18" charset="0"/>
              </a:rPr>
              <a:t>«</a:t>
            </a:r>
            <a:r>
              <a:rPr lang="ru-RU" sz="1600" b="1" dirty="0">
                <a:latin typeface="Times New Roman" panose="02020603050405020304" pitchFamily="18" charset="0"/>
                <a:cs typeface="Times New Roman" panose="02020603050405020304" pitchFamily="18" charset="0"/>
              </a:rPr>
              <a:t>Обеспечение безопасности населения».</a:t>
            </a:r>
          </a:p>
          <a:p>
            <a:pPr algn="just"/>
            <a:r>
              <a:rPr lang="ru-RU" sz="1600" b="1" dirty="0">
                <a:latin typeface="Times New Roman" panose="02020603050405020304" pitchFamily="18" charset="0"/>
                <a:cs typeface="Times New Roman" panose="02020603050405020304" pitchFamily="18" charset="0"/>
              </a:rPr>
              <a:t>В рамках программы «Развитие образования» средства направлены на:</a:t>
            </a:r>
          </a:p>
          <a:p>
            <a:pPr algn="just"/>
            <a:r>
              <a:rPr lang="ru-RU" sz="1600" b="1" dirty="0">
                <a:latin typeface="Times New Roman" panose="02020603050405020304" pitchFamily="18" charset="0"/>
                <a:cs typeface="Times New Roman" panose="02020603050405020304" pitchFamily="18" charset="0"/>
              </a:rPr>
              <a:t>-капитальные ремонт полов логопедической группы, гидроизоляция устройство козырьков основного здания, замена оконных блоков, вынос электросетей, реконструкция внеплощадочных электросети, ремонт полов и отопления, устройство перегородок в 4х детских садах и 5ти школах на сумму 4,3 млн. рублей </a:t>
            </a:r>
            <a:r>
              <a:rPr lang="ru-RU" sz="1600" b="1" dirty="0" smtClean="0">
                <a:latin typeface="Times New Roman" panose="02020603050405020304" pitchFamily="18" charset="0"/>
                <a:cs typeface="Times New Roman" panose="02020603050405020304" pitchFamily="18" charset="0"/>
              </a:rPr>
              <a:t>;</a:t>
            </a:r>
            <a:endParaRPr lang="ru-RU" sz="1600" b="1" dirty="0">
              <a:latin typeface="Times New Roman" panose="02020603050405020304" pitchFamily="18" charset="0"/>
              <a:cs typeface="Times New Roman" panose="02020603050405020304" pitchFamily="18" charset="0"/>
            </a:endParaRPr>
          </a:p>
          <a:p>
            <a:pPr algn="just"/>
            <a:r>
              <a:rPr lang="ru-RU" sz="1600" b="1" dirty="0">
                <a:latin typeface="Times New Roman" panose="02020603050405020304" pitchFamily="18" charset="0"/>
                <a:cs typeface="Times New Roman" panose="02020603050405020304" pitchFamily="18" charset="0"/>
              </a:rPr>
              <a:t>-капитальный ремонт спортивно-игровой площадки школа № 23 на сумму 3,5 млн. рублей </a:t>
            </a:r>
            <a:r>
              <a:rPr lang="ru-RU" sz="1600" b="1" dirty="0" smtClean="0">
                <a:latin typeface="Times New Roman" panose="02020603050405020304" pitchFamily="18" charset="0"/>
                <a:cs typeface="Times New Roman" panose="02020603050405020304" pitchFamily="18" charset="0"/>
              </a:rPr>
              <a:t>;</a:t>
            </a:r>
            <a:endParaRPr lang="ru-RU" sz="1600" b="1" dirty="0">
              <a:latin typeface="Times New Roman" panose="02020603050405020304" pitchFamily="18" charset="0"/>
              <a:cs typeface="Times New Roman" panose="02020603050405020304" pitchFamily="18" charset="0"/>
            </a:endParaRPr>
          </a:p>
          <a:p>
            <a:pPr algn="just"/>
            <a:r>
              <a:rPr lang="ru-RU" sz="1600" b="1" dirty="0">
                <a:latin typeface="Times New Roman" panose="02020603050405020304" pitchFamily="18" charset="0"/>
                <a:cs typeface="Times New Roman" panose="02020603050405020304" pitchFamily="18" charset="0"/>
              </a:rPr>
              <a:t>-капитальный ремонт здания, монтаж пожарной сигнализации детский сад № 28 на сумму 9,0 млн. рублей </a:t>
            </a:r>
            <a:r>
              <a:rPr lang="ru-RU" sz="1600" b="1" dirty="0" smtClean="0">
                <a:latin typeface="Times New Roman" panose="02020603050405020304" pitchFamily="18" charset="0"/>
                <a:cs typeface="Times New Roman" panose="02020603050405020304" pitchFamily="18" charset="0"/>
              </a:rPr>
              <a:t>;</a:t>
            </a:r>
            <a:endParaRPr lang="ru-RU" sz="1600" b="1" dirty="0">
              <a:latin typeface="Times New Roman" panose="02020603050405020304" pitchFamily="18" charset="0"/>
              <a:cs typeface="Times New Roman" panose="02020603050405020304" pitchFamily="18" charset="0"/>
            </a:endParaRPr>
          </a:p>
          <a:p>
            <a:pPr algn="just"/>
            <a:r>
              <a:rPr lang="ru-RU" sz="1600" b="1" dirty="0">
                <a:latin typeface="Times New Roman" panose="02020603050405020304" pitchFamily="18" charset="0"/>
                <a:cs typeface="Times New Roman" panose="02020603050405020304" pitchFamily="18" charset="0"/>
              </a:rPr>
              <a:t>-капитальный ремонт пристройки, благоустройство территории детский сад № 40, 43 на сумму 5,1 млн. рублей </a:t>
            </a:r>
            <a:r>
              <a:rPr lang="ru-RU" sz="1600" b="1" dirty="0" smtClean="0">
                <a:latin typeface="Times New Roman" panose="02020603050405020304" pitchFamily="18" charset="0"/>
                <a:cs typeface="Times New Roman" panose="02020603050405020304" pitchFamily="18" charset="0"/>
              </a:rPr>
              <a:t>;</a:t>
            </a:r>
            <a:endParaRPr lang="ru-RU" sz="1600" b="1" dirty="0">
              <a:latin typeface="Times New Roman" panose="02020603050405020304" pitchFamily="18" charset="0"/>
              <a:cs typeface="Times New Roman" panose="02020603050405020304" pitchFamily="18" charset="0"/>
            </a:endParaRPr>
          </a:p>
          <a:p>
            <a:pPr algn="just"/>
            <a:r>
              <a:rPr lang="ru-RU" sz="1600" b="1" dirty="0">
                <a:latin typeface="Times New Roman" panose="02020603050405020304" pitchFamily="18" charset="0"/>
                <a:cs typeface="Times New Roman" panose="02020603050405020304" pitchFamily="18" charset="0"/>
              </a:rPr>
              <a:t>- оборудование пищеблока школа № 20 на сумму 4,0 млн. рублей </a:t>
            </a:r>
            <a:r>
              <a:rPr lang="ru-RU" sz="1600" b="1" dirty="0" smtClean="0">
                <a:latin typeface="Times New Roman" panose="02020603050405020304" pitchFamily="18" charset="0"/>
                <a:cs typeface="Times New Roman" panose="02020603050405020304" pitchFamily="18" charset="0"/>
              </a:rPr>
              <a:t>;</a:t>
            </a:r>
            <a:endParaRPr lang="ru-RU" sz="1600" b="1" dirty="0">
              <a:latin typeface="Times New Roman" panose="02020603050405020304" pitchFamily="18" charset="0"/>
              <a:cs typeface="Times New Roman" panose="02020603050405020304" pitchFamily="18" charset="0"/>
            </a:endParaRPr>
          </a:p>
          <a:p>
            <a:pPr algn="just"/>
            <a:r>
              <a:rPr lang="ru-RU" sz="1600" b="1" dirty="0">
                <a:latin typeface="Times New Roman" panose="02020603050405020304" pitchFamily="18" charset="0"/>
                <a:cs typeface="Times New Roman" panose="02020603050405020304" pitchFamily="18" charset="0"/>
              </a:rPr>
              <a:t>- устройство некапитального строения гимназия №7 на сумму 2,0 </a:t>
            </a:r>
            <a:r>
              <a:rPr lang="ru-RU" sz="1600" b="1" dirty="0" err="1">
                <a:latin typeface="Times New Roman" panose="02020603050405020304" pitchFamily="18" charset="0"/>
                <a:cs typeface="Times New Roman" panose="02020603050405020304" pitchFamily="18" charset="0"/>
              </a:rPr>
              <a:t>млн.руб</a:t>
            </a:r>
            <a:r>
              <a:rPr lang="ru-RU" sz="1600" b="1" dirty="0">
                <a:latin typeface="Times New Roman" panose="02020603050405020304" pitchFamily="18" charset="0"/>
                <a:cs typeface="Times New Roman" panose="02020603050405020304" pitchFamily="18" charset="0"/>
              </a:rPr>
              <a:t>.</a:t>
            </a:r>
          </a:p>
          <a:p>
            <a:pPr algn="just"/>
            <a:r>
              <a:rPr lang="ru-RU" sz="1600" b="1" dirty="0">
                <a:latin typeface="Times New Roman" panose="02020603050405020304" pitchFamily="18" charset="0"/>
                <a:cs typeface="Times New Roman" panose="02020603050405020304" pitchFamily="18" charset="0"/>
              </a:rPr>
              <a:t>В рамках программы «Обеспечение безопасности населения </a:t>
            </a:r>
            <a:r>
              <a:rPr lang="ru-RU" sz="1600" b="1" dirty="0" smtClean="0">
                <a:latin typeface="Times New Roman" panose="02020603050405020304" pitchFamily="18" charset="0"/>
                <a:cs typeface="Times New Roman" panose="02020603050405020304" pitchFamily="18" charset="0"/>
              </a:rPr>
              <a:t>по </a:t>
            </a:r>
            <a:r>
              <a:rPr lang="ru-RU" sz="1600" b="1" dirty="0">
                <a:latin typeface="Times New Roman" panose="02020603050405020304" pitchFamily="18" charset="0"/>
                <a:cs typeface="Times New Roman" panose="02020603050405020304" pitchFamily="18" charset="0"/>
              </a:rPr>
              <a:t>решению судов были выполнены следующие мероприятия:</a:t>
            </a:r>
          </a:p>
          <a:p>
            <a:pPr algn="just"/>
            <a:r>
              <a:rPr lang="ru-RU" sz="1600" b="1" dirty="0" smtClean="0">
                <a:latin typeface="Times New Roman" panose="02020603050405020304" pitchFamily="18" charset="0"/>
                <a:cs typeface="Times New Roman" panose="02020603050405020304" pitchFamily="18" charset="0"/>
              </a:rPr>
              <a:t>в </a:t>
            </a:r>
            <a:r>
              <a:rPr lang="ru-RU" sz="1600" b="1" dirty="0">
                <a:latin typeface="Times New Roman" panose="02020603050405020304" pitchFamily="18" charset="0"/>
                <a:cs typeface="Times New Roman" panose="02020603050405020304" pitchFamily="18" charset="0"/>
              </a:rPr>
              <a:t>рамках пожарной безопасности:</a:t>
            </a:r>
          </a:p>
          <a:p>
            <a:pPr algn="just"/>
            <a:r>
              <a:rPr lang="ru-RU" sz="1600" b="1" dirty="0">
                <a:latin typeface="Times New Roman" panose="02020603050405020304" pitchFamily="18" charset="0"/>
                <a:cs typeface="Times New Roman" panose="02020603050405020304" pitchFamily="18" charset="0"/>
              </a:rPr>
              <a:t>- обеспечение пожарной безопасности учреждений образования в 2х детских садах и 17ти школах (1,3,4,6,7,9,11,12,14,20,25,31,41,56,57,58,65) на сумму 12,6 </a:t>
            </a:r>
            <a:r>
              <a:rPr lang="ru-RU" sz="1600" b="1" dirty="0" err="1">
                <a:latin typeface="Times New Roman" panose="02020603050405020304" pitchFamily="18" charset="0"/>
                <a:cs typeface="Times New Roman" panose="02020603050405020304" pitchFamily="18" charset="0"/>
              </a:rPr>
              <a:t>млн.руб</a:t>
            </a:r>
            <a:r>
              <a:rPr lang="ru-RU" sz="1600" b="1" dirty="0">
                <a:latin typeface="Times New Roman" panose="02020603050405020304" pitchFamily="18" charset="0"/>
                <a:cs typeface="Times New Roman" panose="02020603050405020304" pitchFamily="18" charset="0"/>
              </a:rPr>
              <a:t>.;</a:t>
            </a:r>
          </a:p>
          <a:p>
            <a:pPr algn="just"/>
            <a:r>
              <a:rPr lang="ru-RU" sz="1600" b="1" dirty="0">
                <a:latin typeface="Times New Roman" panose="02020603050405020304" pitchFamily="18" charset="0"/>
                <a:cs typeface="Times New Roman" panose="02020603050405020304" pitchFamily="18" charset="0"/>
              </a:rPr>
              <a:t>- пожарная безопасность учреждений образования по предписаниям – 7,6 </a:t>
            </a:r>
            <a:r>
              <a:rPr lang="ru-RU" sz="1600" b="1" dirty="0" err="1">
                <a:latin typeface="Times New Roman" panose="02020603050405020304" pitchFamily="18" charset="0"/>
                <a:cs typeface="Times New Roman" panose="02020603050405020304" pitchFamily="18" charset="0"/>
              </a:rPr>
              <a:t>млн.руб</a:t>
            </a:r>
            <a:r>
              <a:rPr lang="ru-RU" sz="1600" b="1" dirty="0">
                <a:latin typeface="Times New Roman" panose="02020603050405020304" pitchFamily="18" charset="0"/>
                <a:cs typeface="Times New Roman" panose="02020603050405020304" pitchFamily="18" charset="0"/>
              </a:rPr>
              <a:t>. </a:t>
            </a:r>
          </a:p>
          <a:p>
            <a:pPr algn="just"/>
            <a:endParaRPr lang="ru-RU" sz="16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61416906"/>
      </p:ext>
    </p:extLst>
  </p:cSld>
  <p:clrMapOvr>
    <a:masterClrMapping/>
  </p:clrMapOvr>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6777</TotalTime>
  <Words>3809</Words>
  <Application>Microsoft Office PowerPoint</Application>
  <PresentationFormat>Экран (4:3)</PresentationFormat>
  <Paragraphs>798</Paragraphs>
  <Slides>40</Slides>
  <Notes>3</Notes>
  <HiddenSlides>0</HiddenSlides>
  <MMClips>0</MMClips>
  <ScaleCrop>false</ScaleCrop>
  <HeadingPairs>
    <vt:vector size="4" baseType="variant">
      <vt:variant>
        <vt:lpstr>Тема</vt:lpstr>
      </vt:variant>
      <vt:variant>
        <vt:i4>1</vt:i4>
      </vt:variant>
      <vt:variant>
        <vt:lpstr>Заголовки слайдов</vt:lpstr>
      </vt:variant>
      <vt:variant>
        <vt:i4>40</vt:i4>
      </vt:variant>
    </vt:vector>
  </HeadingPairs>
  <TitlesOfParts>
    <vt:vector size="41" baseType="lpstr">
      <vt:lpstr>Воздушный поток</vt:lpstr>
      <vt:lpstr>БЮДЖЕТ ДЛЯ ГРАЖДАН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Основные этапы бюджетного процесса</vt:lpstr>
      <vt:lpstr>Основные параметры исполнения бюджета</vt:lpstr>
      <vt:lpstr>Структура налоговых и неналоговых доходов бюджета муниципального образования Крымский район</vt:lpstr>
      <vt:lpstr>Презентация PowerPoint</vt:lpstr>
      <vt:lpstr>Презентация PowerPoint</vt:lpstr>
      <vt:lpstr>Презентация PowerPoint</vt:lpstr>
      <vt:lpstr> БЕЗВОЗМЕЗДНЫЕ ПОСТУПЛЕНИЯ ОТ ДРУГИХ БЮДЖЕТОВ БЮДЖЕТНОЙ СИСТЕМЫ РОССИЙСКОЙ ФЕДЕРАЦИИ  </vt:lpstr>
      <vt:lpstr>ИСТОЧНИКИ ФИНАНСИРОВАНИЯ ДЕФИЦИТА БЮДЖЕТА   </vt:lpstr>
      <vt:lpstr>Презентация PowerPoint</vt:lpstr>
      <vt:lpstr>Динамика налоговых и неналоговых доходов местного бюджета  </vt:lpstr>
      <vt:lpstr>Структура доходной части бюджета муниципального образования Крымский район </vt:lpstr>
      <vt:lpstr> Структура расходов районного бюджета</vt:lpstr>
      <vt:lpstr>ОБРАЗОВАНИЕ </vt:lpstr>
      <vt:lpstr> КУЛЬТУРА и кинематография </vt:lpstr>
      <vt:lpstr> ФИЗИЧЕСКАЯ КУЛЬТУРА И СПОРТ</vt:lpstr>
      <vt:lpstr>Динамика муниципального долга муниципального образования Крымский район </vt:lpstr>
      <vt:lpstr>Расходы на обслуживание муниципального долга </vt:lpstr>
      <vt:lpstr>МУНИЦИПАЛЬНЫЕ ПРОГРАММЫ муниципального образования Крымский район </vt:lpstr>
      <vt:lpstr>Контактная информация</vt:lpstr>
    </vt:vector>
  </TitlesOfParts>
  <Company>Krokoz™</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БЮДЖЕТ ДЛЯ ГРАЖДАН</dc:title>
  <dc:creator>Сергей</dc:creator>
  <cp:lastModifiedBy>Сченстная</cp:lastModifiedBy>
  <cp:revision>378</cp:revision>
  <cp:lastPrinted>2024-07-12T06:31:37Z</cp:lastPrinted>
  <dcterms:created xsi:type="dcterms:W3CDTF">2015-09-28T06:07:41Z</dcterms:created>
  <dcterms:modified xsi:type="dcterms:W3CDTF">2024-07-12T07:27:12Z</dcterms:modified>
</cp:coreProperties>
</file>