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48" r:id="rId1"/>
  </p:sldMasterIdLst>
  <p:notesMasterIdLst>
    <p:notesMasterId r:id="rId36"/>
  </p:notesMasterIdLst>
  <p:sldIdLst>
    <p:sldId id="256" r:id="rId2"/>
    <p:sldId id="345" r:id="rId3"/>
    <p:sldId id="363" r:id="rId4"/>
    <p:sldId id="346" r:id="rId5"/>
    <p:sldId id="347" r:id="rId6"/>
    <p:sldId id="348" r:id="rId7"/>
    <p:sldId id="349" r:id="rId8"/>
    <p:sldId id="350" r:id="rId9"/>
    <p:sldId id="351" r:id="rId10"/>
    <p:sldId id="364" r:id="rId11"/>
    <p:sldId id="365" r:id="rId12"/>
    <p:sldId id="352" r:id="rId13"/>
    <p:sldId id="343" r:id="rId14"/>
    <p:sldId id="298" r:id="rId15"/>
    <p:sldId id="299" r:id="rId16"/>
    <p:sldId id="300" r:id="rId17"/>
    <p:sldId id="301" r:id="rId18"/>
    <p:sldId id="313" r:id="rId19"/>
    <p:sldId id="326" r:id="rId20"/>
    <p:sldId id="320" r:id="rId21"/>
    <p:sldId id="366" r:id="rId22"/>
    <p:sldId id="319" r:id="rId23"/>
    <p:sldId id="318" r:id="rId24"/>
    <p:sldId id="316" r:id="rId25"/>
    <p:sldId id="368" r:id="rId26"/>
    <p:sldId id="369" r:id="rId27"/>
    <p:sldId id="336" r:id="rId28"/>
    <p:sldId id="362" r:id="rId29"/>
    <p:sldId id="338" r:id="rId30"/>
    <p:sldId id="339" r:id="rId31"/>
    <p:sldId id="341" r:id="rId32"/>
    <p:sldId id="342" r:id="rId33"/>
    <p:sldId id="278" r:id="rId34"/>
    <p:sldId id="279" r:id="rId35"/>
  </p:sldIdLst>
  <p:sldSz cx="9144000" cy="6858000" type="screen4x3"/>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EDEAC"/>
    <a:srgbClr val="339933"/>
    <a:srgbClr val="0E682A"/>
    <a:srgbClr val="003366"/>
    <a:srgbClr val="990000"/>
    <a:srgbClr val="FF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Средний стиль 1 - акцент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D27102A9-8310-4765-A935-A1911B00CA55}" styleName="Светлый стиль 1 - акцент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7292A2E-F333-43FB-9621-5CBBE7FDCDCB}" styleName="Светлый стиль 2 - акцент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2934" y="-10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explosion val="25"/>
          <c:dPt>
            <c:idx val="0"/>
            <c:bubble3D val="0"/>
          </c:dPt>
          <c:dPt>
            <c:idx val="1"/>
            <c:bubble3D val="0"/>
          </c:dPt>
          <c:dPt>
            <c:idx val="2"/>
            <c:bubble3D val="0"/>
          </c:dPt>
          <c:dPt>
            <c:idx val="3"/>
            <c:bubble3D val="0"/>
          </c:dPt>
          <c:dPt>
            <c:idx val="4"/>
            <c:bubble3D val="0"/>
          </c:dPt>
          <c:dPt>
            <c:idx val="5"/>
            <c:bubble3D val="0"/>
          </c:dPt>
          <c:dPt>
            <c:idx val="6"/>
            <c:bubble3D val="0"/>
          </c:dPt>
          <c:dLbls>
            <c:dLbl>
              <c:idx val="0"/>
              <c:layout>
                <c:manualLayout>
                  <c:x val="4.6143329967225685E-2"/>
                  <c:y val="4.9058957329108033E-2"/>
                </c:manualLayout>
              </c:layout>
              <c:showLegendKey val="0"/>
              <c:showVal val="1"/>
              <c:showCatName val="1"/>
              <c:showSerName val="0"/>
              <c:showPercent val="0"/>
              <c:showBubbleSize val="0"/>
            </c:dLbl>
            <c:dLbl>
              <c:idx val="1"/>
              <c:layout>
                <c:manualLayout>
                  <c:x val="1.3251426681584453E-3"/>
                  <c:y val="0.16175642428258111"/>
                </c:manualLayout>
              </c:layout>
              <c:showLegendKey val="0"/>
              <c:showVal val="1"/>
              <c:showCatName val="1"/>
              <c:showSerName val="0"/>
              <c:showPercent val="0"/>
              <c:showBubbleSize val="0"/>
            </c:dLbl>
            <c:dLbl>
              <c:idx val="2"/>
              <c:layout>
                <c:manualLayout>
                  <c:x val="0"/>
                  <c:y val="-5.6655564717173999E-2"/>
                </c:manualLayout>
              </c:layout>
              <c:showLegendKey val="0"/>
              <c:showVal val="1"/>
              <c:showCatName val="1"/>
              <c:showSerName val="0"/>
              <c:showPercent val="0"/>
              <c:showBubbleSize val="0"/>
            </c:dLbl>
            <c:dLbl>
              <c:idx val="3"/>
              <c:layout>
                <c:manualLayout>
                  <c:x val="-5.9430171764722456E-2"/>
                  <c:y val="-9.7184769712005195E-2"/>
                </c:manualLayout>
              </c:layout>
              <c:tx>
                <c:rich>
                  <a:bodyPr/>
                  <a:lstStyle/>
                  <a:p>
                    <a:r>
                      <a:rPr lang="ru-RU" sz="1200" b="1" baseline="0" dirty="0" smtClean="0">
                        <a:solidFill>
                          <a:schemeClr val="bg1"/>
                        </a:solidFill>
                        <a:latin typeface="Times New Roman" pitchFamily="18" charset="0"/>
                      </a:rPr>
                      <a:t>Арендная плата за землю;    </a:t>
                    </a:r>
                  </a:p>
                  <a:p>
                    <a:r>
                      <a:rPr lang="ru-RU" sz="1200" b="1" baseline="0" dirty="0" smtClean="0">
                        <a:solidFill>
                          <a:schemeClr val="bg1"/>
                        </a:solidFill>
                        <a:latin typeface="Times New Roman" pitchFamily="18" charset="0"/>
                      </a:rPr>
                      <a:t> 14,2 %</a:t>
                    </a:r>
                    <a:endParaRPr lang="ru-RU" dirty="0">
                      <a:solidFill>
                        <a:schemeClr val="bg2">
                          <a:lumMod val="25000"/>
                        </a:schemeClr>
                      </a:solidFill>
                    </a:endParaRPr>
                  </a:p>
                </c:rich>
              </c:tx>
              <c:showLegendKey val="0"/>
              <c:showVal val="1"/>
              <c:showCatName val="1"/>
              <c:showSerName val="0"/>
              <c:showPercent val="0"/>
              <c:showBubbleSize val="0"/>
            </c:dLbl>
            <c:dLbl>
              <c:idx val="4"/>
              <c:layout>
                <c:manualLayout>
                  <c:x val="9.8735842424583081E-2"/>
                  <c:y val="-7.8667331348010391E-2"/>
                </c:manualLayout>
              </c:layout>
              <c:dLblPos val="bestFit"/>
              <c:showLegendKey val="0"/>
              <c:showVal val="1"/>
              <c:showCatName val="1"/>
              <c:showSerName val="0"/>
              <c:showPercent val="0"/>
              <c:showBubbleSize val="0"/>
            </c:dLbl>
            <c:dLbl>
              <c:idx val="5"/>
              <c:layout>
                <c:manualLayout>
                  <c:x val="0.31070533879045731"/>
                  <c:y val="-3.1021392099536367E-2"/>
                </c:manualLayout>
              </c:layout>
              <c:tx>
                <c:rich>
                  <a:bodyPr/>
                  <a:lstStyle/>
                  <a:p>
                    <a:r>
                      <a:rPr lang="ru-RU" sz="1200" b="1" dirty="0">
                        <a:solidFill>
                          <a:schemeClr val="bg1"/>
                        </a:solidFill>
                      </a:rPr>
                      <a:t>Прочие доходы </a:t>
                    </a:r>
                    <a:r>
                      <a:rPr lang="ru-RU" sz="1200" b="1" dirty="0" smtClean="0">
                        <a:solidFill>
                          <a:schemeClr val="bg1"/>
                        </a:solidFill>
                      </a:rPr>
                      <a:t> </a:t>
                    </a:r>
                    <a:r>
                      <a:rPr lang="ru-RU" sz="1200" b="1" dirty="0">
                        <a:solidFill>
                          <a:schemeClr val="bg1"/>
                        </a:solidFill>
                      </a:rPr>
                      <a:t>8,7%</a:t>
                    </a:r>
                    <a:endParaRPr lang="ru-RU" dirty="0">
                      <a:solidFill>
                        <a:schemeClr val="bg2">
                          <a:lumMod val="25000"/>
                        </a:schemeClr>
                      </a:solidFill>
                    </a:endParaRPr>
                  </a:p>
                </c:rich>
              </c:tx>
              <c:showLegendKey val="0"/>
              <c:showVal val="1"/>
              <c:showCatName val="1"/>
              <c:showSerName val="0"/>
              <c:showPercent val="0"/>
              <c:showBubbleSize val="0"/>
            </c:dLbl>
            <c:dLbl>
              <c:idx val="6"/>
              <c:layout>
                <c:manualLayout>
                  <c:x val="0.1878475749972762"/>
                  <c:y val="-9.399498510404028E-2"/>
                </c:manualLayout>
              </c:layout>
              <c:showLegendKey val="0"/>
              <c:showVal val="1"/>
              <c:showCatName val="1"/>
              <c:showSerName val="0"/>
              <c:showPercent val="0"/>
              <c:showBubbleSize val="0"/>
            </c:dLbl>
            <c:txPr>
              <a:bodyPr/>
              <a:lstStyle/>
              <a:p>
                <a:pPr>
                  <a:defRPr sz="1200" b="1" baseline="0">
                    <a:solidFill>
                      <a:schemeClr val="bg1"/>
                    </a:solidFill>
                    <a:latin typeface="Times New Roman" pitchFamily="18" charset="0"/>
                  </a:defRPr>
                </a:pPr>
                <a:endParaRPr lang="ru-RU"/>
              </a:p>
            </c:txPr>
            <c:showLegendKey val="0"/>
            <c:showVal val="1"/>
            <c:showCatName val="1"/>
            <c:showSerName val="0"/>
            <c:showPercent val="0"/>
            <c:showBubbleSize val="0"/>
            <c:showLeaderLines val="1"/>
          </c:dLbls>
          <c:cat>
            <c:strRef>
              <c:f>Лист1!$A$2:$A$9</c:f>
              <c:strCache>
                <c:ptCount val="8"/>
                <c:pt idx="0">
                  <c:v>Налог, взимаемый в связи с применением УСН</c:v>
                </c:pt>
                <c:pt idx="1">
                  <c:v>Налог на доходы физических лиц</c:v>
                </c:pt>
                <c:pt idx="2">
                  <c:v>Патент</c:v>
                </c:pt>
                <c:pt idx="3">
                  <c:v>Арендная плата за землю</c:v>
                </c:pt>
                <c:pt idx="4">
                  <c:v>Продажа материальных и нематериальных активов</c:v>
                </c:pt>
                <c:pt idx="5">
                  <c:v>Прочие доходы </c:v>
                </c:pt>
                <c:pt idx="6">
                  <c:v>Единый сельскохозяйственный налог</c:v>
                </c:pt>
                <c:pt idx="7">
                  <c:v>Налог на прибыль</c:v>
                </c:pt>
              </c:strCache>
            </c:strRef>
          </c:cat>
          <c:val>
            <c:numRef>
              <c:f>Лист1!$B$2:$B$9</c:f>
              <c:numCache>
                <c:formatCode>0.0%</c:formatCode>
                <c:ptCount val="8"/>
                <c:pt idx="0">
                  <c:v>0.20599999999999999</c:v>
                </c:pt>
                <c:pt idx="1">
                  <c:v>0.55600000000000005</c:v>
                </c:pt>
                <c:pt idx="2">
                  <c:v>3.9E-2</c:v>
                </c:pt>
                <c:pt idx="3">
                  <c:v>0.09</c:v>
                </c:pt>
                <c:pt idx="4">
                  <c:v>0.03</c:v>
                </c:pt>
                <c:pt idx="5">
                  <c:v>3.5999999999999997E-2</c:v>
                </c:pt>
                <c:pt idx="6">
                  <c:v>0.02</c:v>
                </c:pt>
                <c:pt idx="7">
                  <c:v>2.1999999999999999E-2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30"/>
    </mc:Choice>
    <mc:Fallback>
      <c:style val="30"/>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spPr>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c:spPr>
          <c:invertIfNegative val="0"/>
          <c:cat>
            <c:strRef>
              <c:f>Лист1!$A$2:$A$3</c:f>
              <c:strCache>
                <c:ptCount val="2"/>
                <c:pt idx="0">
                  <c:v>На 01.01.2021</c:v>
                </c:pt>
                <c:pt idx="1">
                  <c:v>На 01.01.2022</c:v>
                </c:pt>
              </c:strCache>
            </c:strRef>
          </c:cat>
          <c:val>
            <c:numRef>
              <c:f>Лист1!$B$2:$B$3</c:f>
              <c:numCache>
                <c:formatCode>General</c:formatCode>
                <c:ptCount val="2"/>
                <c:pt idx="0">
                  <c:v>152.4</c:v>
                </c:pt>
                <c:pt idx="1">
                  <c:v>148</c:v>
                </c:pt>
              </c:numCache>
            </c:numRef>
          </c:val>
        </c:ser>
        <c:dLbls>
          <c:showLegendKey val="0"/>
          <c:showVal val="0"/>
          <c:showCatName val="0"/>
          <c:showSerName val="0"/>
          <c:showPercent val="0"/>
          <c:showBubbleSize val="0"/>
        </c:dLbls>
        <c:gapWidth val="150"/>
        <c:shape val="cylinder"/>
        <c:axId val="104917632"/>
        <c:axId val="106234240"/>
        <c:axId val="0"/>
      </c:bar3DChart>
      <c:catAx>
        <c:axId val="104917632"/>
        <c:scaling>
          <c:orientation val="minMax"/>
        </c:scaling>
        <c:delete val="0"/>
        <c:axPos val="b"/>
        <c:majorTickMark val="out"/>
        <c:minorTickMark val="none"/>
        <c:tickLblPos val="nextTo"/>
        <c:txPr>
          <a:bodyPr/>
          <a:lstStyle/>
          <a:p>
            <a:pPr>
              <a:defRPr b="1">
                <a:solidFill>
                  <a:schemeClr val="accent1">
                    <a:lumMod val="75000"/>
                  </a:schemeClr>
                </a:solidFill>
                <a:latin typeface="Times New Roman" pitchFamily="18" charset="0"/>
                <a:cs typeface="Times New Roman" pitchFamily="18" charset="0"/>
              </a:defRPr>
            </a:pPr>
            <a:endParaRPr lang="ru-RU"/>
          </a:p>
        </c:txPr>
        <c:crossAx val="106234240"/>
        <c:crosses val="autoZero"/>
        <c:auto val="1"/>
        <c:lblAlgn val="ctr"/>
        <c:lblOffset val="100"/>
        <c:noMultiLvlLbl val="0"/>
      </c:catAx>
      <c:valAx>
        <c:axId val="106234240"/>
        <c:scaling>
          <c:orientation val="minMax"/>
        </c:scaling>
        <c:delete val="0"/>
        <c:axPos val="l"/>
        <c:majorGridlines/>
        <c:numFmt formatCode="General" sourceLinked="1"/>
        <c:majorTickMark val="out"/>
        <c:minorTickMark val="none"/>
        <c:tickLblPos val="nextTo"/>
        <c:crossAx val="104917632"/>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Ряд 1</c:v>
                </c:pt>
              </c:strCache>
            </c:strRef>
          </c:tx>
          <c:spPr>
            <a:gradFill rotWithShape="1">
              <a:gsLst>
                <a:gs pos="28000">
                  <a:schemeClr val="accent3">
                    <a:tint val="18000"/>
                    <a:satMod val="120000"/>
                    <a:lumMod val="88000"/>
                  </a:schemeClr>
                </a:gs>
                <a:gs pos="100000">
                  <a:schemeClr val="accent3">
                    <a:tint val="40000"/>
                    <a:satMod val="100000"/>
                    <a:lumMod val="78000"/>
                  </a:schemeClr>
                </a:gs>
              </a:gsLst>
              <a:lin ang="5400000" scaled="0"/>
            </a:gradFill>
            <a:ln w="9525" cap="flat" cmpd="sng" algn="ctr">
              <a:solidFill>
                <a:schemeClr val="accent3"/>
              </a:solidFill>
              <a:prstDash val="solid"/>
            </a:ln>
            <a:effectLst>
              <a:outerShdw blurRad="63500" dist="50800" dir="5400000" sx="98000" sy="98000" rotWithShape="0">
                <a:srgbClr val="000000">
                  <a:alpha val="20000"/>
                </a:srgbClr>
              </a:outerShdw>
            </a:effectLst>
          </c:spPr>
          <c:invertIfNegative val="0"/>
          <c:cat>
            <c:strRef>
              <c:f>Лист1!$A$2:$A$3</c:f>
              <c:strCache>
                <c:ptCount val="2"/>
                <c:pt idx="0">
                  <c:v>2021 год</c:v>
                </c:pt>
                <c:pt idx="1">
                  <c:v>2022год</c:v>
                </c:pt>
              </c:strCache>
            </c:strRef>
          </c:cat>
          <c:val>
            <c:numRef>
              <c:f>Лист1!$B$2:$B$3</c:f>
              <c:numCache>
                <c:formatCode>General</c:formatCode>
                <c:ptCount val="2"/>
                <c:pt idx="0">
                  <c:v>5405.5</c:v>
                </c:pt>
                <c:pt idx="1">
                  <c:v>4657.1000000000004</c:v>
                </c:pt>
              </c:numCache>
            </c:numRef>
          </c:val>
        </c:ser>
        <c:dLbls>
          <c:showLegendKey val="0"/>
          <c:showVal val="0"/>
          <c:showCatName val="0"/>
          <c:showSerName val="0"/>
          <c:showPercent val="0"/>
          <c:showBubbleSize val="0"/>
        </c:dLbls>
        <c:gapWidth val="150"/>
        <c:shape val="cylinder"/>
        <c:axId val="106304256"/>
        <c:axId val="106305792"/>
        <c:axId val="0"/>
      </c:bar3DChart>
      <c:catAx>
        <c:axId val="106304256"/>
        <c:scaling>
          <c:orientation val="minMax"/>
        </c:scaling>
        <c:delete val="0"/>
        <c:axPos val="b"/>
        <c:numFmt formatCode="General" sourceLinked="1"/>
        <c:majorTickMark val="out"/>
        <c:minorTickMark val="none"/>
        <c:tickLblPos val="nextTo"/>
        <c:txPr>
          <a:bodyPr/>
          <a:lstStyle/>
          <a:p>
            <a:pPr>
              <a:defRPr sz="1600" b="1">
                <a:solidFill>
                  <a:schemeClr val="bg1"/>
                </a:solidFill>
                <a:latin typeface="Times New Roman" pitchFamily="18" charset="0"/>
                <a:cs typeface="Times New Roman" pitchFamily="18" charset="0"/>
              </a:defRPr>
            </a:pPr>
            <a:endParaRPr lang="ru-RU"/>
          </a:p>
        </c:txPr>
        <c:crossAx val="106305792"/>
        <c:crosses val="autoZero"/>
        <c:auto val="1"/>
        <c:lblAlgn val="ctr"/>
        <c:lblOffset val="100"/>
        <c:noMultiLvlLbl val="0"/>
      </c:catAx>
      <c:valAx>
        <c:axId val="106305792"/>
        <c:scaling>
          <c:orientation val="minMax"/>
        </c:scaling>
        <c:delete val="0"/>
        <c:axPos val="l"/>
        <c:majorGridlines/>
        <c:numFmt formatCode="General" sourceLinked="1"/>
        <c:majorTickMark val="out"/>
        <c:minorTickMark val="none"/>
        <c:tickLblPos val="nextTo"/>
        <c:crossAx val="106304256"/>
        <c:crosses val="autoZero"/>
        <c:crossBetween val="between"/>
      </c:valAx>
    </c:plotArea>
    <c:plotVisOnly val="1"/>
    <c:dispBlanksAs val="gap"/>
    <c:showDLblsOverMax val="0"/>
  </c:chart>
  <c:txPr>
    <a:bodyPr/>
    <a:lstStyle/>
    <a:p>
      <a:pPr>
        <a:defRPr sz="1800"/>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pPr>
        <a:noFill/>
        <a:ln w="25400">
          <a:noFill/>
        </a:ln>
      </c:spPr>
    </c:sideWall>
    <c:backWall>
      <c:thickness val="0"/>
      <c:spPr>
        <a:noFill/>
        <a:ln w="25400">
          <a:noFill/>
        </a:ln>
      </c:spPr>
    </c:backWall>
    <c:plotArea>
      <c:layout/>
      <c:bar3DChart>
        <c:barDir val="col"/>
        <c:grouping val="clustered"/>
        <c:varyColors val="0"/>
        <c:dLbls>
          <c:showLegendKey val="0"/>
          <c:showVal val="0"/>
          <c:showCatName val="0"/>
          <c:showSerName val="0"/>
          <c:showPercent val="0"/>
          <c:showBubbleSize val="0"/>
        </c:dLbls>
        <c:gapWidth val="150"/>
        <c:shape val="cylinder"/>
        <c:axId val="233577856"/>
        <c:axId val="276024704"/>
        <c:axId val="0"/>
      </c:bar3DChart>
      <c:catAx>
        <c:axId val="233577856"/>
        <c:scaling>
          <c:orientation val="minMax"/>
        </c:scaling>
        <c:delete val="0"/>
        <c:axPos val="b"/>
        <c:numFmt formatCode="General" sourceLinked="1"/>
        <c:majorTickMark val="out"/>
        <c:minorTickMark val="none"/>
        <c:tickLblPos val="nextTo"/>
        <c:txPr>
          <a:bodyPr/>
          <a:lstStyle/>
          <a:p>
            <a:pPr>
              <a:defRPr sz="1400" b="1"/>
            </a:pPr>
            <a:endParaRPr lang="ru-RU"/>
          </a:p>
        </c:txPr>
        <c:crossAx val="276024704"/>
        <c:crosses val="autoZero"/>
        <c:auto val="1"/>
        <c:lblAlgn val="ctr"/>
        <c:lblOffset val="100"/>
        <c:noMultiLvlLbl val="0"/>
      </c:catAx>
      <c:valAx>
        <c:axId val="276024704"/>
        <c:scaling>
          <c:orientation val="minMax"/>
        </c:scaling>
        <c:delete val="0"/>
        <c:axPos val="l"/>
        <c:numFmt formatCode="0.0%" sourceLinked="1"/>
        <c:majorTickMark val="out"/>
        <c:minorTickMark val="none"/>
        <c:tickLblPos val="nextTo"/>
        <c:txPr>
          <a:bodyPr/>
          <a:lstStyle/>
          <a:p>
            <a:pPr>
              <a:defRPr>
                <a:solidFill>
                  <a:schemeClr val="accent4">
                    <a:lumMod val="50000"/>
                  </a:schemeClr>
                </a:solidFill>
              </a:defRPr>
            </a:pPr>
            <a:endParaRPr lang="ru-RU"/>
          </a:p>
        </c:txPr>
        <c:crossAx val="233577856"/>
        <c:crosses val="autoZero"/>
        <c:crossBetween val="between"/>
      </c:valAx>
    </c:plotArea>
    <c:legend>
      <c:legendPos val="b"/>
      <c:layout/>
      <c:overlay val="0"/>
      <c:txPr>
        <a:bodyPr/>
        <a:lstStyle/>
        <a:p>
          <a:pPr>
            <a:defRPr sz="1400" b="1">
              <a:solidFill>
                <a:schemeClr val="tx1"/>
              </a:solidFill>
              <a:latin typeface="Times New Roman" pitchFamily="18" charset="0"/>
              <a:cs typeface="Times New Roman" pitchFamily="18" charset="0"/>
            </a:defRPr>
          </a:pPr>
          <a:endParaRPr lang="ru-RU"/>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stacked"/>
        <c:varyColors val="0"/>
        <c:ser>
          <c:idx val="0"/>
          <c:order val="0"/>
          <c:tx>
            <c:strRef>
              <c:f>Лист1!$B$1</c:f>
              <c:strCache>
                <c:ptCount val="1"/>
                <c:pt idx="0">
                  <c:v>Прочие налоговые и не налоговое доходы</c:v>
                </c:pt>
              </c:strCache>
            </c:strRef>
          </c:tx>
          <c:invertIfNegative val="0"/>
          <c:cat>
            <c:numRef>
              <c:f>Лист1!$A$2:$A$5</c:f>
              <c:numCache>
                <c:formatCode>General</c:formatCode>
                <c:ptCount val="4"/>
                <c:pt idx="0">
                  <c:v>2021</c:v>
                </c:pt>
                <c:pt idx="1">
                  <c:v>2022</c:v>
                </c:pt>
              </c:numCache>
            </c:numRef>
          </c:cat>
          <c:val>
            <c:numRef>
              <c:f>Лист1!$B$2:$B$5</c:f>
              <c:numCache>
                <c:formatCode>General</c:formatCode>
                <c:ptCount val="4"/>
                <c:pt idx="0">
                  <c:v>11.8</c:v>
                </c:pt>
                <c:pt idx="1">
                  <c:v>43.4</c:v>
                </c:pt>
              </c:numCache>
            </c:numRef>
          </c:val>
        </c:ser>
        <c:ser>
          <c:idx val="1"/>
          <c:order val="1"/>
          <c:tx>
            <c:strRef>
              <c:f>Лист1!$C$1</c:f>
              <c:strCache>
                <c:ptCount val="1"/>
                <c:pt idx="0">
                  <c:v>Единый с\х налог</c:v>
                </c:pt>
              </c:strCache>
            </c:strRef>
          </c:tx>
          <c:invertIfNegative val="0"/>
          <c:cat>
            <c:numRef>
              <c:f>Лист1!$A$2:$A$5</c:f>
              <c:numCache>
                <c:formatCode>General</c:formatCode>
                <c:ptCount val="4"/>
                <c:pt idx="0">
                  <c:v>2021</c:v>
                </c:pt>
                <c:pt idx="1">
                  <c:v>2022</c:v>
                </c:pt>
              </c:numCache>
            </c:numRef>
          </c:cat>
          <c:val>
            <c:numRef>
              <c:f>Лист1!$C$2:$C$5</c:f>
              <c:numCache>
                <c:formatCode>General</c:formatCode>
                <c:ptCount val="4"/>
                <c:pt idx="0">
                  <c:v>11841</c:v>
                </c:pt>
                <c:pt idx="1">
                  <c:v>23690.1</c:v>
                </c:pt>
              </c:numCache>
            </c:numRef>
          </c:val>
        </c:ser>
        <c:ser>
          <c:idx val="2"/>
          <c:order val="2"/>
          <c:tx>
            <c:strRef>
              <c:f>Лист1!$D$1</c:f>
              <c:strCache>
                <c:ptCount val="1"/>
                <c:pt idx="0">
                  <c:v>Госпошлина</c:v>
                </c:pt>
              </c:strCache>
            </c:strRef>
          </c:tx>
          <c:invertIfNegative val="0"/>
          <c:cat>
            <c:numRef>
              <c:f>Лист1!$A$2:$A$5</c:f>
              <c:numCache>
                <c:formatCode>General</c:formatCode>
                <c:ptCount val="4"/>
                <c:pt idx="0">
                  <c:v>2021</c:v>
                </c:pt>
                <c:pt idx="1">
                  <c:v>2022</c:v>
                </c:pt>
              </c:numCache>
            </c:numRef>
          </c:cat>
          <c:val>
            <c:numRef>
              <c:f>Лист1!$D$2:$D$5</c:f>
              <c:numCache>
                <c:formatCode>General</c:formatCode>
                <c:ptCount val="4"/>
                <c:pt idx="0">
                  <c:v>13909</c:v>
                </c:pt>
                <c:pt idx="1">
                  <c:v>13790.9</c:v>
                </c:pt>
              </c:numCache>
            </c:numRef>
          </c:val>
        </c:ser>
        <c:ser>
          <c:idx val="3"/>
          <c:order val="3"/>
          <c:tx>
            <c:strRef>
              <c:f>Лист1!$E$1</c:f>
              <c:strCache>
                <c:ptCount val="1"/>
                <c:pt idx="0">
                  <c:v>Доходы от реализации имущества</c:v>
                </c:pt>
              </c:strCache>
            </c:strRef>
          </c:tx>
          <c:invertIfNegative val="0"/>
          <c:cat>
            <c:numRef>
              <c:f>Лист1!$A$2:$A$5</c:f>
              <c:numCache>
                <c:formatCode>General</c:formatCode>
                <c:ptCount val="4"/>
                <c:pt idx="0">
                  <c:v>2021</c:v>
                </c:pt>
                <c:pt idx="1">
                  <c:v>2022</c:v>
                </c:pt>
              </c:numCache>
            </c:numRef>
          </c:cat>
          <c:val>
            <c:numRef>
              <c:f>Лист1!$E$2:$E$5</c:f>
              <c:numCache>
                <c:formatCode>General</c:formatCode>
                <c:ptCount val="4"/>
                <c:pt idx="0">
                  <c:v>8436</c:v>
                </c:pt>
                <c:pt idx="1">
                  <c:v>36100</c:v>
                </c:pt>
              </c:numCache>
            </c:numRef>
          </c:val>
        </c:ser>
        <c:ser>
          <c:idx val="4"/>
          <c:order val="4"/>
          <c:tx>
            <c:strRef>
              <c:f>Лист1!$F$1</c:f>
              <c:strCache>
                <c:ptCount val="1"/>
                <c:pt idx="0">
                  <c:v>Штрафы</c:v>
                </c:pt>
              </c:strCache>
            </c:strRef>
          </c:tx>
          <c:spPr>
            <a:gradFill rotWithShape="1">
              <a:gsLst>
                <a:gs pos="0">
                  <a:schemeClr val="accent6">
                    <a:lumMod val="95000"/>
                  </a:schemeClr>
                </a:gs>
                <a:gs pos="100000">
                  <a:schemeClr val="accent6">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6">
                  <a:shade val="30000"/>
                  <a:satMod val="120000"/>
                </a:schemeClr>
              </a:contourClr>
            </a:sp3d>
          </c:spPr>
          <c:invertIfNegative val="0"/>
          <c:cat>
            <c:numRef>
              <c:f>Лист1!$A$2:$A$5</c:f>
              <c:numCache>
                <c:formatCode>General</c:formatCode>
                <c:ptCount val="4"/>
                <c:pt idx="0">
                  <c:v>2021</c:v>
                </c:pt>
                <c:pt idx="1">
                  <c:v>2022</c:v>
                </c:pt>
              </c:numCache>
            </c:numRef>
          </c:cat>
          <c:val>
            <c:numRef>
              <c:f>Лист1!$F$2:$F$5</c:f>
              <c:numCache>
                <c:formatCode>General</c:formatCode>
                <c:ptCount val="4"/>
                <c:pt idx="0">
                  <c:v>4366</c:v>
                </c:pt>
                <c:pt idx="1">
                  <c:v>5064</c:v>
                </c:pt>
              </c:numCache>
            </c:numRef>
          </c:val>
        </c:ser>
        <c:ser>
          <c:idx val="5"/>
          <c:order val="5"/>
          <c:tx>
            <c:strRef>
              <c:f>Лист1!$G$1</c:f>
              <c:strCache>
                <c:ptCount val="1"/>
                <c:pt idx="0">
                  <c:v>Налог на прибыль</c:v>
                </c:pt>
              </c:strCache>
            </c:strRef>
          </c:tx>
          <c:invertIfNegative val="0"/>
          <c:cat>
            <c:numRef>
              <c:f>Лист1!$A$2:$A$5</c:f>
              <c:numCache>
                <c:formatCode>General</c:formatCode>
                <c:ptCount val="4"/>
                <c:pt idx="0">
                  <c:v>2021</c:v>
                </c:pt>
                <c:pt idx="1">
                  <c:v>2022</c:v>
                </c:pt>
              </c:numCache>
            </c:numRef>
          </c:cat>
          <c:val>
            <c:numRef>
              <c:f>Лист1!$G$2:$G$5</c:f>
              <c:numCache>
                <c:formatCode>General</c:formatCode>
                <c:ptCount val="4"/>
                <c:pt idx="0">
                  <c:v>15216</c:v>
                </c:pt>
                <c:pt idx="1">
                  <c:v>27220.3</c:v>
                </c:pt>
              </c:numCache>
            </c:numRef>
          </c:val>
        </c:ser>
        <c:ser>
          <c:idx val="6"/>
          <c:order val="6"/>
          <c:tx>
            <c:strRef>
              <c:f>Лист1!$H$1</c:f>
              <c:strCache>
                <c:ptCount val="1"/>
                <c:pt idx="0">
                  <c:v>Негативное воздействие на окружающую среду</c:v>
                </c:pt>
              </c:strCache>
            </c:strRef>
          </c:tx>
          <c:spPr>
            <a:gradFill rotWithShape="1">
              <a:gsLst>
                <a:gs pos="0">
                  <a:schemeClr val="accent5">
                    <a:lumMod val="95000"/>
                  </a:schemeClr>
                </a:gs>
                <a:gs pos="100000">
                  <a:schemeClr val="accent5">
                    <a:shade val="82000"/>
                    <a:satMod val="125000"/>
                    <a:lumMod val="74000"/>
                  </a:schemeClr>
                </a:gs>
              </a:gsLst>
              <a:lin ang="5400000" scaled="0"/>
            </a:gradFill>
            <a:ln w="9525" cap="flat" cmpd="sng" algn="ctr">
              <a:solidFill>
                <a:schemeClr val="accent5"/>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c:spPr>
          <c:invertIfNegative val="0"/>
          <c:cat>
            <c:numRef>
              <c:f>Лист1!$A$2:$A$5</c:f>
              <c:numCache>
                <c:formatCode>General</c:formatCode>
                <c:ptCount val="4"/>
                <c:pt idx="0">
                  <c:v>2021</c:v>
                </c:pt>
                <c:pt idx="1">
                  <c:v>2022</c:v>
                </c:pt>
              </c:numCache>
            </c:numRef>
          </c:cat>
          <c:val>
            <c:numRef>
              <c:f>Лист1!$H$2:$H$5</c:f>
              <c:numCache>
                <c:formatCode>General</c:formatCode>
                <c:ptCount val="4"/>
                <c:pt idx="0">
                  <c:v>22389</c:v>
                </c:pt>
                <c:pt idx="1">
                  <c:v>1803.9</c:v>
                </c:pt>
              </c:numCache>
            </c:numRef>
          </c:val>
        </c:ser>
        <c:ser>
          <c:idx val="7"/>
          <c:order val="7"/>
          <c:tx>
            <c:strRef>
              <c:f>Лист1!$I$1</c:f>
              <c:strCache>
                <c:ptCount val="1"/>
                <c:pt idx="0">
                  <c:v>Арендные платежи за землю</c:v>
                </c:pt>
              </c:strCache>
            </c:strRef>
          </c:tx>
          <c:spPr>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c:spPr>
          <c:invertIfNegative val="0"/>
          <c:cat>
            <c:numRef>
              <c:f>Лист1!$A$2:$A$5</c:f>
              <c:numCache>
                <c:formatCode>General</c:formatCode>
                <c:ptCount val="4"/>
                <c:pt idx="0">
                  <c:v>2021</c:v>
                </c:pt>
                <c:pt idx="1">
                  <c:v>2022</c:v>
                </c:pt>
              </c:numCache>
            </c:numRef>
          </c:cat>
          <c:val>
            <c:numRef>
              <c:f>Лист1!$I$2:$I$5</c:f>
              <c:numCache>
                <c:formatCode>General</c:formatCode>
                <c:ptCount val="4"/>
                <c:pt idx="0">
                  <c:v>87538</c:v>
                </c:pt>
                <c:pt idx="1">
                  <c:v>106983.2</c:v>
                </c:pt>
              </c:numCache>
            </c:numRef>
          </c:val>
        </c:ser>
        <c:ser>
          <c:idx val="8"/>
          <c:order val="8"/>
          <c:tx>
            <c:strRef>
              <c:f>Лист1!$J$1</c:f>
              <c:strCache>
                <c:ptCount val="1"/>
                <c:pt idx="0">
                  <c:v>Налог на доходы физических лиц</c:v>
                </c:pt>
              </c:strCache>
            </c:strRef>
          </c:tx>
          <c:spPr>
            <a:gradFill rotWithShape="1">
              <a:gsLst>
                <a:gs pos="0">
                  <a:schemeClr val="accent3">
                    <a:lumMod val="95000"/>
                  </a:schemeClr>
                </a:gs>
                <a:gs pos="100000">
                  <a:schemeClr val="accent3">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3">
                  <a:shade val="30000"/>
                  <a:satMod val="120000"/>
                </a:schemeClr>
              </a:contourClr>
            </a:sp3d>
          </c:spPr>
          <c:invertIfNegative val="0"/>
          <c:cat>
            <c:numRef>
              <c:f>Лист1!$A$2:$A$5</c:f>
              <c:numCache>
                <c:formatCode>General</c:formatCode>
                <c:ptCount val="4"/>
                <c:pt idx="0">
                  <c:v>2021</c:v>
                </c:pt>
                <c:pt idx="1">
                  <c:v>2022</c:v>
                </c:pt>
              </c:numCache>
            </c:numRef>
          </c:cat>
          <c:val>
            <c:numRef>
              <c:f>Лист1!$J$2:$J$5</c:f>
              <c:numCache>
                <c:formatCode>General</c:formatCode>
                <c:ptCount val="4"/>
                <c:pt idx="0">
                  <c:v>532984</c:v>
                </c:pt>
                <c:pt idx="1">
                  <c:v>663020</c:v>
                </c:pt>
              </c:numCache>
            </c:numRef>
          </c:val>
        </c:ser>
        <c:dLbls>
          <c:showLegendKey val="0"/>
          <c:showVal val="0"/>
          <c:showCatName val="0"/>
          <c:showSerName val="0"/>
          <c:showPercent val="0"/>
          <c:showBubbleSize val="0"/>
        </c:dLbls>
        <c:gapWidth val="150"/>
        <c:shape val="box"/>
        <c:axId val="103505280"/>
        <c:axId val="104807040"/>
        <c:axId val="0"/>
      </c:bar3DChart>
      <c:catAx>
        <c:axId val="103505280"/>
        <c:scaling>
          <c:orientation val="minMax"/>
        </c:scaling>
        <c:delete val="0"/>
        <c:axPos val="b"/>
        <c:numFmt formatCode="General" sourceLinked="1"/>
        <c:majorTickMark val="out"/>
        <c:minorTickMark val="none"/>
        <c:tickLblPos val="nextTo"/>
        <c:crossAx val="104807040"/>
        <c:crosses val="autoZero"/>
        <c:auto val="1"/>
        <c:lblAlgn val="ctr"/>
        <c:lblOffset val="100"/>
        <c:noMultiLvlLbl val="0"/>
      </c:catAx>
      <c:valAx>
        <c:axId val="104807040"/>
        <c:scaling>
          <c:orientation val="minMax"/>
        </c:scaling>
        <c:delete val="0"/>
        <c:axPos val="l"/>
        <c:majorGridlines/>
        <c:numFmt formatCode="General" sourceLinked="1"/>
        <c:majorTickMark val="out"/>
        <c:minorTickMark val="none"/>
        <c:tickLblPos val="nextTo"/>
        <c:txPr>
          <a:bodyPr/>
          <a:lstStyle/>
          <a:p>
            <a:pPr>
              <a:defRPr sz="1200">
                <a:latin typeface="Times New Roman" pitchFamily="18" charset="0"/>
                <a:cs typeface="Times New Roman" pitchFamily="18" charset="0"/>
              </a:defRPr>
            </a:pPr>
            <a:endParaRPr lang="ru-RU"/>
          </a:p>
        </c:txPr>
        <c:crossAx val="103505280"/>
        <c:crosses val="autoZero"/>
        <c:crossBetween val="between"/>
      </c:valAx>
    </c:plotArea>
    <c:legend>
      <c:legendPos val="r"/>
      <c:layout/>
      <c:overlay val="0"/>
      <c:txPr>
        <a:bodyPr/>
        <a:lstStyle/>
        <a:p>
          <a:pPr>
            <a:defRPr sz="1400" b="1">
              <a:solidFill>
                <a:schemeClr val="bg1"/>
              </a:solidFill>
              <a:latin typeface="Times New Roman" pitchFamily="18" charset="0"/>
              <a:cs typeface="Times New Roman" pitchFamily="18" charset="0"/>
            </a:defRPr>
          </a:pPr>
          <a:endParaRPr lang="ru-RU"/>
        </a:p>
      </c:txPr>
    </c:legend>
    <c:plotVisOnly val="1"/>
    <c:dispBlanksAs val="gap"/>
    <c:showDLblsOverMax val="0"/>
  </c:chart>
  <c:txPr>
    <a:bodyPr/>
    <a:lstStyle/>
    <a:p>
      <a:pPr>
        <a:defRPr sz="1800"/>
      </a:pPr>
      <a:endParaRPr lang="ru-RU"/>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Лист1!$B$1</c:f>
              <c:strCache>
                <c:ptCount val="1"/>
                <c:pt idx="0">
                  <c:v>налоговые доходы</c:v>
                </c:pt>
              </c:strCache>
            </c:strRef>
          </c:tx>
          <c:spPr>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c:spPr>
          <c:invertIfNegative val="0"/>
          <c:dLbls>
            <c:dLbl>
              <c:idx val="0"/>
              <c:layout>
                <c:manualLayout>
                  <c:x val="0"/>
                  <c:y val="-5.1121534000247972E-2"/>
                </c:manualLayout>
              </c:layout>
              <c:showLegendKey val="0"/>
              <c:showVal val="1"/>
              <c:showCatName val="0"/>
              <c:showSerName val="0"/>
              <c:showPercent val="0"/>
              <c:showBubbleSize val="0"/>
            </c:dLbl>
            <c:dLbl>
              <c:idx val="1"/>
              <c:layout>
                <c:manualLayout>
                  <c:x val="1.7636929230085554E-2"/>
                  <c:y val="-4.0897227200198408E-2"/>
                </c:manualLayout>
              </c:layout>
              <c:showLegendKey val="0"/>
              <c:showVal val="1"/>
              <c:showCatName val="0"/>
              <c:showSerName val="0"/>
              <c:showPercent val="0"/>
              <c:showBubbleSize val="0"/>
            </c:dLbl>
            <c:txPr>
              <a:bodyPr/>
              <a:lstStyle/>
              <a:p>
                <a:pPr>
                  <a:defRPr sz="1200" b="1">
                    <a:solidFill>
                      <a:schemeClr val="bg1"/>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2021</c:v>
                </c:pt>
                <c:pt idx="1">
                  <c:v>2022</c:v>
                </c:pt>
              </c:numCache>
            </c:numRef>
          </c:cat>
          <c:val>
            <c:numRef>
              <c:f>Лист1!$B$2:$B$3</c:f>
              <c:numCache>
                <c:formatCode>0.0%</c:formatCode>
                <c:ptCount val="2"/>
                <c:pt idx="0">
                  <c:v>0.23</c:v>
                </c:pt>
                <c:pt idx="1">
                  <c:v>0.316</c:v>
                </c:pt>
              </c:numCache>
            </c:numRef>
          </c:val>
        </c:ser>
        <c:ser>
          <c:idx val="1"/>
          <c:order val="1"/>
          <c:tx>
            <c:strRef>
              <c:f>Лист1!$C$1</c:f>
              <c:strCache>
                <c:ptCount val="1"/>
                <c:pt idx="0">
                  <c:v>неналоговые доходы</c:v>
                </c:pt>
              </c:strCache>
            </c:strRef>
          </c:tx>
          <c:spPr>
            <a:gradFill rotWithShape="1">
              <a:gsLst>
                <a:gs pos="0">
                  <a:schemeClr val="accent4">
                    <a:lumMod val="95000"/>
                  </a:schemeClr>
                </a:gs>
                <a:gs pos="100000">
                  <a:schemeClr val="accent4">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4">
                  <a:shade val="30000"/>
                  <a:satMod val="120000"/>
                </a:schemeClr>
              </a:contourClr>
            </a:sp3d>
          </c:spPr>
          <c:invertIfNegative val="0"/>
          <c:dLbls>
            <c:dLbl>
              <c:idx val="0"/>
              <c:layout>
                <c:manualLayout>
                  <c:x val="1.910667333259268E-2"/>
                  <c:y val="-4.6009380600223165E-2"/>
                </c:manualLayout>
              </c:layout>
              <c:showLegendKey val="0"/>
              <c:showVal val="1"/>
              <c:showCatName val="0"/>
              <c:showSerName val="0"/>
              <c:showPercent val="0"/>
              <c:showBubbleSize val="0"/>
            </c:dLbl>
            <c:dLbl>
              <c:idx val="1"/>
              <c:layout>
                <c:manualLayout>
                  <c:x val="1.6167185127578424E-2"/>
                  <c:y val="-5.3677610700260357E-2"/>
                </c:manualLayout>
              </c:layout>
              <c:showLegendKey val="0"/>
              <c:showVal val="1"/>
              <c:showCatName val="0"/>
              <c:showSerName val="0"/>
              <c:showPercent val="0"/>
              <c:showBubbleSize val="0"/>
            </c:dLbl>
            <c:txPr>
              <a:bodyPr/>
              <a:lstStyle/>
              <a:p>
                <a:pPr>
                  <a:defRPr sz="1200" b="1">
                    <a:solidFill>
                      <a:schemeClr val="bg1"/>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2021</c:v>
                </c:pt>
                <c:pt idx="1">
                  <c:v>2022</c:v>
                </c:pt>
              </c:numCache>
            </c:numRef>
          </c:cat>
          <c:val>
            <c:numRef>
              <c:f>Лист1!$C$2:$C$3</c:f>
              <c:numCache>
                <c:formatCode>0.0%</c:formatCode>
                <c:ptCount val="2"/>
                <c:pt idx="0">
                  <c:v>4.2000000000000003E-2</c:v>
                </c:pt>
                <c:pt idx="1">
                  <c:v>3.2000000000000001E-2</c:v>
                </c:pt>
              </c:numCache>
            </c:numRef>
          </c:val>
        </c:ser>
        <c:ser>
          <c:idx val="2"/>
          <c:order val="2"/>
          <c:tx>
            <c:strRef>
              <c:f>Лист1!$D$1</c:f>
              <c:strCache>
                <c:ptCount val="1"/>
                <c:pt idx="0">
                  <c:v>безвозмездные поступления</c:v>
                </c:pt>
              </c:strCache>
            </c:strRef>
          </c:tx>
          <c:spPr>
            <a:gradFill rotWithShape="1">
              <a:gsLst>
                <a:gs pos="0">
                  <a:schemeClr val="accent2">
                    <a:lumMod val="95000"/>
                  </a:schemeClr>
                </a:gs>
                <a:gs pos="100000">
                  <a:schemeClr val="accent2">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shade val="30000"/>
                  <a:satMod val="120000"/>
                </a:schemeClr>
              </a:contourClr>
            </a:sp3d>
          </c:spPr>
          <c:invertIfNegative val="0"/>
          <c:dLbls>
            <c:dLbl>
              <c:idx val="0"/>
              <c:layout>
                <c:manualLayout>
                  <c:x val="1.3227696922564158E-2"/>
                  <c:y val="-3.8341150500185966E-2"/>
                </c:manualLayout>
              </c:layout>
              <c:showLegendKey val="0"/>
              <c:showVal val="1"/>
              <c:showCatName val="0"/>
              <c:showSerName val="0"/>
              <c:showPercent val="0"/>
              <c:showBubbleSize val="0"/>
            </c:dLbl>
            <c:dLbl>
              <c:idx val="1"/>
              <c:layout>
                <c:manualLayout>
                  <c:x val="7.3487205125356472E-3"/>
                  <c:y val="-3.0672920400148785E-2"/>
                </c:manualLayout>
              </c:layout>
              <c:showLegendKey val="0"/>
              <c:showVal val="1"/>
              <c:showCatName val="0"/>
              <c:showSerName val="0"/>
              <c:showPercent val="0"/>
              <c:showBubbleSize val="0"/>
            </c:dLbl>
            <c:txPr>
              <a:bodyPr/>
              <a:lstStyle/>
              <a:p>
                <a:pPr>
                  <a:defRPr sz="1200" b="1">
                    <a:solidFill>
                      <a:schemeClr val="bg1"/>
                    </a:solidFill>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numRef>
              <c:f>Лист1!$A$2:$A$3</c:f>
              <c:numCache>
                <c:formatCode>General</c:formatCode>
                <c:ptCount val="2"/>
                <c:pt idx="0">
                  <c:v>2021</c:v>
                </c:pt>
                <c:pt idx="1">
                  <c:v>2022</c:v>
                </c:pt>
              </c:numCache>
            </c:numRef>
          </c:cat>
          <c:val>
            <c:numRef>
              <c:f>Лист1!$D$2:$D$3</c:f>
              <c:numCache>
                <c:formatCode>0.0%</c:formatCode>
                <c:ptCount val="2"/>
                <c:pt idx="0">
                  <c:v>0.72799999999999998</c:v>
                </c:pt>
                <c:pt idx="1">
                  <c:v>0.65200000000000002</c:v>
                </c:pt>
              </c:numCache>
            </c:numRef>
          </c:val>
        </c:ser>
        <c:dLbls>
          <c:showLegendKey val="0"/>
          <c:showVal val="0"/>
          <c:showCatName val="0"/>
          <c:showSerName val="0"/>
          <c:showPercent val="0"/>
          <c:showBubbleSize val="0"/>
        </c:dLbls>
        <c:gapWidth val="150"/>
        <c:shape val="cylinder"/>
        <c:axId val="276643840"/>
        <c:axId val="276646144"/>
        <c:axId val="0"/>
      </c:bar3DChart>
      <c:catAx>
        <c:axId val="276643840"/>
        <c:scaling>
          <c:orientation val="minMax"/>
        </c:scaling>
        <c:delete val="0"/>
        <c:axPos val="b"/>
        <c:numFmt formatCode="General" sourceLinked="1"/>
        <c:majorTickMark val="out"/>
        <c:minorTickMark val="none"/>
        <c:tickLblPos val="nextTo"/>
        <c:txPr>
          <a:bodyPr/>
          <a:lstStyle/>
          <a:p>
            <a:pPr>
              <a:defRPr sz="1400" b="1"/>
            </a:pPr>
            <a:endParaRPr lang="ru-RU"/>
          </a:p>
        </c:txPr>
        <c:crossAx val="276646144"/>
        <c:crosses val="autoZero"/>
        <c:auto val="1"/>
        <c:lblAlgn val="ctr"/>
        <c:lblOffset val="100"/>
        <c:noMultiLvlLbl val="0"/>
      </c:catAx>
      <c:valAx>
        <c:axId val="276646144"/>
        <c:scaling>
          <c:orientation val="minMax"/>
        </c:scaling>
        <c:delete val="0"/>
        <c:axPos val="l"/>
        <c:majorGridlines/>
        <c:numFmt formatCode="0.0%" sourceLinked="1"/>
        <c:majorTickMark val="out"/>
        <c:minorTickMark val="none"/>
        <c:tickLblPos val="nextTo"/>
        <c:txPr>
          <a:bodyPr/>
          <a:lstStyle/>
          <a:p>
            <a:pPr>
              <a:defRPr>
                <a:solidFill>
                  <a:schemeClr val="accent4">
                    <a:lumMod val="50000"/>
                  </a:schemeClr>
                </a:solidFill>
              </a:defRPr>
            </a:pPr>
            <a:endParaRPr lang="ru-RU"/>
          </a:p>
        </c:txPr>
        <c:crossAx val="276643840"/>
        <c:crosses val="autoZero"/>
        <c:crossBetween val="between"/>
      </c:valAx>
    </c:plotArea>
    <c:legend>
      <c:legendPos val="b"/>
      <c:layout/>
      <c:overlay val="0"/>
      <c:txPr>
        <a:bodyPr/>
        <a:lstStyle/>
        <a:p>
          <a:pPr>
            <a:defRPr sz="1400" b="1">
              <a:solidFill>
                <a:schemeClr val="tx1"/>
              </a:solidFill>
              <a:latin typeface="Times New Roman" pitchFamily="18" charset="0"/>
              <a:cs typeface="Times New Roman" pitchFamily="18" charset="0"/>
            </a:defRPr>
          </a:pPr>
          <a:endParaRPr lang="ru-RU"/>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view3D>
      <c:rotX val="30"/>
      <c:rotY val="169"/>
      <c:rAngAx val="0"/>
      <c:perspective val="30"/>
    </c:view3D>
    <c:floor>
      <c:thickness val="0"/>
    </c:floor>
    <c:sideWall>
      <c:thickness val="0"/>
    </c:sideWall>
    <c:backWall>
      <c:thickness val="0"/>
    </c:backWall>
    <c:plotArea>
      <c:layout>
        <c:manualLayout>
          <c:layoutTarget val="inner"/>
          <c:xMode val="edge"/>
          <c:yMode val="edge"/>
          <c:x val="3.4777043552281374E-2"/>
          <c:y val="9.0148223348512094E-2"/>
          <c:w val="0.94535036013212903"/>
          <c:h val="0.87172261873973089"/>
        </c:manualLayout>
      </c:layout>
      <c:pie3DChart>
        <c:varyColors val="1"/>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19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explosion val="25"/>
          <c:dPt>
            <c:idx val="0"/>
            <c:bubble3D val="0"/>
            <c:spPr>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c:spPr>
          </c:dPt>
          <c:dPt>
            <c:idx val="4"/>
            <c:bubble3D val="0"/>
            <c:spPr>
              <a:gradFill rotWithShape="1">
                <a:gsLst>
                  <a:gs pos="0">
                    <a:schemeClr val="accent5">
                      <a:lumMod val="95000"/>
                    </a:schemeClr>
                  </a:gs>
                  <a:gs pos="100000">
                    <a:schemeClr val="accent5">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5">
                    <a:shade val="30000"/>
                    <a:satMod val="120000"/>
                  </a:schemeClr>
                </a:contourClr>
              </a:sp3d>
            </c:spPr>
          </c:dPt>
          <c:dPt>
            <c:idx val="5"/>
            <c:bubble3D val="0"/>
            <c:spPr>
              <a:gradFill rotWithShape="1">
                <a:gsLst>
                  <a:gs pos="0">
                    <a:schemeClr val="accent6">
                      <a:lumMod val="95000"/>
                    </a:schemeClr>
                  </a:gs>
                  <a:gs pos="100000">
                    <a:schemeClr val="accent6">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6">
                    <a:shade val="30000"/>
                    <a:satMod val="120000"/>
                  </a:schemeClr>
                </a:contourClr>
              </a:sp3d>
            </c:spPr>
          </c:dPt>
          <c:dLbls>
            <c:dLbl>
              <c:idx val="0"/>
              <c:layout/>
              <c:tx>
                <c:rich>
                  <a:bodyPr/>
                  <a:lstStyle/>
                  <a:p>
                    <a:r>
                      <a:rPr lang="ru-RU" dirty="0" smtClean="0">
                        <a:solidFill>
                          <a:schemeClr val="bg1"/>
                        </a:solidFill>
                      </a:rPr>
                      <a:t>65,4</a:t>
                    </a:r>
                    <a:r>
                      <a:rPr lang="en-US" dirty="0" smtClean="0">
                        <a:solidFill>
                          <a:schemeClr val="bg1"/>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091A-4214-9BFA-99375E34E9FE}"/>
                </c:ext>
              </c:extLst>
            </c:dLbl>
            <c:dLbl>
              <c:idx val="1"/>
              <c:layout/>
              <c:tx>
                <c:rich>
                  <a:bodyPr/>
                  <a:lstStyle/>
                  <a:p>
                    <a:r>
                      <a:rPr lang="ru-RU" dirty="0" smtClean="0">
                        <a:solidFill>
                          <a:schemeClr val="bg1"/>
                        </a:solidFill>
                      </a:rPr>
                      <a:t>14,4</a:t>
                    </a:r>
                    <a:r>
                      <a:rPr lang="en-US" dirty="0" smtClean="0">
                        <a:solidFill>
                          <a:schemeClr val="bg1"/>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091A-4214-9BFA-99375E34E9FE}"/>
                </c:ext>
              </c:extLst>
            </c:dLbl>
            <c:dLbl>
              <c:idx val="2"/>
              <c:layout/>
              <c:tx>
                <c:rich>
                  <a:bodyPr/>
                  <a:lstStyle/>
                  <a:p>
                    <a:r>
                      <a:rPr lang="ru-RU" dirty="0" smtClean="0">
                        <a:solidFill>
                          <a:schemeClr val="bg1"/>
                        </a:solidFill>
                      </a:rPr>
                      <a:t>6,0</a:t>
                    </a:r>
                    <a:r>
                      <a:rPr lang="en-US" dirty="0" smtClean="0">
                        <a:solidFill>
                          <a:schemeClr val="bg1"/>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091A-4214-9BFA-99375E34E9FE}"/>
                </c:ext>
              </c:extLst>
            </c:dLbl>
            <c:dLbl>
              <c:idx val="3"/>
              <c:layout/>
              <c:tx>
                <c:rich>
                  <a:bodyPr/>
                  <a:lstStyle/>
                  <a:p>
                    <a:r>
                      <a:rPr lang="ru-RU" dirty="0" smtClean="0">
                        <a:solidFill>
                          <a:schemeClr val="bg1"/>
                        </a:solidFill>
                      </a:rPr>
                      <a:t>6,6</a:t>
                    </a:r>
                    <a:r>
                      <a:rPr lang="en-US" dirty="0" smtClean="0">
                        <a:solidFill>
                          <a:schemeClr val="bg1"/>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091A-4214-9BFA-99375E34E9FE}"/>
                </c:ext>
              </c:extLst>
            </c:dLbl>
            <c:dLbl>
              <c:idx val="4"/>
              <c:layout/>
              <c:tx>
                <c:rich>
                  <a:bodyPr/>
                  <a:lstStyle/>
                  <a:p>
                    <a:r>
                      <a:rPr lang="ru-RU" dirty="0" smtClean="0">
                        <a:solidFill>
                          <a:schemeClr val="bg1"/>
                        </a:solidFill>
                      </a:rPr>
                      <a:t>6,1</a:t>
                    </a:r>
                    <a:r>
                      <a:rPr lang="en-US" dirty="0" smtClean="0">
                        <a:solidFill>
                          <a:schemeClr val="bg1"/>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091A-4214-9BFA-99375E34E9FE}"/>
                </c:ext>
              </c:extLst>
            </c:dLbl>
            <c:dLbl>
              <c:idx val="5"/>
              <c:layout/>
              <c:tx>
                <c:rich>
                  <a:bodyPr/>
                  <a:lstStyle/>
                  <a:p>
                    <a:r>
                      <a:rPr lang="ru-RU" dirty="0" smtClean="0">
                        <a:solidFill>
                          <a:schemeClr val="bg1"/>
                        </a:solidFill>
                      </a:rPr>
                      <a:t>2,2</a:t>
                    </a:r>
                    <a:r>
                      <a:rPr lang="en-US" dirty="0" smtClean="0">
                        <a:solidFill>
                          <a:schemeClr val="bg1"/>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091A-4214-9BFA-99375E34E9FE}"/>
                </c:ext>
              </c:extLst>
            </c:dLbl>
            <c:dLbl>
              <c:idx val="6"/>
              <c:tx>
                <c:rich>
                  <a:bodyPr/>
                  <a:lstStyle/>
                  <a:p>
                    <a:r>
                      <a:rPr lang="ru-RU" smtClean="0">
                        <a:solidFill>
                          <a:schemeClr val="bg1"/>
                        </a:solidFill>
                      </a:rPr>
                      <a:t>2,1</a:t>
                    </a:r>
                    <a:r>
                      <a:rPr lang="en-US" smtClean="0">
                        <a:solidFill>
                          <a:schemeClr val="bg1"/>
                        </a:solidFill>
                      </a:rPr>
                      <a:t>%</a:t>
                    </a:r>
                    <a:endParaRPr lang="en-US" dirty="0"/>
                  </a:p>
                </c:rich>
              </c:tx>
              <c:showLegendKey val="0"/>
              <c:showVal val="0"/>
              <c:showCatName val="0"/>
              <c:showSerName val="0"/>
              <c:showPercent val="1"/>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091A-4214-9BFA-99375E34E9FE}"/>
                </c:ext>
              </c:extLst>
            </c:dLbl>
            <c:spPr>
              <a:noFill/>
              <a:ln>
                <a:noFill/>
              </a:ln>
              <a:effectLst/>
            </c:spPr>
            <c:txPr>
              <a:bodyPr/>
              <a:lstStyle/>
              <a:p>
                <a:pPr>
                  <a:defRPr>
                    <a:solidFill>
                      <a:schemeClr val="bg1"/>
                    </a:solidFill>
                  </a:defRPr>
                </a:pPr>
                <a:endParaRPr lang="ru-RU"/>
              </a:p>
            </c:txPr>
            <c:showLegendKey val="0"/>
            <c:showVal val="0"/>
            <c:showCatName val="0"/>
            <c:showSerName val="0"/>
            <c:showPercent val="1"/>
            <c:showBubbleSize val="0"/>
            <c:showLeaderLines val="1"/>
            <c:extLst xmlns:c16r2="http://schemas.microsoft.com/office/drawing/2015/06/chart">
              <c:ext xmlns:c15="http://schemas.microsoft.com/office/drawing/2012/chart" uri="{CE6537A1-D6FC-4f65-9D91-7224C49458BB}"/>
            </c:extLst>
          </c:dLbls>
          <c:cat>
            <c:strRef>
              <c:f>Лист1!$A$2:$A$7</c:f>
              <c:strCache>
                <c:ptCount val="6"/>
                <c:pt idx="0">
                  <c:v>Образование 2 293,0 млн.руб</c:v>
                </c:pt>
                <c:pt idx="1">
                  <c:v>Прочие расходы 475,0 млн.руб</c:v>
                </c:pt>
                <c:pt idx="2">
                  <c:v>Органы местного самоуправления 210,8 млн.руб</c:v>
                </c:pt>
                <c:pt idx="3">
                  <c:v>Социальная политика 232,6 млн.руб</c:v>
                </c:pt>
                <c:pt idx="4">
                  <c:v>Физическая культура и спорт 217,2 млн.руб</c:v>
                </c:pt>
                <c:pt idx="5">
                  <c:v>Культура и кинематография 77,6 млн.руб</c:v>
                </c:pt>
              </c:strCache>
            </c:strRef>
          </c:cat>
          <c:val>
            <c:numRef>
              <c:f>Лист1!$B$2:$B$7</c:f>
              <c:numCache>
                <c:formatCode>#,##0.0</c:formatCode>
                <c:ptCount val="6"/>
                <c:pt idx="0">
                  <c:v>2293</c:v>
                </c:pt>
                <c:pt idx="1">
                  <c:v>475</c:v>
                </c:pt>
                <c:pt idx="2">
                  <c:v>210.8</c:v>
                </c:pt>
                <c:pt idx="3">
                  <c:v>232.6</c:v>
                </c:pt>
                <c:pt idx="4">
                  <c:v>217.2</c:v>
                </c:pt>
                <c:pt idx="5">
                  <c:v>77.599999999999994</c:v>
                </c:pt>
              </c:numCache>
            </c:numRef>
          </c:val>
          <c:extLst xmlns:c16r2="http://schemas.microsoft.com/office/drawing/2015/06/chart">
            <c:ext xmlns:c16="http://schemas.microsoft.com/office/drawing/2014/chart" uri="{C3380CC4-5D6E-409C-BE32-E72D297353CC}">
              <c16:uniqueId val="{00000007-091A-4214-9BFA-99375E34E9FE}"/>
            </c:ext>
          </c:extLst>
        </c:ser>
        <c:dLbls>
          <c:showLegendKey val="0"/>
          <c:showVal val="0"/>
          <c:showCatName val="0"/>
          <c:showSerName val="0"/>
          <c:showPercent val="0"/>
          <c:showBubbleSize val="0"/>
          <c:showLeaderLines val="1"/>
        </c:dLbls>
      </c:pie3DChart>
    </c:plotArea>
    <c:legend>
      <c:legendPos val="r"/>
      <c:layout>
        <c:manualLayout>
          <c:xMode val="edge"/>
          <c:yMode val="edge"/>
          <c:x val="0.63841618194442717"/>
          <c:y val="5.3900055042768021E-2"/>
          <c:w val="0.32977996835551204"/>
          <c:h val="0.87528541663456261"/>
        </c:manualLayout>
      </c:layout>
      <c:overlay val="0"/>
      <c:txPr>
        <a:bodyPr/>
        <a:lstStyle/>
        <a:p>
          <a:pPr>
            <a:defRPr sz="1400">
              <a:solidFill>
                <a:schemeClr val="bg1"/>
              </a:solidFill>
            </a:defRPr>
          </a:pPr>
          <a:endParaRPr lang="ru-RU"/>
        </a:p>
      </c:txPr>
    </c:legend>
    <c:plotVisOnly val="1"/>
    <c:dispBlanksAs val="zero"/>
    <c:showDLblsOverMax val="0"/>
  </c:chart>
  <c:txPr>
    <a:bodyPr/>
    <a:lstStyle/>
    <a:p>
      <a:pPr>
        <a:defRPr sz="1800"/>
      </a:pPr>
      <a:endParaRPr lang="ru-RU"/>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solidFill>
                  <a:schemeClr val="bg1"/>
                </a:solidFill>
              </a:defRPr>
            </a:pPr>
            <a:r>
              <a:rPr lang="ru-RU" dirty="0">
                <a:solidFill>
                  <a:schemeClr val="bg1"/>
                </a:solidFill>
              </a:rPr>
              <a:t>Структура расходов на образование в </a:t>
            </a:r>
            <a:r>
              <a:rPr lang="ru-RU" dirty="0" smtClean="0">
                <a:solidFill>
                  <a:schemeClr val="bg1"/>
                </a:solidFill>
              </a:rPr>
              <a:t>202</a:t>
            </a:r>
            <a:r>
              <a:rPr lang="en-US" dirty="0" smtClean="0">
                <a:solidFill>
                  <a:schemeClr val="bg1"/>
                </a:solidFill>
              </a:rPr>
              <a:t>2</a:t>
            </a:r>
            <a:r>
              <a:rPr lang="ru-RU" dirty="0" smtClean="0">
                <a:solidFill>
                  <a:schemeClr val="bg1"/>
                </a:solidFill>
              </a:rPr>
              <a:t> </a:t>
            </a:r>
            <a:r>
              <a:rPr lang="ru-RU" dirty="0">
                <a:solidFill>
                  <a:schemeClr val="bg1"/>
                </a:solidFill>
              </a:rPr>
              <a:t>году</a:t>
            </a:r>
          </a:p>
        </c:rich>
      </c:tx>
      <c:layout/>
      <c:overlay val="0"/>
    </c:title>
    <c:autoTitleDeleted val="0"/>
    <c:view3D>
      <c:rotX val="30"/>
      <c:rotY val="169"/>
      <c:rAngAx val="0"/>
      <c:perspective val="30"/>
    </c:view3D>
    <c:floor>
      <c:thickness val="0"/>
    </c:floor>
    <c:sideWall>
      <c:thickness val="0"/>
    </c:sideWall>
    <c:backWall>
      <c:thickness val="0"/>
    </c:backWall>
    <c:plotArea>
      <c:layout>
        <c:manualLayout>
          <c:layoutTarget val="inner"/>
          <c:xMode val="edge"/>
          <c:yMode val="edge"/>
          <c:x val="3.4777043552281374E-2"/>
          <c:y val="9.0148223348512094E-2"/>
          <c:w val="0.94535036013212903"/>
          <c:h val="0.87172261873973089"/>
        </c:manualLayout>
      </c:layout>
      <c:pie3DChart>
        <c:varyColors val="1"/>
        <c:ser>
          <c:idx val="0"/>
          <c:order val="0"/>
          <c:tx>
            <c:strRef>
              <c:f>Лист1!$B$1</c:f>
              <c:strCache>
                <c:ptCount val="1"/>
                <c:pt idx="0">
                  <c:v>Продажи</c:v>
                </c:pt>
              </c:strCache>
            </c:strRef>
          </c:tx>
          <c:explosion val="10"/>
          <c:dPt>
            <c:idx val="0"/>
            <c:bubble3D val="0"/>
            <c:explosion val="37"/>
          </c:dPt>
          <c:dPt>
            <c:idx val="1"/>
            <c:bubble3D val="0"/>
            <c:spPr>
              <a:gradFill rotWithShape="1">
                <a:gsLst>
                  <a:gs pos="0">
                    <a:schemeClr val="accent2">
                      <a:lumMod val="95000"/>
                    </a:schemeClr>
                  </a:gs>
                  <a:gs pos="100000">
                    <a:schemeClr val="accent2">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shade val="30000"/>
                    <a:satMod val="120000"/>
                  </a:schemeClr>
                </a:contourClr>
              </a:sp3d>
            </c:spPr>
          </c:dPt>
          <c:dPt>
            <c:idx val="2"/>
            <c:bubble3D val="0"/>
            <c:spPr>
              <a:gradFill rotWithShape="1">
                <a:gsLst>
                  <a:gs pos="0">
                    <a:schemeClr val="accent3">
                      <a:lumMod val="95000"/>
                    </a:schemeClr>
                  </a:gs>
                  <a:gs pos="100000">
                    <a:schemeClr val="accent3">
                      <a:shade val="82000"/>
                      <a:satMod val="125000"/>
                      <a:lumMod val="74000"/>
                    </a:schemeClr>
                  </a:gs>
                </a:gsLst>
                <a:lin ang="5400000" scaled="0"/>
              </a:gradFill>
              <a:ln w="9525" cap="flat" cmpd="sng" algn="ctr">
                <a:solidFill>
                  <a:schemeClr val="accent3"/>
                </a:solidFill>
                <a:prstDash val="solid"/>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c:spPr>
          </c:dPt>
          <c:dPt>
            <c:idx val="3"/>
            <c:bubble3D val="0"/>
            <c:explosion val="0"/>
          </c:dPt>
          <c:dPt>
            <c:idx val="4"/>
            <c:bubble3D val="0"/>
            <c:spPr>
              <a:gradFill rotWithShape="1">
                <a:gsLst>
                  <a:gs pos="0">
                    <a:schemeClr val="accent1">
                      <a:lumMod val="95000"/>
                    </a:schemeClr>
                  </a:gs>
                  <a:gs pos="100000">
                    <a:schemeClr val="accent1">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1">
                    <a:shade val="30000"/>
                    <a:satMod val="120000"/>
                  </a:schemeClr>
                </a:contourClr>
              </a:sp3d>
            </c:spPr>
          </c:dPt>
          <c:dLbls>
            <c:dLbl>
              <c:idx val="0"/>
              <c:layout>
                <c:manualLayout>
                  <c:x val="4.3068375814267895E-2"/>
                  <c:y val="8.9669357152691198E-2"/>
                </c:manualLayout>
              </c:layout>
              <c:showLegendKey val="0"/>
              <c:showVal val="1"/>
              <c:showCatName val="1"/>
              <c:showSerName val="0"/>
              <c:showPercent val="0"/>
              <c:showBubbleSize val="0"/>
            </c:dLbl>
            <c:dLbl>
              <c:idx val="1"/>
              <c:layout>
                <c:manualLayout>
                  <c:x val="-0.23894469472093086"/>
                  <c:y val="9.1955605479447353E-2"/>
                </c:manualLayout>
              </c:layout>
              <c:showLegendKey val="0"/>
              <c:showVal val="1"/>
              <c:showCatName val="1"/>
              <c:showSerName val="0"/>
              <c:showPercent val="0"/>
              <c:showBubbleSize val="0"/>
            </c:dLbl>
            <c:dLbl>
              <c:idx val="2"/>
              <c:layout>
                <c:manualLayout>
                  <c:x val="1.6967989472218267E-2"/>
                  <c:y val="-0.16712365899236944"/>
                </c:manualLayout>
              </c:layout>
              <c:showLegendKey val="0"/>
              <c:showVal val="1"/>
              <c:showCatName val="1"/>
              <c:showSerName val="0"/>
              <c:showPercent val="0"/>
              <c:showBubbleSize val="0"/>
            </c:dLbl>
            <c:dLbl>
              <c:idx val="3"/>
              <c:layout>
                <c:manualLayout>
                  <c:x val="0.10349495595950997"/>
                  <c:y val="-1.0546636592239752E-2"/>
                </c:manualLayout>
              </c:layout>
              <c:showLegendKey val="0"/>
              <c:showVal val="1"/>
              <c:showCatName val="1"/>
              <c:showSerName val="0"/>
              <c:showPercent val="0"/>
              <c:showBubbleSize val="0"/>
            </c:dLbl>
            <c:dLbl>
              <c:idx val="4"/>
              <c:layout>
                <c:manualLayout>
                  <c:x val="-0.19447389257218681"/>
                  <c:y val="3.8135591402968586E-2"/>
                </c:manualLayout>
              </c:layout>
              <c:showLegendKey val="0"/>
              <c:showVal val="1"/>
              <c:showCatName val="1"/>
              <c:showSerName val="0"/>
              <c:showPercent val="0"/>
              <c:showBubbleSize val="0"/>
            </c:dLbl>
            <c:txPr>
              <a:bodyPr/>
              <a:lstStyle/>
              <a:p>
                <a:pPr>
                  <a:defRPr sz="1200" b="1">
                    <a:solidFill>
                      <a:schemeClr val="bg1"/>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Лист1!$A$2:$A$6</c:f>
              <c:strCache>
                <c:ptCount val="5"/>
                <c:pt idx="0">
                  <c:v>Дошкольное образование</c:v>
                </c:pt>
                <c:pt idx="1">
                  <c:v>Общее образование</c:v>
                </c:pt>
                <c:pt idx="2">
                  <c:v>Дополнительное образование</c:v>
                </c:pt>
                <c:pt idx="3">
                  <c:v>Молодежная политика и оздоровление детей</c:v>
                </c:pt>
                <c:pt idx="4">
                  <c:v>Другие расходы в области образования</c:v>
                </c:pt>
              </c:strCache>
            </c:strRef>
          </c:cat>
          <c:val>
            <c:numRef>
              <c:f>Лист1!$B$2:$B$6</c:f>
              <c:numCache>
                <c:formatCode>0.0%</c:formatCode>
                <c:ptCount val="5"/>
                <c:pt idx="0">
                  <c:v>0.35599999999999998</c:v>
                </c:pt>
                <c:pt idx="1">
                  <c:v>0.49399999999999999</c:v>
                </c:pt>
                <c:pt idx="2">
                  <c:v>0.06</c:v>
                </c:pt>
                <c:pt idx="3">
                  <c:v>6.0000000000000001E-3</c:v>
                </c:pt>
                <c:pt idx="4">
                  <c:v>8.4000000000000005E-2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8"/>
    </mc:Choice>
    <mc:Fallback>
      <c:style val="28"/>
    </mc:Fallback>
  </mc:AlternateContent>
  <c:chart>
    <c:title>
      <c:tx>
        <c:rich>
          <a:bodyPr/>
          <a:lstStyle/>
          <a:p>
            <a:pPr>
              <a:defRPr sz="1400">
                <a:solidFill>
                  <a:schemeClr val="bg1"/>
                </a:solidFill>
                <a:latin typeface="Times New Roman" pitchFamily="18" charset="0"/>
                <a:cs typeface="Times New Roman" pitchFamily="18" charset="0"/>
              </a:defRPr>
            </a:pPr>
            <a:r>
              <a:rPr lang="ru-RU" sz="1400" dirty="0">
                <a:solidFill>
                  <a:schemeClr val="bg1"/>
                </a:solidFill>
                <a:latin typeface="Times New Roman" pitchFamily="18" charset="0"/>
                <a:cs typeface="Times New Roman" pitchFamily="18" charset="0"/>
              </a:rPr>
              <a:t>Структура расходов по отрасли «Культура и кинематография» в </a:t>
            </a:r>
            <a:r>
              <a:rPr lang="ru-RU" sz="1400" dirty="0" smtClean="0">
                <a:solidFill>
                  <a:schemeClr val="bg1"/>
                </a:solidFill>
                <a:latin typeface="Times New Roman" pitchFamily="18" charset="0"/>
                <a:cs typeface="Times New Roman" pitchFamily="18" charset="0"/>
              </a:rPr>
              <a:t>202</a:t>
            </a:r>
            <a:r>
              <a:rPr lang="en-US" sz="1400" dirty="0" smtClean="0">
                <a:solidFill>
                  <a:schemeClr val="bg1"/>
                </a:solidFill>
                <a:latin typeface="Times New Roman" pitchFamily="18" charset="0"/>
                <a:cs typeface="Times New Roman" pitchFamily="18" charset="0"/>
              </a:rPr>
              <a:t>2</a:t>
            </a:r>
            <a:r>
              <a:rPr lang="ru-RU" sz="1400" dirty="0" smtClean="0">
                <a:solidFill>
                  <a:schemeClr val="bg1"/>
                </a:solidFill>
                <a:latin typeface="Times New Roman" pitchFamily="18" charset="0"/>
                <a:cs typeface="Times New Roman" pitchFamily="18" charset="0"/>
              </a:rPr>
              <a:t> </a:t>
            </a:r>
            <a:r>
              <a:rPr lang="ru-RU" sz="1400" dirty="0">
                <a:solidFill>
                  <a:schemeClr val="bg1"/>
                </a:solidFill>
                <a:latin typeface="Times New Roman" pitchFamily="18" charset="0"/>
                <a:cs typeface="Times New Roman" pitchFamily="18" charset="0"/>
              </a:rPr>
              <a:t>году</a:t>
            </a:r>
          </a:p>
        </c:rich>
      </c:tx>
      <c:layout>
        <c:manualLayout>
          <c:xMode val="edge"/>
          <c:yMode val="edge"/>
          <c:x val="0.15311450131233595"/>
          <c:y val="0"/>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Лист1!$B$1</c:f>
              <c:strCache>
                <c:ptCount val="1"/>
                <c:pt idx="0">
                  <c:v>Продажи</c:v>
                </c:pt>
              </c:strCache>
            </c:strRef>
          </c:tx>
          <c:spPr>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c:spPr>
          <c:explosion val="25"/>
          <c:dPt>
            <c:idx val="0"/>
            <c:bubble3D val="0"/>
          </c:dPt>
          <c:dPt>
            <c:idx val="1"/>
            <c:bubble3D val="0"/>
            <c:spPr>
              <a:gradFill rotWithShape="1">
                <a:gsLst>
                  <a:gs pos="0">
                    <a:schemeClr val="accent2">
                      <a:lumMod val="95000"/>
                    </a:schemeClr>
                  </a:gs>
                  <a:gs pos="100000">
                    <a:schemeClr val="accent2">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2">
                    <a:shade val="30000"/>
                    <a:satMod val="120000"/>
                  </a:schemeClr>
                </a:contourClr>
              </a:sp3d>
            </c:spPr>
          </c:dPt>
          <c:dLbls>
            <c:dLbl>
              <c:idx val="0"/>
              <c:layout>
                <c:manualLayout>
                  <c:x val="-1.4682250656168055E-2"/>
                  <c:y val="-0.39062499999999989"/>
                </c:manualLayout>
              </c:layout>
              <c:showLegendKey val="0"/>
              <c:showVal val="1"/>
              <c:showCatName val="1"/>
              <c:showSerName val="0"/>
              <c:showPercent val="0"/>
              <c:showBubbleSize val="0"/>
            </c:dLbl>
            <c:dLbl>
              <c:idx val="1"/>
              <c:layout>
                <c:manualLayout>
                  <c:x val="-0.11283858267716536"/>
                  <c:y val="0.17084251968503936"/>
                </c:manualLayout>
              </c:layout>
              <c:showLegendKey val="0"/>
              <c:showVal val="1"/>
              <c:showCatName val="1"/>
              <c:showSerName val="0"/>
              <c:showPercent val="0"/>
              <c:showBubbleSize val="0"/>
            </c:dLbl>
            <c:dLbl>
              <c:idx val="2"/>
              <c:layout>
                <c:manualLayout>
                  <c:x val="-5.1496801181102378E-2"/>
                  <c:y val="8.8281250000000006E-2"/>
                </c:manualLayout>
              </c:layout>
              <c:showLegendKey val="0"/>
              <c:showVal val="1"/>
              <c:showCatName val="1"/>
              <c:showSerName val="0"/>
              <c:showPercent val="0"/>
              <c:showBubbleSize val="0"/>
            </c:dLbl>
            <c:txPr>
              <a:bodyPr/>
              <a:lstStyle/>
              <a:p>
                <a:pPr>
                  <a:defRPr sz="1200" b="1">
                    <a:solidFill>
                      <a:schemeClr val="bg1"/>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Лист1!$A$2:$A$3</c:f>
              <c:strCache>
                <c:ptCount val="2"/>
                <c:pt idx="0">
                  <c:v>Культура</c:v>
                </c:pt>
                <c:pt idx="1">
                  <c:v>Другие вопросы в области культуры, кинематографии</c:v>
                </c:pt>
              </c:strCache>
            </c:strRef>
          </c:cat>
          <c:val>
            <c:numRef>
              <c:f>Лист1!$B$2:$B$3</c:f>
              <c:numCache>
                <c:formatCode>0.0%</c:formatCode>
                <c:ptCount val="2"/>
                <c:pt idx="0">
                  <c:v>0.9</c:v>
                </c:pt>
                <c:pt idx="1">
                  <c:v>0.1</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29"/>
    </mc:Choice>
    <mc:Fallback>
      <c:style val="29"/>
    </mc:Fallback>
  </mc:AlternateContent>
  <c:chart>
    <c:title>
      <c:tx>
        <c:rich>
          <a:bodyPr/>
          <a:lstStyle/>
          <a:p>
            <a:pPr>
              <a:defRPr>
                <a:solidFill>
                  <a:schemeClr val="bg1"/>
                </a:solidFill>
              </a:defRPr>
            </a:pPr>
            <a:r>
              <a:rPr lang="ru-RU" sz="1400" dirty="0">
                <a:solidFill>
                  <a:schemeClr val="bg1"/>
                </a:solidFill>
                <a:latin typeface="Times New Roman" pitchFamily="18" charset="0"/>
                <a:cs typeface="Times New Roman" pitchFamily="18" charset="0"/>
              </a:rPr>
              <a:t>Структура расходов на Физическую культуру и спорт в </a:t>
            </a:r>
            <a:r>
              <a:rPr lang="ru-RU" sz="1400" dirty="0" smtClean="0">
                <a:solidFill>
                  <a:schemeClr val="bg1"/>
                </a:solidFill>
                <a:latin typeface="Times New Roman" pitchFamily="18" charset="0"/>
                <a:cs typeface="Times New Roman" pitchFamily="18" charset="0"/>
              </a:rPr>
              <a:t>202</a:t>
            </a:r>
            <a:r>
              <a:rPr lang="en-US" sz="1400" dirty="0" smtClean="0">
                <a:solidFill>
                  <a:schemeClr val="bg1"/>
                </a:solidFill>
                <a:latin typeface="Times New Roman" pitchFamily="18" charset="0"/>
                <a:cs typeface="Times New Roman" pitchFamily="18" charset="0"/>
              </a:rPr>
              <a:t>2</a:t>
            </a:r>
            <a:r>
              <a:rPr lang="ru-RU" sz="1400" dirty="0" smtClean="0">
                <a:solidFill>
                  <a:schemeClr val="bg1"/>
                </a:solidFill>
                <a:latin typeface="Times New Roman" pitchFamily="18" charset="0"/>
                <a:cs typeface="Times New Roman" pitchFamily="18" charset="0"/>
              </a:rPr>
              <a:t> </a:t>
            </a:r>
            <a:r>
              <a:rPr lang="ru-RU" sz="1400" dirty="0">
                <a:solidFill>
                  <a:schemeClr val="bg1"/>
                </a:solidFill>
                <a:latin typeface="Times New Roman" pitchFamily="18" charset="0"/>
                <a:cs typeface="Times New Roman" pitchFamily="18" charset="0"/>
              </a:rPr>
              <a:t>году</a:t>
            </a:r>
          </a:p>
          <a:p>
            <a:pPr>
              <a:defRPr>
                <a:solidFill>
                  <a:schemeClr val="bg1"/>
                </a:solidFill>
              </a:defRPr>
            </a:pPr>
            <a:endParaRPr lang="ru-RU" dirty="0">
              <a:solidFill>
                <a:schemeClr val="bg1"/>
              </a:solidFill>
            </a:endParaRPr>
          </a:p>
        </c:rich>
      </c:tx>
      <c:layout>
        <c:manualLayout>
          <c:xMode val="edge"/>
          <c:yMode val="edge"/>
          <c:x val="0.15885701797760746"/>
          <c:y val="5.4514144892991688E-2"/>
        </c:manualLayout>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8.1189883328035409E-2"/>
          <c:y val="0.4360419549343002"/>
          <c:w val="0.82360282084790259"/>
          <c:h val="0.49771439537021139"/>
        </c:manualLayout>
      </c:layout>
      <c:pie3DChart>
        <c:varyColors val="1"/>
        <c:ser>
          <c:idx val="0"/>
          <c:order val="0"/>
          <c:tx>
            <c:strRef>
              <c:f>Лист1!$B$1</c:f>
              <c:strCache>
                <c:ptCount val="1"/>
                <c:pt idx="0">
                  <c:v>Продажи</c:v>
                </c:pt>
              </c:strCache>
            </c:strRef>
          </c:tx>
          <c:spPr>
            <a:gradFill rotWithShape="1">
              <a:gsLst>
                <a:gs pos="0">
                  <a:schemeClr val="accent4">
                    <a:lumMod val="95000"/>
                  </a:schemeClr>
                </a:gs>
                <a:gs pos="100000">
                  <a:schemeClr val="accent4">
                    <a:shade val="82000"/>
                    <a:satMod val="125000"/>
                    <a:lumMod val="74000"/>
                  </a:schemeClr>
                </a:gs>
              </a:gsLst>
              <a:lin ang="5400000" scaled="0"/>
            </a:gradFill>
            <a:ln>
              <a:noFill/>
            </a:ln>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accent4">
                  <a:shade val="30000"/>
                  <a:satMod val="120000"/>
                </a:schemeClr>
              </a:contourClr>
            </a:sp3d>
          </c:spPr>
          <c:explosion val="25"/>
          <c:dPt>
            <c:idx val="0"/>
            <c:bubble3D val="0"/>
            <c:explosion val="17"/>
            <c:spPr>
              <a:gradFill rotWithShape="1">
                <a:gsLst>
                  <a:gs pos="28000">
                    <a:schemeClr val="accent1">
                      <a:tint val="18000"/>
                      <a:satMod val="120000"/>
                      <a:lumMod val="88000"/>
                    </a:schemeClr>
                  </a:gs>
                  <a:gs pos="100000">
                    <a:schemeClr val="accent1">
                      <a:tint val="40000"/>
                      <a:satMod val="100000"/>
                      <a:lumMod val="78000"/>
                    </a:schemeClr>
                  </a:gs>
                </a:gsLst>
                <a:lin ang="5400000" scaled="0"/>
              </a:gradFill>
              <a:ln w="9525" cap="flat" cmpd="sng" algn="ctr">
                <a:solidFill>
                  <a:schemeClr val="accent1"/>
                </a:solidFill>
                <a:prstDash val="solid"/>
              </a:ln>
              <a:effectLst>
                <a:outerShdw blurRad="63500" dist="50800" dir="5400000" sx="98000" sy="98000" rotWithShape="0">
                  <a:srgbClr val="000000">
                    <a:alpha val="20000"/>
                  </a:srgbClr>
                </a:outerShdw>
              </a:effectLst>
            </c:spPr>
          </c:dPt>
          <c:dPt>
            <c:idx val="1"/>
            <c:bubble3D val="0"/>
            <c:explosion val="15"/>
            <c:spPr>
              <a:gradFill rotWithShape="1">
                <a:gsLst>
                  <a:gs pos="28000">
                    <a:schemeClr val="accent2">
                      <a:tint val="18000"/>
                      <a:satMod val="120000"/>
                      <a:lumMod val="88000"/>
                    </a:schemeClr>
                  </a:gs>
                  <a:gs pos="100000">
                    <a:schemeClr val="accent2">
                      <a:tint val="40000"/>
                      <a:satMod val="100000"/>
                      <a:lumMod val="78000"/>
                    </a:schemeClr>
                  </a:gs>
                </a:gsLst>
                <a:lin ang="5400000" scaled="0"/>
              </a:gradFill>
              <a:ln w="9525" cap="flat" cmpd="sng" algn="ctr">
                <a:solidFill>
                  <a:schemeClr val="accent2"/>
                </a:solidFill>
                <a:prstDash val="solid"/>
              </a:ln>
              <a:effectLst>
                <a:outerShdw blurRad="63500" dist="50800" dir="5400000" sx="98000" sy="98000" rotWithShape="0">
                  <a:srgbClr val="000000">
                    <a:alpha val="20000"/>
                  </a:srgbClr>
                </a:outerShdw>
              </a:effectLst>
            </c:spPr>
          </c:dPt>
          <c:dLbls>
            <c:dLbl>
              <c:idx val="0"/>
              <c:layout>
                <c:manualLayout>
                  <c:x val="1.5947474069626436E-2"/>
                  <c:y val="-0.20393314884204786"/>
                </c:manualLayout>
              </c:layout>
              <c:showLegendKey val="0"/>
              <c:showVal val="1"/>
              <c:showCatName val="1"/>
              <c:showSerName val="0"/>
              <c:showPercent val="0"/>
              <c:showBubbleSize val="0"/>
            </c:dLbl>
            <c:dLbl>
              <c:idx val="1"/>
              <c:layout>
                <c:manualLayout>
                  <c:x val="0.13602390391928326"/>
                  <c:y val="2.803880376927816E-2"/>
                </c:manualLayout>
              </c:layout>
              <c:showLegendKey val="0"/>
              <c:showVal val="1"/>
              <c:showCatName val="1"/>
              <c:showSerName val="0"/>
              <c:showPercent val="0"/>
              <c:showBubbleSize val="0"/>
            </c:dLbl>
            <c:dLbl>
              <c:idx val="2"/>
              <c:layout>
                <c:manualLayout>
                  <c:x val="-5.7613864802976297E-2"/>
                  <c:y val="-5.1894738968397469E-2"/>
                </c:manualLayout>
              </c:layout>
              <c:showLegendKey val="0"/>
              <c:showVal val="1"/>
              <c:showCatName val="1"/>
              <c:showSerName val="0"/>
              <c:showPercent val="0"/>
              <c:showBubbleSize val="0"/>
            </c:dLbl>
            <c:dLbl>
              <c:idx val="3"/>
              <c:layout>
                <c:manualLayout>
                  <c:x val="2.8498209008818047E-2"/>
                  <c:y val="-1.2148145155588775E-2"/>
                </c:manualLayout>
              </c:layout>
              <c:showLegendKey val="0"/>
              <c:showVal val="1"/>
              <c:showCatName val="1"/>
              <c:showSerName val="0"/>
              <c:showPercent val="0"/>
              <c:showBubbleSize val="0"/>
            </c:dLbl>
            <c:txPr>
              <a:bodyPr/>
              <a:lstStyle/>
              <a:p>
                <a:pPr>
                  <a:defRPr sz="1200" b="1">
                    <a:solidFill>
                      <a:schemeClr val="bg1"/>
                    </a:solidFill>
                    <a:latin typeface="Times New Roman" pitchFamily="18" charset="0"/>
                    <a:cs typeface="Times New Roman" pitchFamily="18" charset="0"/>
                  </a:defRPr>
                </a:pPr>
                <a:endParaRPr lang="ru-RU"/>
              </a:p>
            </c:txPr>
            <c:showLegendKey val="0"/>
            <c:showVal val="1"/>
            <c:showCatName val="1"/>
            <c:showSerName val="0"/>
            <c:showPercent val="0"/>
            <c:showBubbleSize val="0"/>
            <c:showLeaderLines val="1"/>
          </c:dLbls>
          <c:cat>
            <c:strRef>
              <c:f>Лист1!$A$2:$A$3</c:f>
              <c:strCache>
                <c:ptCount val="2"/>
                <c:pt idx="0">
                  <c:v>Физическая культура</c:v>
                </c:pt>
                <c:pt idx="1">
                  <c:v>Другие вопросы в области физической культуры и спорта</c:v>
                </c:pt>
              </c:strCache>
            </c:strRef>
          </c:cat>
          <c:val>
            <c:numRef>
              <c:f>Лист1!$B$2:$B$3</c:f>
              <c:numCache>
                <c:formatCode>0.0%</c:formatCode>
                <c:ptCount val="2"/>
                <c:pt idx="0">
                  <c:v>0.97799999999999998</c:v>
                </c:pt>
                <c:pt idx="1">
                  <c:v>2.1999999999999999E-2</c:v>
                </c:pt>
              </c:numCache>
            </c:numRef>
          </c:val>
        </c:ser>
        <c:dLbls>
          <c:showLegendKey val="0"/>
          <c:showVal val="0"/>
          <c:showCatName val="0"/>
          <c:showSerName val="0"/>
          <c:showPercent val="0"/>
          <c:showBubbleSize val="0"/>
          <c:showLeaderLines val="1"/>
        </c:dLbls>
      </c:pie3DChart>
    </c:plotArea>
    <c:plotVisOnly val="1"/>
    <c:dispBlanksAs val="zero"/>
    <c:showDLblsOverMax val="0"/>
  </c:chart>
  <c:txPr>
    <a:bodyPr/>
    <a:lstStyle/>
    <a:p>
      <a:pPr>
        <a:defRPr sz="1800"/>
      </a:pPr>
      <a:endParaRPr lang="ru-RU"/>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2D9B3C-69FB-46E5-93AE-048750096DCF}"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ru-RU"/>
        </a:p>
      </dgm:t>
    </dgm:pt>
    <dgm:pt modelId="{2B2C4AD2-4778-484B-ABC0-2FBB422BA921}">
      <dgm:prSet custT="1">
        <dgm:style>
          <a:lnRef idx="1">
            <a:schemeClr val="accent2"/>
          </a:lnRef>
          <a:fillRef idx="2">
            <a:schemeClr val="accent2"/>
          </a:fillRef>
          <a:effectRef idx="1">
            <a:schemeClr val="accent2"/>
          </a:effectRef>
          <a:fontRef idx="minor">
            <a:schemeClr val="dk1"/>
          </a:fontRef>
        </dgm:style>
      </dgm:prSet>
      <dgm:spPr>
        <a:solidFill>
          <a:schemeClr val="accent5">
            <a:lumMod val="60000"/>
            <a:lumOff val="40000"/>
          </a:schemeClr>
        </a:solidFill>
        <a:scene3d>
          <a:camera prst="orthographicFront"/>
          <a:lightRig rig="threePt" dir="t"/>
        </a:scene3d>
        <a:sp3d>
          <a:bevelT w="139700" h="139700" prst="divot"/>
        </a:sp3d>
      </dgm:spPr>
      <dgm:t>
        <a:bodyPr/>
        <a:lstStyle/>
        <a:p>
          <a:pPr rtl="0"/>
          <a:r>
            <a:rPr lang="ru-RU" sz="1400" b="1" dirty="0" smtClean="0">
              <a:solidFill>
                <a:schemeClr val="accent6">
                  <a:lumMod val="50000"/>
                </a:schemeClr>
              </a:solidFill>
            </a:rPr>
            <a:t>ОСНОВНЫЕ </a:t>
          </a:r>
          <a:r>
            <a:rPr lang="ru-RU" sz="1400" b="1" dirty="0" smtClean="0">
              <a:solidFill>
                <a:schemeClr val="accent6">
                  <a:lumMod val="50000"/>
                </a:schemeClr>
              </a:solidFill>
              <a:latin typeface="Times New Roman" pitchFamily="18" charset="0"/>
              <a:cs typeface="Times New Roman" pitchFamily="18" charset="0"/>
            </a:rPr>
            <a:t>ПОНЯТИЯ</a:t>
          </a:r>
          <a:endParaRPr lang="ru-RU" sz="1400" dirty="0">
            <a:solidFill>
              <a:schemeClr val="accent6">
                <a:lumMod val="50000"/>
              </a:schemeClr>
            </a:solidFill>
            <a:latin typeface="Times New Roman" pitchFamily="18" charset="0"/>
            <a:cs typeface="Times New Roman" pitchFamily="18" charset="0"/>
          </a:endParaRPr>
        </a:p>
      </dgm:t>
    </dgm:pt>
    <dgm:pt modelId="{E1F66C77-ED53-4EF1-904A-4CD403E2B127}" type="parTrans" cxnId="{52C5F5C6-D065-4D55-8CBB-11B3E4289802}">
      <dgm:prSet/>
      <dgm:spPr/>
      <dgm:t>
        <a:bodyPr/>
        <a:lstStyle/>
        <a:p>
          <a:endParaRPr lang="ru-RU"/>
        </a:p>
      </dgm:t>
    </dgm:pt>
    <dgm:pt modelId="{EA260699-2392-4D53-AD48-BD646827E39B}" type="sibTrans" cxnId="{52C5F5C6-D065-4D55-8CBB-11B3E4289802}">
      <dgm:prSet/>
      <dgm:spPr/>
      <dgm:t>
        <a:bodyPr/>
        <a:lstStyle/>
        <a:p>
          <a:endParaRPr lang="ru-RU"/>
        </a:p>
      </dgm:t>
    </dgm:pt>
    <dgm:pt modelId="{45460109-4ABB-4C43-9E1C-57AC4C6047C9}">
      <dgm:prSet custT="1">
        <dgm:style>
          <a:lnRef idx="1">
            <a:schemeClr val="accent2"/>
          </a:lnRef>
          <a:fillRef idx="2">
            <a:schemeClr val="accent2"/>
          </a:fillRef>
          <a:effectRef idx="1">
            <a:schemeClr val="accent2"/>
          </a:effectRef>
          <a:fontRef idx="minor">
            <a:schemeClr val="dk1"/>
          </a:fontRef>
        </dgm:style>
      </dgm:prSet>
      <dgm:spPr>
        <a:solidFill>
          <a:schemeClr val="accent5">
            <a:lumMod val="60000"/>
            <a:lumOff val="40000"/>
          </a:schemeClr>
        </a:solidFill>
        <a:scene3d>
          <a:camera prst="orthographicFront"/>
          <a:lightRig rig="threePt" dir="t"/>
        </a:scene3d>
        <a:sp3d>
          <a:bevelT w="139700" h="139700" prst="divot"/>
        </a:sp3d>
      </dgm:spPr>
      <dgm:t>
        <a:bodyPr/>
        <a:lstStyle/>
        <a:p>
          <a:pPr rtl="0"/>
          <a:r>
            <a:rPr lang="ru-RU" sz="1300" b="1" u="sng" dirty="0" smtClean="0">
              <a:solidFill>
                <a:schemeClr val="accent6">
                  <a:lumMod val="50000"/>
                </a:schemeClr>
              </a:solidFill>
            </a:rPr>
            <a:t>Доходы бюджета </a:t>
          </a:r>
          <a:r>
            <a:rPr lang="ru-RU" sz="1300" b="1" dirty="0" smtClean="0">
              <a:solidFill>
                <a:schemeClr val="accent6">
                  <a:lumMod val="50000"/>
                </a:schemeClr>
              </a:solidFill>
            </a:rPr>
            <a:t>– </a:t>
          </a:r>
          <a:r>
            <a:rPr lang="ru-RU" sz="1400" b="1" dirty="0" smtClean="0">
              <a:solidFill>
                <a:schemeClr val="accent6">
                  <a:lumMod val="50000"/>
                </a:schemeClr>
              </a:solidFill>
              <a:latin typeface="Times New Roman" pitchFamily="18" charset="0"/>
              <a:cs typeface="Times New Roman" pitchFamily="18" charset="0"/>
            </a:rPr>
            <a:t>поступающие</a:t>
          </a:r>
          <a:r>
            <a:rPr lang="ru-RU" sz="1300" b="1" dirty="0" smtClean="0">
              <a:solidFill>
                <a:schemeClr val="accent6">
                  <a:lumMod val="50000"/>
                </a:schemeClr>
              </a:solidFill>
            </a:rPr>
            <a:t> в </a:t>
          </a:r>
          <a:r>
            <a:rPr lang="ru-RU" sz="1300" b="1" dirty="0" smtClean="0">
              <a:solidFill>
                <a:schemeClr val="accent6">
                  <a:lumMod val="50000"/>
                </a:schemeClr>
              </a:solidFill>
              <a:latin typeface="Times New Roman" pitchFamily="18" charset="0"/>
              <a:cs typeface="Times New Roman" pitchFamily="18" charset="0"/>
            </a:rPr>
            <a:t>бюджет</a:t>
          </a:r>
          <a:r>
            <a:rPr lang="ru-RU" sz="1300" b="1" dirty="0" smtClean="0">
              <a:solidFill>
                <a:schemeClr val="accent6">
                  <a:lumMod val="50000"/>
                </a:schemeClr>
              </a:solidFill>
            </a:rPr>
            <a:t> денежные средства </a:t>
          </a:r>
          <a:endParaRPr lang="ru-RU" sz="1300" dirty="0">
            <a:solidFill>
              <a:schemeClr val="accent6">
                <a:lumMod val="50000"/>
              </a:schemeClr>
            </a:solidFill>
          </a:endParaRPr>
        </a:p>
      </dgm:t>
    </dgm:pt>
    <dgm:pt modelId="{7CA4FB8A-3C56-4DE5-899C-CE7A140239BA}" type="parTrans" cxnId="{186AACCB-00C3-4297-B5AB-D1F2C8535783}">
      <dgm:prSet/>
      <dgm:spPr/>
      <dgm:t>
        <a:bodyPr/>
        <a:lstStyle/>
        <a:p>
          <a:endParaRPr lang="ru-RU"/>
        </a:p>
      </dgm:t>
    </dgm:pt>
    <dgm:pt modelId="{780D712D-ED36-4499-A601-F47B5D082D33}" type="sibTrans" cxnId="{186AACCB-00C3-4297-B5AB-D1F2C8535783}">
      <dgm:prSet/>
      <dgm:spPr/>
      <dgm:t>
        <a:bodyPr/>
        <a:lstStyle/>
        <a:p>
          <a:endParaRPr lang="ru-RU"/>
        </a:p>
      </dgm:t>
    </dgm:pt>
    <dgm:pt modelId="{264673CB-C206-4012-B9AB-A9143849A692}">
      <dgm:prSet custT="1">
        <dgm:style>
          <a:lnRef idx="1">
            <a:schemeClr val="accent2"/>
          </a:lnRef>
          <a:fillRef idx="2">
            <a:schemeClr val="accent2"/>
          </a:fillRef>
          <a:effectRef idx="1">
            <a:schemeClr val="accent2"/>
          </a:effectRef>
          <a:fontRef idx="minor">
            <a:schemeClr val="dk1"/>
          </a:fontRef>
        </dgm:style>
      </dgm:prSet>
      <dgm:spPr>
        <a:solidFill>
          <a:schemeClr val="accent5">
            <a:lumMod val="60000"/>
            <a:lumOff val="40000"/>
          </a:schemeClr>
        </a:solidFill>
        <a:scene3d>
          <a:camera prst="orthographicFront"/>
          <a:lightRig rig="threePt" dir="t"/>
        </a:scene3d>
        <a:sp3d>
          <a:bevelT w="139700" h="139700" prst="divot"/>
        </a:sp3d>
      </dgm:spPr>
      <dgm:t>
        <a:bodyPr/>
        <a:lstStyle/>
        <a:p>
          <a:pPr rtl="0"/>
          <a:r>
            <a:rPr lang="ru-RU" sz="1300" b="1" u="sng" dirty="0" smtClean="0">
              <a:solidFill>
                <a:schemeClr val="accent6">
                  <a:lumMod val="50000"/>
                </a:schemeClr>
              </a:solidFill>
            </a:rPr>
            <a:t>Расходы бюджета </a:t>
          </a:r>
          <a:r>
            <a:rPr lang="ru-RU" sz="1300" dirty="0" smtClean="0">
              <a:solidFill>
                <a:schemeClr val="accent6">
                  <a:lumMod val="50000"/>
                </a:schemeClr>
              </a:solidFill>
            </a:rPr>
            <a:t>– </a:t>
          </a:r>
          <a:r>
            <a:rPr lang="ru-RU" sz="1300" b="1" dirty="0" smtClean="0">
              <a:solidFill>
                <a:schemeClr val="accent6">
                  <a:lumMod val="50000"/>
                </a:schemeClr>
              </a:solidFill>
            </a:rPr>
            <a:t>выплачиваемые из бюджета  </a:t>
          </a:r>
          <a:r>
            <a:rPr lang="ru-RU" sz="1400" b="1" dirty="0" smtClean="0">
              <a:solidFill>
                <a:schemeClr val="accent6">
                  <a:lumMod val="50000"/>
                </a:schemeClr>
              </a:solidFill>
              <a:latin typeface="Times New Roman" pitchFamily="18" charset="0"/>
              <a:cs typeface="Times New Roman" pitchFamily="18" charset="0"/>
            </a:rPr>
            <a:t>денежные</a:t>
          </a:r>
          <a:r>
            <a:rPr lang="ru-RU" sz="1300" b="1" dirty="0" smtClean="0">
              <a:solidFill>
                <a:schemeClr val="accent6">
                  <a:lumMod val="50000"/>
                </a:schemeClr>
              </a:solidFill>
            </a:rPr>
            <a:t> средства</a:t>
          </a:r>
          <a:endParaRPr lang="ru-RU" sz="1300" dirty="0">
            <a:solidFill>
              <a:schemeClr val="accent6">
                <a:lumMod val="50000"/>
              </a:schemeClr>
            </a:solidFill>
          </a:endParaRPr>
        </a:p>
      </dgm:t>
    </dgm:pt>
    <dgm:pt modelId="{0D0D0CBC-49A3-4AD3-A07F-430E5C2EAE35}" type="parTrans" cxnId="{8F498616-3DC7-4EA1-B494-F2E217D6FF87}">
      <dgm:prSet/>
      <dgm:spPr/>
      <dgm:t>
        <a:bodyPr/>
        <a:lstStyle/>
        <a:p>
          <a:endParaRPr lang="ru-RU"/>
        </a:p>
      </dgm:t>
    </dgm:pt>
    <dgm:pt modelId="{70C84CDB-1326-4199-90B6-AB5E5AD15C71}" type="sibTrans" cxnId="{8F498616-3DC7-4EA1-B494-F2E217D6FF87}">
      <dgm:prSet/>
      <dgm:spPr/>
      <dgm:t>
        <a:bodyPr/>
        <a:lstStyle/>
        <a:p>
          <a:endParaRPr lang="ru-RU"/>
        </a:p>
      </dgm:t>
    </dgm:pt>
    <dgm:pt modelId="{2CDABB83-18C2-4880-9C03-FD5E381FB1ED}">
      <dgm:prSet>
        <dgm:style>
          <a:lnRef idx="1">
            <a:schemeClr val="accent2"/>
          </a:lnRef>
          <a:fillRef idx="2">
            <a:schemeClr val="accent2"/>
          </a:fillRef>
          <a:effectRef idx="1">
            <a:schemeClr val="accent2"/>
          </a:effectRef>
          <a:fontRef idx="minor">
            <a:schemeClr val="dk1"/>
          </a:fontRef>
        </dgm:style>
      </dgm:prSet>
      <dgm:spPr>
        <a:solidFill>
          <a:schemeClr val="accent5">
            <a:lumMod val="60000"/>
            <a:lumOff val="40000"/>
          </a:schemeClr>
        </a:solidFill>
        <a:scene3d>
          <a:camera prst="orthographicFront"/>
          <a:lightRig rig="threePt" dir="t"/>
        </a:scene3d>
        <a:sp3d>
          <a:bevelT w="139700" h="139700" prst="divot"/>
        </a:sp3d>
      </dgm:spPr>
      <dgm:t>
        <a:bodyPr/>
        <a:lstStyle/>
        <a:p>
          <a:pPr rtl="0"/>
          <a:r>
            <a:rPr lang="ru-RU" b="1" u="sng" dirty="0" smtClean="0">
              <a:solidFill>
                <a:schemeClr val="accent6">
                  <a:lumMod val="50000"/>
                </a:schemeClr>
              </a:solidFill>
            </a:rPr>
            <a:t>Дефицит бюджета </a:t>
          </a:r>
          <a:r>
            <a:rPr lang="ru-RU" b="1" dirty="0" smtClean="0">
              <a:solidFill>
                <a:schemeClr val="accent6">
                  <a:lumMod val="50000"/>
                </a:schemeClr>
              </a:solidFill>
            </a:rPr>
            <a:t>– </a:t>
          </a:r>
          <a:r>
            <a:rPr lang="ru-RU" b="1" dirty="0" smtClean="0">
              <a:solidFill>
                <a:schemeClr val="accent6">
                  <a:lumMod val="50000"/>
                </a:schemeClr>
              </a:solidFill>
              <a:latin typeface="Times New Roman" pitchFamily="18" charset="0"/>
              <a:cs typeface="Times New Roman" pitchFamily="18" charset="0"/>
            </a:rPr>
            <a:t>превышение</a:t>
          </a:r>
          <a:r>
            <a:rPr lang="ru-RU" b="1" dirty="0" smtClean="0">
              <a:solidFill>
                <a:schemeClr val="accent6">
                  <a:lumMod val="50000"/>
                </a:schemeClr>
              </a:solidFill>
            </a:rPr>
            <a:t> расходов бюджета над  его доходами</a:t>
          </a:r>
          <a:endParaRPr lang="ru-RU" dirty="0">
            <a:solidFill>
              <a:schemeClr val="accent6">
                <a:lumMod val="50000"/>
              </a:schemeClr>
            </a:solidFill>
          </a:endParaRPr>
        </a:p>
      </dgm:t>
    </dgm:pt>
    <dgm:pt modelId="{903DCE3D-7C39-41E3-9770-DBF8CCD0E86E}" type="parTrans" cxnId="{ED0DD16E-6CE9-447B-AAC8-0859F170B867}">
      <dgm:prSet/>
      <dgm:spPr/>
      <dgm:t>
        <a:bodyPr/>
        <a:lstStyle/>
        <a:p>
          <a:endParaRPr lang="ru-RU"/>
        </a:p>
      </dgm:t>
    </dgm:pt>
    <dgm:pt modelId="{A7FE7756-07CB-433C-8907-7C8CAB465FCF}" type="sibTrans" cxnId="{ED0DD16E-6CE9-447B-AAC8-0859F170B867}">
      <dgm:prSet/>
      <dgm:spPr/>
      <dgm:t>
        <a:bodyPr/>
        <a:lstStyle/>
        <a:p>
          <a:endParaRPr lang="ru-RU"/>
        </a:p>
      </dgm:t>
    </dgm:pt>
    <dgm:pt modelId="{3764FDB3-87E8-428A-B57C-5F99A665435E}">
      <dgm:prSet>
        <dgm:style>
          <a:lnRef idx="1">
            <a:schemeClr val="accent2"/>
          </a:lnRef>
          <a:fillRef idx="2">
            <a:schemeClr val="accent2"/>
          </a:fillRef>
          <a:effectRef idx="1">
            <a:schemeClr val="accent2"/>
          </a:effectRef>
          <a:fontRef idx="minor">
            <a:schemeClr val="dk1"/>
          </a:fontRef>
        </dgm:style>
      </dgm:prSet>
      <dgm:spPr>
        <a:solidFill>
          <a:schemeClr val="accent5">
            <a:lumMod val="60000"/>
            <a:lumOff val="40000"/>
          </a:schemeClr>
        </a:solidFill>
        <a:scene3d>
          <a:camera prst="orthographicFront"/>
          <a:lightRig rig="threePt" dir="t"/>
        </a:scene3d>
        <a:sp3d>
          <a:bevelT w="139700" h="139700" prst="divot"/>
        </a:sp3d>
      </dgm:spPr>
      <dgm:t>
        <a:bodyPr/>
        <a:lstStyle/>
        <a:p>
          <a:pPr rtl="0"/>
          <a:r>
            <a:rPr lang="ru-RU" b="1" u="sng" dirty="0" smtClean="0">
              <a:solidFill>
                <a:schemeClr val="accent6">
                  <a:lumMod val="50000"/>
                </a:schemeClr>
              </a:solidFill>
            </a:rPr>
            <a:t>Профицит бюджета  </a:t>
          </a:r>
          <a:r>
            <a:rPr lang="ru-RU" b="1" dirty="0" smtClean="0">
              <a:solidFill>
                <a:schemeClr val="accent6">
                  <a:lumMod val="50000"/>
                </a:schemeClr>
              </a:solidFill>
            </a:rPr>
            <a:t>- превышение доходов  бюджета </a:t>
          </a:r>
          <a:r>
            <a:rPr lang="ru-RU" b="1" dirty="0" smtClean="0">
              <a:solidFill>
                <a:schemeClr val="accent6">
                  <a:lumMod val="50000"/>
                </a:schemeClr>
              </a:solidFill>
              <a:latin typeface="Times New Roman" pitchFamily="18" charset="0"/>
              <a:cs typeface="Times New Roman" pitchFamily="18" charset="0"/>
            </a:rPr>
            <a:t>над</a:t>
          </a:r>
          <a:r>
            <a:rPr lang="ru-RU" b="1" dirty="0" smtClean="0">
              <a:solidFill>
                <a:schemeClr val="accent6">
                  <a:lumMod val="50000"/>
                </a:schemeClr>
              </a:solidFill>
            </a:rPr>
            <a:t> его расходами</a:t>
          </a:r>
          <a:endParaRPr lang="ru-RU" dirty="0">
            <a:solidFill>
              <a:schemeClr val="accent6">
                <a:lumMod val="50000"/>
              </a:schemeClr>
            </a:solidFill>
          </a:endParaRPr>
        </a:p>
      </dgm:t>
    </dgm:pt>
    <dgm:pt modelId="{A5888672-2B15-46F6-A0F0-E6AF3B003A9E}" type="parTrans" cxnId="{F971D9B0-626E-4381-973A-CF01DA805F29}">
      <dgm:prSet/>
      <dgm:spPr/>
      <dgm:t>
        <a:bodyPr/>
        <a:lstStyle/>
        <a:p>
          <a:endParaRPr lang="ru-RU"/>
        </a:p>
      </dgm:t>
    </dgm:pt>
    <dgm:pt modelId="{8E524EA6-6315-4182-9D5A-C12893ABD36F}" type="sibTrans" cxnId="{F971D9B0-626E-4381-973A-CF01DA805F29}">
      <dgm:prSet/>
      <dgm:spPr/>
      <dgm:t>
        <a:bodyPr/>
        <a:lstStyle/>
        <a:p>
          <a:endParaRPr lang="ru-RU"/>
        </a:p>
      </dgm:t>
    </dgm:pt>
    <dgm:pt modelId="{E421ACFC-C764-4014-9000-51C0C57C1232}" type="pres">
      <dgm:prSet presAssocID="{A32D9B3C-69FB-46E5-93AE-048750096DCF}" presName="Name0" presStyleCnt="0">
        <dgm:presLayoutVars>
          <dgm:chPref val="3"/>
          <dgm:dir/>
          <dgm:animLvl val="lvl"/>
          <dgm:resizeHandles/>
        </dgm:presLayoutVars>
      </dgm:prSet>
      <dgm:spPr/>
      <dgm:t>
        <a:bodyPr/>
        <a:lstStyle/>
        <a:p>
          <a:endParaRPr lang="ru-RU"/>
        </a:p>
      </dgm:t>
    </dgm:pt>
    <dgm:pt modelId="{0EE9543D-D3F7-412F-8A94-1B8946F32A45}" type="pres">
      <dgm:prSet presAssocID="{2B2C4AD2-4778-484B-ABC0-2FBB422BA921}" presName="horFlow" presStyleCnt="0"/>
      <dgm:spPr/>
    </dgm:pt>
    <dgm:pt modelId="{B8BF4976-85ED-4D9B-B48F-35A4619A680F}" type="pres">
      <dgm:prSet presAssocID="{2B2C4AD2-4778-484B-ABC0-2FBB422BA921}" presName="bigChev" presStyleLbl="node1" presStyleIdx="0" presStyleCnt="5" custScaleX="153672"/>
      <dgm:spPr/>
      <dgm:t>
        <a:bodyPr/>
        <a:lstStyle/>
        <a:p>
          <a:endParaRPr lang="ru-RU"/>
        </a:p>
      </dgm:t>
    </dgm:pt>
    <dgm:pt modelId="{947C564B-7ABE-4364-B5F8-B30EC0615C5C}" type="pres">
      <dgm:prSet presAssocID="{2B2C4AD2-4778-484B-ABC0-2FBB422BA921}" presName="vSp" presStyleCnt="0"/>
      <dgm:spPr/>
    </dgm:pt>
    <dgm:pt modelId="{564AB39E-A209-40F3-9BFF-8E57E506FA93}" type="pres">
      <dgm:prSet presAssocID="{45460109-4ABB-4C43-9E1C-57AC4C6047C9}" presName="horFlow" presStyleCnt="0"/>
      <dgm:spPr/>
    </dgm:pt>
    <dgm:pt modelId="{FBB16FEA-7B74-43F4-96D0-9E756914C7A9}" type="pres">
      <dgm:prSet presAssocID="{45460109-4ABB-4C43-9E1C-57AC4C6047C9}" presName="bigChev" presStyleLbl="node1" presStyleIdx="1" presStyleCnt="5" custScaleX="104828"/>
      <dgm:spPr/>
      <dgm:t>
        <a:bodyPr/>
        <a:lstStyle/>
        <a:p>
          <a:endParaRPr lang="ru-RU"/>
        </a:p>
      </dgm:t>
    </dgm:pt>
    <dgm:pt modelId="{99EEA118-D426-4E8F-88B8-53B249A71F54}" type="pres">
      <dgm:prSet presAssocID="{45460109-4ABB-4C43-9E1C-57AC4C6047C9}" presName="vSp" presStyleCnt="0"/>
      <dgm:spPr/>
    </dgm:pt>
    <dgm:pt modelId="{2B0AD342-0633-49BC-90F7-8E000A3B4D6C}" type="pres">
      <dgm:prSet presAssocID="{264673CB-C206-4012-B9AB-A9143849A692}" presName="horFlow" presStyleCnt="0"/>
      <dgm:spPr/>
    </dgm:pt>
    <dgm:pt modelId="{43D92C47-2923-4219-A791-934BEA534DDC}" type="pres">
      <dgm:prSet presAssocID="{264673CB-C206-4012-B9AB-A9143849A692}" presName="bigChev" presStyleLbl="node1" presStyleIdx="2" presStyleCnt="5" custScaleX="108845" custLinFactNeighborX="1095" custLinFactNeighborY="2200"/>
      <dgm:spPr/>
      <dgm:t>
        <a:bodyPr/>
        <a:lstStyle/>
        <a:p>
          <a:endParaRPr lang="ru-RU"/>
        </a:p>
      </dgm:t>
    </dgm:pt>
    <dgm:pt modelId="{BABB5B51-1CA8-443B-9868-D85B2C944B32}" type="pres">
      <dgm:prSet presAssocID="{264673CB-C206-4012-B9AB-A9143849A692}" presName="vSp" presStyleCnt="0"/>
      <dgm:spPr/>
    </dgm:pt>
    <dgm:pt modelId="{E837F55E-3B10-4E6D-BE05-AB70C1B7061D}" type="pres">
      <dgm:prSet presAssocID="{2CDABB83-18C2-4880-9C03-FD5E381FB1ED}" presName="horFlow" presStyleCnt="0"/>
      <dgm:spPr/>
    </dgm:pt>
    <dgm:pt modelId="{DB79ADB2-34CA-438F-9F52-F03494AFC125}" type="pres">
      <dgm:prSet presAssocID="{2CDABB83-18C2-4880-9C03-FD5E381FB1ED}" presName="bigChev" presStyleLbl="node1" presStyleIdx="3" presStyleCnt="5" custScaleX="111035"/>
      <dgm:spPr/>
      <dgm:t>
        <a:bodyPr/>
        <a:lstStyle/>
        <a:p>
          <a:endParaRPr lang="ru-RU"/>
        </a:p>
      </dgm:t>
    </dgm:pt>
    <dgm:pt modelId="{09F1076F-8A29-4CBA-9C01-B6D6C78BC74B}" type="pres">
      <dgm:prSet presAssocID="{2CDABB83-18C2-4880-9C03-FD5E381FB1ED}" presName="vSp" presStyleCnt="0"/>
      <dgm:spPr/>
    </dgm:pt>
    <dgm:pt modelId="{97699662-8F4E-45C8-8190-BEB863E1EECF}" type="pres">
      <dgm:prSet presAssocID="{3764FDB3-87E8-428A-B57C-5F99A665435E}" presName="horFlow" presStyleCnt="0"/>
      <dgm:spPr/>
    </dgm:pt>
    <dgm:pt modelId="{F349A048-6B03-4EE2-9CCD-7AF5205EF273}" type="pres">
      <dgm:prSet presAssocID="{3764FDB3-87E8-428A-B57C-5F99A665435E}" presName="bigChev" presStyleLbl="node1" presStyleIdx="4" presStyleCnt="5" custScaleX="123449"/>
      <dgm:spPr/>
      <dgm:t>
        <a:bodyPr/>
        <a:lstStyle/>
        <a:p>
          <a:endParaRPr lang="ru-RU"/>
        </a:p>
      </dgm:t>
    </dgm:pt>
  </dgm:ptLst>
  <dgm:cxnLst>
    <dgm:cxn modelId="{186AACCB-00C3-4297-B5AB-D1F2C8535783}" srcId="{A32D9B3C-69FB-46E5-93AE-048750096DCF}" destId="{45460109-4ABB-4C43-9E1C-57AC4C6047C9}" srcOrd="1" destOrd="0" parTransId="{7CA4FB8A-3C56-4DE5-899C-CE7A140239BA}" sibTransId="{780D712D-ED36-4499-A601-F47B5D082D33}"/>
    <dgm:cxn modelId="{29341629-5496-4536-8FDE-EBF5D4F6436D}" type="presOf" srcId="{2B2C4AD2-4778-484B-ABC0-2FBB422BA921}" destId="{B8BF4976-85ED-4D9B-B48F-35A4619A680F}" srcOrd="0" destOrd="0" presId="urn:microsoft.com/office/officeart/2005/8/layout/lProcess3"/>
    <dgm:cxn modelId="{F971D9B0-626E-4381-973A-CF01DA805F29}" srcId="{A32D9B3C-69FB-46E5-93AE-048750096DCF}" destId="{3764FDB3-87E8-428A-B57C-5F99A665435E}" srcOrd="4" destOrd="0" parTransId="{A5888672-2B15-46F6-A0F0-E6AF3B003A9E}" sibTransId="{8E524EA6-6315-4182-9D5A-C12893ABD36F}"/>
    <dgm:cxn modelId="{52C5F5C6-D065-4D55-8CBB-11B3E4289802}" srcId="{A32D9B3C-69FB-46E5-93AE-048750096DCF}" destId="{2B2C4AD2-4778-484B-ABC0-2FBB422BA921}" srcOrd="0" destOrd="0" parTransId="{E1F66C77-ED53-4EF1-904A-4CD403E2B127}" sibTransId="{EA260699-2392-4D53-AD48-BD646827E39B}"/>
    <dgm:cxn modelId="{8F498616-3DC7-4EA1-B494-F2E217D6FF87}" srcId="{A32D9B3C-69FB-46E5-93AE-048750096DCF}" destId="{264673CB-C206-4012-B9AB-A9143849A692}" srcOrd="2" destOrd="0" parTransId="{0D0D0CBC-49A3-4AD3-A07F-430E5C2EAE35}" sibTransId="{70C84CDB-1326-4199-90B6-AB5E5AD15C71}"/>
    <dgm:cxn modelId="{329ED90A-FCB8-4F8E-A8F9-D28439C13048}" type="presOf" srcId="{2CDABB83-18C2-4880-9C03-FD5E381FB1ED}" destId="{DB79ADB2-34CA-438F-9F52-F03494AFC125}" srcOrd="0" destOrd="0" presId="urn:microsoft.com/office/officeart/2005/8/layout/lProcess3"/>
    <dgm:cxn modelId="{C6B79615-196C-458A-A92D-9AA3FB292FFD}" type="presOf" srcId="{45460109-4ABB-4C43-9E1C-57AC4C6047C9}" destId="{FBB16FEA-7B74-43F4-96D0-9E756914C7A9}" srcOrd="0" destOrd="0" presId="urn:microsoft.com/office/officeart/2005/8/layout/lProcess3"/>
    <dgm:cxn modelId="{0FBFF2B0-776A-4ED6-8017-EB6560B963DC}" type="presOf" srcId="{A32D9B3C-69FB-46E5-93AE-048750096DCF}" destId="{E421ACFC-C764-4014-9000-51C0C57C1232}" srcOrd="0" destOrd="0" presId="urn:microsoft.com/office/officeart/2005/8/layout/lProcess3"/>
    <dgm:cxn modelId="{86DFB7EF-5C78-4431-B7E9-4F87B3E1A8D7}" type="presOf" srcId="{3764FDB3-87E8-428A-B57C-5F99A665435E}" destId="{F349A048-6B03-4EE2-9CCD-7AF5205EF273}" srcOrd="0" destOrd="0" presId="urn:microsoft.com/office/officeart/2005/8/layout/lProcess3"/>
    <dgm:cxn modelId="{4B1799FA-5E37-48BB-91BB-088F4D15E58A}" type="presOf" srcId="{264673CB-C206-4012-B9AB-A9143849A692}" destId="{43D92C47-2923-4219-A791-934BEA534DDC}" srcOrd="0" destOrd="0" presId="urn:microsoft.com/office/officeart/2005/8/layout/lProcess3"/>
    <dgm:cxn modelId="{ED0DD16E-6CE9-447B-AAC8-0859F170B867}" srcId="{A32D9B3C-69FB-46E5-93AE-048750096DCF}" destId="{2CDABB83-18C2-4880-9C03-FD5E381FB1ED}" srcOrd="3" destOrd="0" parTransId="{903DCE3D-7C39-41E3-9770-DBF8CCD0E86E}" sibTransId="{A7FE7756-07CB-433C-8907-7C8CAB465FCF}"/>
    <dgm:cxn modelId="{FE3D5976-A698-446E-AAF0-59A6ABB868B3}" type="presParOf" srcId="{E421ACFC-C764-4014-9000-51C0C57C1232}" destId="{0EE9543D-D3F7-412F-8A94-1B8946F32A45}" srcOrd="0" destOrd="0" presId="urn:microsoft.com/office/officeart/2005/8/layout/lProcess3"/>
    <dgm:cxn modelId="{E20CD8FB-203E-4407-AF1C-45A681AC8DCF}" type="presParOf" srcId="{0EE9543D-D3F7-412F-8A94-1B8946F32A45}" destId="{B8BF4976-85ED-4D9B-B48F-35A4619A680F}" srcOrd="0" destOrd="0" presId="urn:microsoft.com/office/officeart/2005/8/layout/lProcess3"/>
    <dgm:cxn modelId="{FFBA5F11-C570-4D65-8C74-3A482699FE83}" type="presParOf" srcId="{E421ACFC-C764-4014-9000-51C0C57C1232}" destId="{947C564B-7ABE-4364-B5F8-B30EC0615C5C}" srcOrd="1" destOrd="0" presId="urn:microsoft.com/office/officeart/2005/8/layout/lProcess3"/>
    <dgm:cxn modelId="{F8E9F2FA-78ED-479E-A3D0-289FD465B190}" type="presParOf" srcId="{E421ACFC-C764-4014-9000-51C0C57C1232}" destId="{564AB39E-A209-40F3-9BFF-8E57E506FA93}" srcOrd="2" destOrd="0" presId="urn:microsoft.com/office/officeart/2005/8/layout/lProcess3"/>
    <dgm:cxn modelId="{0D3804D9-C79C-41D3-AB66-4F05C5DE220E}" type="presParOf" srcId="{564AB39E-A209-40F3-9BFF-8E57E506FA93}" destId="{FBB16FEA-7B74-43F4-96D0-9E756914C7A9}" srcOrd="0" destOrd="0" presId="urn:microsoft.com/office/officeart/2005/8/layout/lProcess3"/>
    <dgm:cxn modelId="{938655A6-0604-468C-9AB1-149BD685BA64}" type="presParOf" srcId="{E421ACFC-C764-4014-9000-51C0C57C1232}" destId="{99EEA118-D426-4E8F-88B8-53B249A71F54}" srcOrd="3" destOrd="0" presId="urn:microsoft.com/office/officeart/2005/8/layout/lProcess3"/>
    <dgm:cxn modelId="{88FF35CF-64B6-402B-BB1D-F88AE9435F20}" type="presParOf" srcId="{E421ACFC-C764-4014-9000-51C0C57C1232}" destId="{2B0AD342-0633-49BC-90F7-8E000A3B4D6C}" srcOrd="4" destOrd="0" presId="urn:microsoft.com/office/officeart/2005/8/layout/lProcess3"/>
    <dgm:cxn modelId="{599192A0-EFCF-412B-992D-A771D88AD2BF}" type="presParOf" srcId="{2B0AD342-0633-49BC-90F7-8E000A3B4D6C}" destId="{43D92C47-2923-4219-A791-934BEA534DDC}" srcOrd="0" destOrd="0" presId="urn:microsoft.com/office/officeart/2005/8/layout/lProcess3"/>
    <dgm:cxn modelId="{E2AEC5BB-C78C-43C7-B649-46EE3B996A82}" type="presParOf" srcId="{E421ACFC-C764-4014-9000-51C0C57C1232}" destId="{BABB5B51-1CA8-443B-9868-D85B2C944B32}" srcOrd="5" destOrd="0" presId="urn:microsoft.com/office/officeart/2005/8/layout/lProcess3"/>
    <dgm:cxn modelId="{B83027B5-FFFB-4D15-828C-BE4F3B5154BE}" type="presParOf" srcId="{E421ACFC-C764-4014-9000-51C0C57C1232}" destId="{E837F55E-3B10-4E6D-BE05-AB70C1B7061D}" srcOrd="6" destOrd="0" presId="urn:microsoft.com/office/officeart/2005/8/layout/lProcess3"/>
    <dgm:cxn modelId="{102A62C1-722F-4396-BAA9-D7997A017A73}" type="presParOf" srcId="{E837F55E-3B10-4E6D-BE05-AB70C1B7061D}" destId="{DB79ADB2-34CA-438F-9F52-F03494AFC125}" srcOrd="0" destOrd="0" presId="urn:microsoft.com/office/officeart/2005/8/layout/lProcess3"/>
    <dgm:cxn modelId="{5E80D743-5238-4D1A-874F-9C98D5A9C815}" type="presParOf" srcId="{E421ACFC-C764-4014-9000-51C0C57C1232}" destId="{09F1076F-8A29-4CBA-9C01-B6D6C78BC74B}" srcOrd="7" destOrd="0" presId="urn:microsoft.com/office/officeart/2005/8/layout/lProcess3"/>
    <dgm:cxn modelId="{9F544B1F-E99D-4C15-8EB6-B59367204EAF}" type="presParOf" srcId="{E421ACFC-C764-4014-9000-51C0C57C1232}" destId="{97699662-8F4E-45C8-8190-BEB863E1EECF}" srcOrd="8" destOrd="0" presId="urn:microsoft.com/office/officeart/2005/8/layout/lProcess3"/>
    <dgm:cxn modelId="{E4C31F74-0A27-488B-BA61-1944757594C2}" type="presParOf" srcId="{97699662-8F4E-45C8-8190-BEB863E1EECF}" destId="{F349A048-6B03-4EE2-9CCD-7AF5205EF273}"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684DEB2-2C3E-4FB0-915B-C299A8C99BEC}" type="doc">
      <dgm:prSet loTypeId="urn:microsoft.com/office/officeart/2005/8/layout/arrow3" loCatId="relationship" qsTypeId="urn:microsoft.com/office/officeart/2005/8/quickstyle/3d2#1" qsCatId="3D" csTypeId="urn:microsoft.com/office/officeart/2005/8/colors/accent5_2" csCatId="accent5" phldr="1"/>
      <dgm:spPr/>
      <dgm:t>
        <a:bodyPr/>
        <a:lstStyle/>
        <a:p>
          <a:endParaRPr lang="ru-RU"/>
        </a:p>
      </dgm:t>
    </dgm:pt>
    <dgm:pt modelId="{9CE8BB0D-90B1-4AC2-B830-4CF5A5BC7020}">
      <dgm:prSet phldrT="[Текст]" custT="1"/>
      <dgm:spPr/>
      <dgm:t>
        <a:bodyPr/>
        <a:lstStyle/>
        <a:p>
          <a:pPr>
            <a:lnSpc>
              <a:spcPct val="100000"/>
            </a:lnSpc>
          </a:pPr>
          <a:r>
            <a:rPr lang="ru-RU" sz="3600" b="1" dirty="0" smtClean="0">
              <a:solidFill>
                <a:schemeClr val="bg1"/>
              </a:solidFill>
              <a:latin typeface="Times New Roman" pitchFamily="18" charset="0"/>
              <a:cs typeface="Times New Roman" pitchFamily="18" charset="0"/>
            </a:rPr>
            <a:t>ДОХОДЫ</a:t>
          </a:r>
          <a:endParaRPr lang="ru-RU" sz="3600" b="1" dirty="0">
            <a:solidFill>
              <a:schemeClr val="bg1"/>
            </a:solidFill>
            <a:latin typeface="Times New Roman" pitchFamily="18" charset="0"/>
            <a:cs typeface="Times New Roman" pitchFamily="18" charset="0"/>
          </a:endParaRPr>
        </a:p>
        <a:p>
          <a:pPr>
            <a:lnSpc>
              <a:spcPct val="90000"/>
            </a:lnSpc>
          </a:pPr>
          <a:r>
            <a:rPr lang="en-US" sz="3600" b="1" dirty="0" smtClean="0">
              <a:solidFill>
                <a:schemeClr val="bg1"/>
              </a:solidFill>
              <a:latin typeface="Times New Roman" pitchFamily="18" charset="0"/>
              <a:cs typeface="Times New Roman" pitchFamily="18" charset="0"/>
            </a:rPr>
            <a:t>3 431 925,4</a:t>
          </a:r>
          <a:endParaRPr lang="ru-RU" sz="3600" b="1" dirty="0">
            <a:solidFill>
              <a:schemeClr val="bg1"/>
            </a:solidFill>
            <a:latin typeface="Times New Roman" pitchFamily="18" charset="0"/>
            <a:cs typeface="Times New Roman" pitchFamily="18" charset="0"/>
          </a:endParaRPr>
        </a:p>
      </dgm:t>
    </dgm:pt>
    <dgm:pt modelId="{9F47FFAC-3916-4D2F-829D-307097075C94}" type="parTrans" cxnId="{5BAE077D-CFCE-48D3-9ED4-3B1D9411D4A7}">
      <dgm:prSet/>
      <dgm:spPr/>
      <dgm:t>
        <a:bodyPr/>
        <a:lstStyle/>
        <a:p>
          <a:endParaRPr lang="ru-RU">
            <a:latin typeface="Arial Black" panose="020B0A04020102020204" pitchFamily="34" charset="0"/>
          </a:endParaRPr>
        </a:p>
      </dgm:t>
    </dgm:pt>
    <dgm:pt modelId="{0F4E1B73-D4D2-43DD-ACDC-60AAF95FC5BB}" type="sibTrans" cxnId="{5BAE077D-CFCE-48D3-9ED4-3B1D9411D4A7}">
      <dgm:prSet/>
      <dgm:spPr/>
      <dgm:t>
        <a:bodyPr/>
        <a:lstStyle/>
        <a:p>
          <a:endParaRPr lang="ru-RU">
            <a:latin typeface="Arial Black" panose="020B0A04020102020204" pitchFamily="34" charset="0"/>
          </a:endParaRPr>
        </a:p>
      </dgm:t>
    </dgm:pt>
    <dgm:pt modelId="{EF8CC377-B54A-4737-AA68-5F13EC47DE1F}">
      <dgm:prSet phldrT="[Текст]" custT="1"/>
      <dgm:spPr/>
      <dgm:t>
        <a:bodyPr/>
        <a:lstStyle/>
        <a:p>
          <a:pPr>
            <a:lnSpc>
              <a:spcPct val="100000"/>
            </a:lnSpc>
          </a:pPr>
          <a:r>
            <a:rPr lang="ru-RU" sz="3600" b="1" dirty="0" smtClean="0">
              <a:solidFill>
                <a:schemeClr val="bg1"/>
              </a:solidFill>
              <a:latin typeface="Times New Roman" pitchFamily="18" charset="0"/>
              <a:cs typeface="Times New Roman" pitchFamily="18" charset="0"/>
            </a:rPr>
            <a:t>РАСХОДЫ</a:t>
          </a:r>
          <a:endParaRPr lang="ru-RU" sz="3600" b="1" dirty="0">
            <a:solidFill>
              <a:schemeClr val="bg1"/>
            </a:solidFill>
            <a:latin typeface="Times New Roman" pitchFamily="18" charset="0"/>
            <a:cs typeface="Times New Roman" pitchFamily="18" charset="0"/>
          </a:endParaRPr>
        </a:p>
        <a:p>
          <a:pPr>
            <a:lnSpc>
              <a:spcPct val="90000"/>
            </a:lnSpc>
          </a:pPr>
          <a:r>
            <a:rPr lang="en-US" sz="3600" b="1" dirty="0" smtClean="0">
              <a:solidFill>
                <a:schemeClr val="bg1"/>
              </a:solidFill>
              <a:latin typeface="Times New Roman" pitchFamily="18" charset="0"/>
              <a:cs typeface="Times New Roman" pitchFamily="18" charset="0"/>
            </a:rPr>
            <a:t>3 506 218,1</a:t>
          </a:r>
          <a:endParaRPr lang="ru-RU" sz="3600" b="1" dirty="0">
            <a:solidFill>
              <a:schemeClr val="bg1"/>
            </a:solidFill>
            <a:latin typeface="Times New Roman" pitchFamily="18" charset="0"/>
            <a:cs typeface="Times New Roman" pitchFamily="18" charset="0"/>
          </a:endParaRPr>
        </a:p>
      </dgm:t>
    </dgm:pt>
    <dgm:pt modelId="{37AA8C97-FCAA-4A9B-8CC0-0D403DD2F37A}" type="parTrans" cxnId="{2B508786-938D-4FC9-BE57-ACF63C3B1EE0}">
      <dgm:prSet/>
      <dgm:spPr/>
      <dgm:t>
        <a:bodyPr/>
        <a:lstStyle/>
        <a:p>
          <a:endParaRPr lang="ru-RU">
            <a:latin typeface="Arial Black" panose="020B0A04020102020204" pitchFamily="34" charset="0"/>
          </a:endParaRPr>
        </a:p>
      </dgm:t>
    </dgm:pt>
    <dgm:pt modelId="{2A542CBB-C107-4391-B2E7-343AF17E4496}" type="sibTrans" cxnId="{2B508786-938D-4FC9-BE57-ACF63C3B1EE0}">
      <dgm:prSet/>
      <dgm:spPr/>
      <dgm:t>
        <a:bodyPr/>
        <a:lstStyle/>
        <a:p>
          <a:endParaRPr lang="ru-RU">
            <a:latin typeface="Arial Black" panose="020B0A04020102020204" pitchFamily="34" charset="0"/>
          </a:endParaRPr>
        </a:p>
      </dgm:t>
    </dgm:pt>
    <dgm:pt modelId="{7425494F-B78A-4B5C-9CEF-FF7C78256447}" type="pres">
      <dgm:prSet presAssocID="{4684DEB2-2C3E-4FB0-915B-C299A8C99BEC}" presName="compositeShape" presStyleCnt="0">
        <dgm:presLayoutVars>
          <dgm:chMax val="2"/>
          <dgm:dir/>
          <dgm:resizeHandles val="exact"/>
        </dgm:presLayoutVars>
      </dgm:prSet>
      <dgm:spPr/>
      <dgm:t>
        <a:bodyPr/>
        <a:lstStyle/>
        <a:p>
          <a:endParaRPr lang="ru-RU"/>
        </a:p>
      </dgm:t>
    </dgm:pt>
    <dgm:pt modelId="{4FF69784-781A-4CBB-A0E9-E60F3DEF44EB}" type="pres">
      <dgm:prSet presAssocID="{4684DEB2-2C3E-4FB0-915B-C299A8C99BEC}" presName="divider" presStyleLbl="fgShp" presStyleIdx="0" presStyleCnt="1" custAng="659751" custScaleX="99983" custScaleY="175398"/>
      <dgm:spPr/>
    </dgm:pt>
    <dgm:pt modelId="{96901AFF-8552-4F9B-B0C9-753A81E9CAD3}" type="pres">
      <dgm:prSet presAssocID="{9CE8BB0D-90B1-4AC2-B830-4CF5A5BC7020}" presName="downArrow" presStyleLbl="node1" presStyleIdx="0" presStyleCnt="2" custScaleX="90487" custScaleY="69355" custLinFactNeighborX="2455" custLinFactNeighborY="-12500">
        <dgm:style>
          <a:lnRef idx="1">
            <a:schemeClr val="accent2"/>
          </a:lnRef>
          <a:fillRef idx="2">
            <a:schemeClr val="accent2"/>
          </a:fillRef>
          <a:effectRef idx="1">
            <a:schemeClr val="accent2"/>
          </a:effectRef>
          <a:fontRef idx="minor">
            <a:schemeClr val="dk1"/>
          </a:fontRef>
        </dgm:style>
      </dgm:prSet>
      <dgm:spPr>
        <a:solidFill>
          <a:schemeClr val="accent5">
            <a:lumMod val="60000"/>
            <a:lumOff val="40000"/>
          </a:schemeClr>
        </a:solidFill>
        <a:scene3d>
          <a:camera prst="orthographicFront"/>
          <a:lightRig rig="threePt" dir="t">
            <a:rot lat="0" lon="0" rev="7500000"/>
          </a:lightRig>
        </a:scene3d>
        <a:sp3d>
          <a:bevelT w="139700" h="139700" prst="divot"/>
        </a:sp3d>
      </dgm:spPr>
      <dgm:t>
        <a:bodyPr/>
        <a:lstStyle/>
        <a:p>
          <a:endParaRPr lang="ru-RU"/>
        </a:p>
      </dgm:t>
    </dgm:pt>
    <dgm:pt modelId="{7E117E76-7464-4252-8559-203CADA26109}" type="pres">
      <dgm:prSet presAssocID="{9CE8BB0D-90B1-4AC2-B830-4CF5A5BC7020}" presName="downArrowText" presStyleLbl="revTx" presStyleIdx="0" presStyleCnt="2" custLinFactX="-16170" custLinFactY="34409" custLinFactNeighborX="-100000" custLinFactNeighborY="100000">
        <dgm:presLayoutVars>
          <dgm:bulletEnabled val="1"/>
        </dgm:presLayoutVars>
      </dgm:prSet>
      <dgm:spPr/>
      <dgm:t>
        <a:bodyPr/>
        <a:lstStyle/>
        <a:p>
          <a:endParaRPr lang="ru-RU"/>
        </a:p>
      </dgm:t>
    </dgm:pt>
    <dgm:pt modelId="{75DC0107-61C7-4D27-8B36-520863606167}" type="pres">
      <dgm:prSet presAssocID="{EF8CC377-B54A-4737-AA68-5F13EC47DE1F}" presName="upArrow" presStyleLbl="node1" presStyleIdx="1" presStyleCnt="2" custScaleX="89703" custScaleY="75807" custLinFactNeighborX="-4152" custLinFactNeighborY="11694">
        <dgm:style>
          <a:lnRef idx="1">
            <a:schemeClr val="accent2"/>
          </a:lnRef>
          <a:fillRef idx="2">
            <a:schemeClr val="accent2"/>
          </a:fillRef>
          <a:effectRef idx="1">
            <a:schemeClr val="accent2"/>
          </a:effectRef>
          <a:fontRef idx="minor">
            <a:schemeClr val="dk1"/>
          </a:fontRef>
        </dgm:style>
      </dgm:prSet>
      <dgm:spPr>
        <a:solidFill>
          <a:schemeClr val="accent5">
            <a:lumMod val="60000"/>
            <a:lumOff val="40000"/>
          </a:schemeClr>
        </a:solidFill>
        <a:scene3d>
          <a:camera prst="orthographicFront"/>
          <a:lightRig rig="threePt" dir="t">
            <a:rot lat="0" lon="0" rev="7500000"/>
          </a:lightRig>
        </a:scene3d>
        <a:sp3d>
          <a:bevelT w="139700" h="139700" prst="divot"/>
        </a:sp3d>
      </dgm:spPr>
      <dgm:t>
        <a:bodyPr/>
        <a:lstStyle/>
        <a:p>
          <a:endParaRPr lang="ru-RU"/>
        </a:p>
      </dgm:t>
    </dgm:pt>
    <dgm:pt modelId="{79EABB3A-8D21-419C-8294-55CF48AE6DC5}" type="pres">
      <dgm:prSet presAssocID="{EF8CC377-B54A-4737-AA68-5F13EC47DE1F}" presName="upArrowText" presStyleLbl="revTx" presStyleIdx="1" presStyleCnt="2" custLinFactX="27503" custLinFactY="-38095" custLinFactNeighborX="100000" custLinFactNeighborY="-100000">
        <dgm:presLayoutVars>
          <dgm:bulletEnabled val="1"/>
        </dgm:presLayoutVars>
      </dgm:prSet>
      <dgm:spPr/>
      <dgm:t>
        <a:bodyPr/>
        <a:lstStyle/>
        <a:p>
          <a:endParaRPr lang="ru-RU"/>
        </a:p>
      </dgm:t>
    </dgm:pt>
  </dgm:ptLst>
  <dgm:cxnLst>
    <dgm:cxn modelId="{CDD67F8D-5FC2-4517-933D-DE396CBBE136}" type="presOf" srcId="{9CE8BB0D-90B1-4AC2-B830-4CF5A5BC7020}" destId="{7E117E76-7464-4252-8559-203CADA26109}" srcOrd="0" destOrd="0" presId="urn:microsoft.com/office/officeart/2005/8/layout/arrow3"/>
    <dgm:cxn modelId="{2B508786-938D-4FC9-BE57-ACF63C3B1EE0}" srcId="{4684DEB2-2C3E-4FB0-915B-C299A8C99BEC}" destId="{EF8CC377-B54A-4737-AA68-5F13EC47DE1F}" srcOrd="1" destOrd="0" parTransId="{37AA8C97-FCAA-4A9B-8CC0-0D403DD2F37A}" sibTransId="{2A542CBB-C107-4391-B2E7-343AF17E4496}"/>
    <dgm:cxn modelId="{1D7C0B5E-EBD7-4C85-9109-5AF5D97DF2BD}" type="presOf" srcId="{EF8CC377-B54A-4737-AA68-5F13EC47DE1F}" destId="{79EABB3A-8D21-419C-8294-55CF48AE6DC5}" srcOrd="0" destOrd="0" presId="urn:microsoft.com/office/officeart/2005/8/layout/arrow3"/>
    <dgm:cxn modelId="{5BAE077D-CFCE-48D3-9ED4-3B1D9411D4A7}" srcId="{4684DEB2-2C3E-4FB0-915B-C299A8C99BEC}" destId="{9CE8BB0D-90B1-4AC2-B830-4CF5A5BC7020}" srcOrd="0" destOrd="0" parTransId="{9F47FFAC-3916-4D2F-829D-307097075C94}" sibTransId="{0F4E1B73-D4D2-43DD-ACDC-60AAF95FC5BB}"/>
    <dgm:cxn modelId="{B8D1ED32-BF7E-478E-93F3-D8CE2356BED8}" type="presOf" srcId="{4684DEB2-2C3E-4FB0-915B-C299A8C99BEC}" destId="{7425494F-B78A-4B5C-9CEF-FF7C78256447}" srcOrd="0" destOrd="0" presId="urn:microsoft.com/office/officeart/2005/8/layout/arrow3"/>
    <dgm:cxn modelId="{3F2C15C4-F71B-4BA4-A813-880873452D08}" type="presParOf" srcId="{7425494F-B78A-4B5C-9CEF-FF7C78256447}" destId="{4FF69784-781A-4CBB-A0E9-E60F3DEF44EB}" srcOrd="0" destOrd="0" presId="urn:microsoft.com/office/officeart/2005/8/layout/arrow3"/>
    <dgm:cxn modelId="{7470A5E0-32B4-43B3-B7AE-2420EDEAAE7B}" type="presParOf" srcId="{7425494F-B78A-4B5C-9CEF-FF7C78256447}" destId="{96901AFF-8552-4F9B-B0C9-753A81E9CAD3}" srcOrd="1" destOrd="0" presId="urn:microsoft.com/office/officeart/2005/8/layout/arrow3"/>
    <dgm:cxn modelId="{91EB2DDD-787C-45C2-866B-A98E6A873E75}" type="presParOf" srcId="{7425494F-B78A-4B5C-9CEF-FF7C78256447}" destId="{7E117E76-7464-4252-8559-203CADA26109}" srcOrd="2" destOrd="0" presId="urn:microsoft.com/office/officeart/2005/8/layout/arrow3"/>
    <dgm:cxn modelId="{C5421D5E-1D45-4CBC-945F-535EF7BC625C}" type="presParOf" srcId="{7425494F-B78A-4B5C-9CEF-FF7C78256447}" destId="{75DC0107-61C7-4D27-8B36-520863606167}" srcOrd="3" destOrd="0" presId="urn:microsoft.com/office/officeart/2005/8/layout/arrow3"/>
    <dgm:cxn modelId="{D904C234-E546-4E69-A757-6EE081AD4A62}" type="presParOf" srcId="{7425494F-B78A-4B5C-9CEF-FF7C78256447}" destId="{79EABB3A-8D21-419C-8294-55CF48AE6DC5}" srcOrd="4" destOrd="0" presId="urn:microsoft.com/office/officeart/2005/8/layout/arrow3"/>
  </dgm:cxnLst>
  <dgm:bg/>
  <dgm:whole>
    <a:effectLst>
      <a:reflection blurRad="6350" stA="52000" endA="300" endPos="35000" dir="5400000" sy="-100000" algn="bl" rotWithShape="0"/>
    </a:effectLst>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BF4976-85ED-4D9B-B48F-35A4619A680F}">
      <dsp:nvSpPr>
        <dsp:cNvPr id="0" name=""/>
        <dsp:cNvSpPr/>
      </dsp:nvSpPr>
      <dsp:spPr>
        <a:xfrm>
          <a:off x="1224728" y="359"/>
          <a:ext cx="3565580" cy="928101"/>
        </a:xfrm>
        <a:prstGeom prst="chevron">
          <a:avLst/>
        </a:prstGeom>
        <a:solidFill>
          <a:schemeClr val="accent5">
            <a:lumMod val="60000"/>
            <a:lumOff val="40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scene3d>
        <a:sp3d>
          <a:bevelT w="139700" h="139700" prst="divot"/>
        </a:sp3d>
      </dsp:spPr>
      <dsp:style>
        <a:lnRef idx="1">
          <a:schemeClr val="accent2"/>
        </a:lnRef>
        <a:fillRef idx="2">
          <a:schemeClr val="accent2"/>
        </a:fillRef>
        <a:effectRef idx="1">
          <a:schemeClr val="accent2"/>
        </a:effectRef>
        <a:fontRef idx="minor">
          <a:schemeClr val="dk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kern="1200" dirty="0" smtClean="0">
              <a:solidFill>
                <a:schemeClr val="accent6">
                  <a:lumMod val="50000"/>
                </a:schemeClr>
              </a:solidFill>
            </a:rPr>
            <a:t>ОСНОВНЫЕ </a:t>
          </a:r>
          <a:r>
            <a:rPr lang="ru-RU" sz="1400" b="1" kern="1200" dirty="0" smtClean="0">
              <a:solidFill>
                <a:schemeClr val="accent6">
                  <a:lumMod val="50000"/>
                </a:schemeClr>
              </a:solidFill>
              <a:latin typeface="Times New Roman" pitchFamily="18" charset="0"/>
              <a:cs typeface="Times New Roman" pitchFamily="18" charset="0"/>
            </a:rPr>
            <a:t>ПОНЯТИЯ</a:t>
          </a:r>
          <a:endParaRPr lang="ru-RU" sz="1400" kern="1200" dirty="0">
            <a:solidFill>
              <a:schemeClr val="accent6">
                <a:lumMod val="50000"/>
              </a:schemeClr>
            </a:solidFill>
            <a:latin typeface="Times New Roman" pitchFamily="18" charset="0"/>
            <a:cs typeface="Times New Roman" pitchFamily="18" charset="0"/>
          </a:endParaRPr>
        </a:p>
      </dsp:txBody>
      <dsp:txXfrm>
        <a:off x="1688779" y="359"/>
        <a:ext cx="2637479" cy="928101"/>
      </dsp:txXfrm>
    </dsp:sp>
    <dsp:sp modelId="{FBB16FEA-7B74-43F4-96D0-9E756914C7A9}">
      <dsp:nvSpPr>
        <dsp:cNvPr id="0" name=""/>
        <dsp:cNvSpPr/>
      </dsp:nvSpPr>
      <dsp:spPr>
        <a:xfrm>
          <a:off x="1224728" y="1058394"/>
          <a:ext cx="2432275" cy="928101"/>
        </a:xfrm>
        <a:prstGeom prst="chevron">
          <a:avLst/>
        </a:prstGeom>
        <a:solidFill>
          <a:schemeClr val="accent5">
            <a:lumMod val="60000"/>
            <a:lumOff val="40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scene3d>
        <a:sp3d>
          <a:bevelT w="139700" h="139700" prst="divot"/>
        </a:sp3d>
      </dsp:spPr>
      <dsp:style>
        <a:lnRef idx="1">
          <a:schemeClr val="accent2"/>
        </a:lnRef>
        <a:fillRef idx="2">
          <a:schemeClr val="accent2"/>
        </a:fillRef>
        <a:effectRef idx="1">
          <a:schemeClr val="accent2"/>
        </a:effectRef>
        <a:fontRef idx="minor">
          <a:schemeClr val="dk1"/>
        </a:fontRef>
      </dsp:style>
      <dsp:txBody>
        <a:bodyPr spcFirstLastPara="0" vert="horz" wrap="square" lIns="16510" tIns="8255" rIns="0" bIns="8255" numCol="1" spcCol="1270" anchor="ctr" anchorCtr="0">
          <a:noAutofit/>
        </a:bodyPr>
        <a:lstStyle/>
        <a:p>
          <a:pPr lvl="0" algn="ctr" defTabSz="577850" rtl="0">
            <a:lnSpc>
              <a:spcPct val="90000"/>
            </a:lnSpc>
            <a:spcBef>
              <a:spcPct val="0"/>
            </a:spcBef>
            <a:spcAft>
              <a:spcPct val="35000"/>
            </a:spcAft>
          </a:pPr>
          <a:r>
            <a:rPr lang="ru-RU" sz="1300" b="1" u="sng" kern="1200" dirty="0" smtClean="0">
              <a:solidFill>
                <a:schemeClr val="accent6">
                  <a:lumMod val="50000"/>
                </a:schemeClr>
              </a:solidFill>
            </a:rPr>
            <a:t>Доходы бюджета </a:t>
          </a:r>
          <a:r>
            <a:rPr lang="ru-RU" sz="1300" b="1" kern="1200" dirty="0" smtClean="0">
              <a:solidFill>
                <a:schemeClr val="accent6">
                  <a:lumMod val="50000"/>
                </a:schemeClr>
              </a:solidFill>
            </a:rPr>
            <a:t>– </a:t>
          </a:r>
          <a:r>
            <a:rPr lang="ru-RU" sz="1400" b="1" kern="1200" dirty="0" smtClean="0">
              <a:solidFill>
                <a:schemeClr val="accent6">
                  <a:lumMod val="50000"/>
                </a:schemeClr>
              </a:solidFill>
              <a:latin typeface="Times New Roman" pitchFamily="18" charset="0"/>
              <a:cs typeface="Times New Roman" pitchFamily="18" charset="0"/>
            </a:rPr>
            <a:t>поступающие</a:t>
          </a:r>
          <a:r>
            <a:rPr lang="ru-RU" sz="1300" b="1" kern="1200" dirty="0" smtClean="0">
              <a:solidFill>
                <a:schemeClr val="accent6">
                  <a:lumMod val="50000"/>
                </a:schemeClr>
              </a:solidFill>
            </a:rPr>
            <a:t> в </a:t>
          </a:r>
          <a:r>
            <a:rPr lang="ru-RU" sz="1300" b="1" kern="1200" dirty="0" smtClean="0">
              <a:solidFill>
                <a:schemeClr val="accent6">
                  <a:lumMod val="50000"/>
                </a:schemeClr>
              </a:solidFill>
              <a:latin typeface="Times New Roman" pitchFamily="18" charset="0"/>
              <a:cs typeface="Times New Roman" pitchFamily="18" charset="0"/>
            </a:rPr>
            <a:t>бюджет</a:t>
          </a:r>
          <a:r>
            <a:rPr lang="ru-RU" sz="1300" b="1" kern="1200" dirty="0" smtClean="0">
              <a:solidFill>
                <a:schemeClr val="accent6">
                  <a:lumMod val="50000"/>
                </a:schemeClr>
              </a:solidFill>
            </a:rPr>
            <a:t> денежные средства </a:t>
          </a:r>
          <a:endParaRPr lang="ru-RU" sz="1300" kern="1200" dirty="0">
            <a:solidFill>
              <a:schemeClr val="accent6">
                <a:lumMod val="50000"/>
              </a:schemeClr>
            </a:solidFill>
          </a:endParaRPr>
        </a:p>
      </dsp:txBody>
      <dsp:txXfrm>
        <a:off x="1688779" y="1058394"/>
        <a:ext cx="1504174" cy="928101"/>
      </dsp:txXfrm>
    </dsp:sp>
    <dsp:sp modelId="{43D92C47-2923-4219-A791-934BEA534DDC}">
      <dsp:nvSpPr>
        <dsp:cNvPr id="0" name=""/>
        <dsp:cNvSpPr/>
      </dsp:nvSpPr>
      <dsp:spPr>
        <a:xfrm>
          <a:off x="1250135" y="2136848"/>
          <a:ext cx="2525479" cy="928101"/>
        </a:xfrm>
        <a:prstGeom prst="chevron">
          <a:avLst/>
        </a:prstGeom>
        <a:solidFill>
          <a:schemeClr val="accent5">
            <a:lumMod val="60000"/>
            <a:lumOff val="40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scene3d>
        <a:sp3d>
          <a:bevelT w="139700" h="139700" prst="divot"/>
        </a:sp3d>
      </dsp:spPr>
      <dsp:style>
        <a:lnRef idx="1">
          <a:schemeClr val="accent2"/>
        </a:lnRef>
        <a:fillRef idx="2">
          <a:schemeClr val="accent2"/>
        </a:fillRef>
        <a:effectRef idx="1">
          <a:schemeClr val="accent2"/>
        </a:effectRef>
        <a:fontRef idx="minor">
          <a:schemeClr val="dk1"/>
        </a:fontRef>
      </dsp:style>
      <dsp:txBody>
        <a:bodyPr spcFirstLastPara="0" vert="horz" wrap="square" lIns="16510" tIns="8255" rIns="0" bIns="8255" numCol="1" spcCol="1270" anchor="ctr" anchorCtr="0">
          <a:noAutofit/>
        </a:bodyPr>
        <a:lstStyle/>
        <a:p>
          <a:pPr lvl="0" algn="ctr" defTabSz="577850" rtl="0">
            <a:lnSpc>
              <a:spcPct val="90000"/>
            </a:lnSpc>
            <a:spcBef>
              <a:spcPct val="0"/>
            </a:spcBef>
            <a:spcAft>
              <a:spcPct val="35000"/>
            </a:spcAft>
          </a:pPr>
          <a:r>
            <a:rPr lang="ru-RU" sz="1300" b="1" u="sng" kern="1200" dirty="0" smtClean="0">
              <a:solidFill>
                <a:schemeClr val="accent6">
                  <a:lumMod val="50000"/>
                </a:schemeClr>
              </a:solidFill>
            </a:rPr>
            <a:t>Расходы бюджета </a:t>
          </a:r>
          <a:r>
            <a:rPr lang="ru-RU" sz="1300" kern="1200" dirty="0" smtClean="0">
              <a:solidFill>
                <a:schemeClr val="accent6">
                  <a:lumMod val="50000"/>
                </a:schemeClr>
              </a:solidFill>
            </a:rPr>
            <a:t>– </a:t>
          </a:r>
          <a:r>
            <a:rPr lang="ru-RU" sz="1300" b="1" kern="1200" dirty="0" smtClean="0">
              <a:solidFill>
                <a:schemeClr val="accent6">
                  <a:lumMod val="50000"/>
                </a:schemeClr>
              </a:solidFill>
            </a:rPr>
            <a:t>выплачиваемые из бюджета  </a:t>
          </a:r>
          <a:r>
            <a:rPr lang="ru-RU" sz="1400" b="1" kern="1200" dirty="0" smtClean="0">
              <a:solidFill>
                <a:schemeClr val="accent6">
                  <a:lumMod val="50000"/>
                </a:schemeClr>
              </a:solidFill>
              <a:latin typeface="Times New Roman" pitchFamily="18" charset="0"/>
              <a:cs typeface="Times New Roman" pitchFamily="18" charset="0"/>
            </a:rPr>
            <a:t>денежные</a:t>
          </a:r>
          <a:r>
            <a:rPr lang="ru-RU" sz="1300" b="1" kern="1200" dirty="0" smtClean="0">
              <a:solidFill>
                <a:schemeClr val="accent6">
                  <a:lumMod val="50000"/>
                </a:schemeClr>
              </a:solidFill>
            </a:rPr>
            <a:t> средства</a:t>
          </a:r>
          <a:endParaRPr lang="ru-RU" sz="1300" kern="1200" dirty="0">
            <a:solidFill>
              <a:schemeClr val="accent6">
                <a:lumMod val="50000"/>
              </a:schemeClr>
            </a:solidFill>
          </a:endParaRPr>
        </a:p>
      </dsp:txBody>
      <dsp:txXfrm>
        <a:off x="1714186" y="2136848"/>
        <a:ext cx="1597378" cy="928101"/>
      </dsp:txXfrm>
    </dsp:sp>
    <dsp:sp modelId="{DB79ADB2-34CA-438F-9F52-F03494AFC125}">
      <dsp:nvSpPr>
        <dsp:cNvPr id="0" name=""/>
        <dsp:cNvSpPr/>
      </dsp:nvSpPr>
      <dsp:spPr>
        <a:xfrm>
          <a:off x="1224728" y="3174465"/>
          <a:ext cx="2576293" cy="928101"/>
        </a:xfrm>
        <a:prstGeom prst="chevron">
          <a:avLst/>
        </a:prstGeom>
        <a:solidFill>
          <a:schemeClr val="accent5">
            <a:lumMod val="60000"/>
            <a:lumOff val="40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scene3d>
        <a:sp3d>
          <a:bevelT w="139700" h="139700" prst="divot"/>
        </a:sp3d>
      </dsp:spPr>
      <dsp:style>
        <a:lnRef idx="1">
          <a:schemeClr val="accent2"/>
        </a:lnRef>
        <a:fillRef idx="2">
          <a:schemeClr val="accent2"/>
        </a:fillRef>
        <a:effectRef idx="1">
          <a:schemeClr val="accent2"/>
        </a:effectRef>
        <a:fontRef idx="minor">
          <a:schemeClr val="dk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u="sng" kern="1200" dirty="0" smtClean="0">
              <a:solidFill>
                <a:schemeClr val="accent6">
                  <a:lumMod val="50000"/>
                </a:schemeClr>
              </a:solidFill>
            </a:rPr>
            <a:t>Дефицит бюджета </a:t>
          </a:r>
          <a:r>
            <a:rPr lang="ru-RU" sz="1400" b="1" kern="1200" dirty="0" smtClean="0">
              <a:solidFill>
                <a:schemeClr val="accent6">
                  <a:lumMod val="50000"/>
                </a:schemeClr>
              </a:solidFill>
            </a:rPr>
            <a:t>– </a:t>
          </a:r>
          <a:r>
            <a:rPr lang="ru-RU" sz="1400" b="1" kern="1200" dirty="0" smtClean="0">
              <a:solidFill>
                <a:schemeClr val="accent6">
                  <a:lumMod val="50000"/>
                </a:schemeClr>
              </a:solidFill>
              <a:latin typeface="Times New Roman" pitchFamily="18" charset="0"/>
              <a:cs typeface="Times New Roman" pitchFamily="18" charset="0"/>
            </a:rPr>
            <a:t>превышение</a:t>
          </a:r>
          <a:r>
            <a:rPr lang="ru-RU" sz="1400" b="1" kern="1200" dirty="0" smtClean="0">
              <a:solidFill>
                <a:schemeClr val="accent6">
                  <a:lumMod val="50000"/>
                </a:schemeClr>
              </a:solidFill>
            </a:rPr>
            <a:t> расходов бюджета над  его доходами</a:t>
          </a:r>
          <a:endParaRPr lang="ru-RU" sz="1400" kern="1200" dirty="0">
            <a:solidFill>
              <a:schemeClr val="accent6">
                <a:lumMod val="50000"/>
              </a:schemeClr>
            </a:solidFill>
          </a:endParaRPr>
        </a:p>
      </dsp:txBody>
      <dsp:txXfrm>
        <a:off x="1688779" y="3174465"/>
        <a:ext cx="1648192" cy="928101"/>
      </dsp:txXfrm>
    </dsp:sp>
    <dsp:sp modelId="{F349A048-6B03-4EE2-9CCD-7AF5205EF273}">
      <dsp:nvSpPr>
        <dsp:cNvPr id="0" name=""/>
        <dsp:cNvSpPr/>
      </dsp:nvSpPr>
      <dsp:spPr>
        <a:xfrm>
          <a:off x="1224728" y="4232501"/>
          <a:ext cx="2864329" cy="928101"/>
        </a:xfrm>
        <a:prstGeom prst="chevron">
          <a:avLst/>
        </a:prstGeom>
        <a:solidFill>
          <a:schemeClr val="accent5">
            <a:lumMod val="60000"/>
            <a:lumOff val="40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scene3d>
        <a:sp3d>
          <a:bevelT w="139700" h="139700" prst="divot"/>
        </a:sp3d>
      </dsp:spPr>
      <dsp:style>
        <a:lnRef idx="1">
          <a:schemeClr val="accent2"/>
        </a:lnRef>
        <a:fillRef idx="2">
          <a:schemeClr val="accent2"/>
        </a:fillRef>
        <a:effectRef idx="1">
          <a:schemeClr val="accent2"/>
        </a:effectRef>
        <a:fontRef idx="minor">
          <a:schemeClr val="dk1"/>
        </a:fontRef>
      </dsp:style>
      <dsp:txBody>
        <a:bodyPr spcFirstLastPara="0" vert="horz" wrap="square" lIns="17780" tIns="8890" rIns="0" bIns="8890" numCol="1" spcCol="1270" anchor="ctr" anchorCtr="0">
          <a:noAutofit/>
        </a:bodyPr>
        <a:lstStyle/>
        <a:p>
          <a:pPr lvl="0" algn="ctr" defTabSz="622300" rtl="0">
            <a:lnSpc>
              <a:spcPct val="90000"/>
            </a:lnSpc>
            <a:spcBef>
              <a:spcPct val="0"/>
            </a:spcBef>
            <a:spcAft>
              <a:spcPct val="35000"/>
            </a:spcAft>
          </a:pPr>
          <a:r>
            <a:rPr lang="ru-RU" sz="1400" b="1" u="sng" kern="1200" dirty="0" smtClean="0">
              <a:solidFill>
                <a:schemeClr val="accent6">
                  <a:lumMod val="50000"/>
                </a:schemeClr>
              </a:solidFill>
            </a:rPr>
            <a:t>Профицит бюджета  </a:t>
          </a:r>
          <a:r>
            <a:rPr lang="ru-RU" sz="1400" b="1" kern="1200" dirty="0" smtClean="0">
              <a:solidFill>
                <a:schemeClr val="accent6">
                  <a:lumMod val="50000"/>
                </a:schemeClr>
              </a:solidFill>
            </a:rPr>
            <a:t>- превышение доходов  бюджета </a:t>
          </a:r>
          <a:r>
            <a:rPr lang="ru-RU" sz="1400" b="1" kern="1200" dirty="0" smtClean="0">
              <a:solidFill>
                <a:schemeClr val="accent6">
                  <a:lumMod val="50000"/>
                </a:schemeClr>
              </a:solidFill>
              <a:latin typeface="Times New Roman" pitchFamily="18" charset="0"/>
              <a:cs typeface="Times New Roman" pitchFamily="18" charset="0"/>
            </a:rPr>
            <a:t>над</a:t>
          </a:r>
          <a:r>
            <a:rPr lang="ru-RU" sz="1400" b="1" kern="1200" dirty="0" smtClean="0">
              <a:solidFill>
                <a:schemeClr val="accent6">
                  <a:lumMod val="50000"/>
                </a:schemeClr>
              </a:solidFill>
            </a:rPr>
            <a:t> его расходами</a:t>
          </a:r>
          <a:endParaRPr lang="ru-RU" sz="1400" kern="1200" dirty="0">
            <a:solidFill>
              <a:schemeClr val="accent6">
                <a:lumMod val="50000"/>
              </a:schemeClr>
            </a:solidFill>
          </a:endParaRPr>
        </a:p>
      </dsp:txBody>
      <dsp:txXfrm>
        <a:off x="1688779" y="4232501"/>
        <a:ext cx="1936228" cy="928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F69784-781A-4CBB-A0E9-E60F3DEF44EB}">
      <dsp:nvSpPr>
        <dsp:cNvPr id="0" name=""/>
        <dsp:cNvSpPr/>
      </dsp:nvSpPr>
      <dsp:spPr>
        <a:xfrm rot="359751">
          <a:off x="85496" y="1060553"/>
          <a:ext cx="9153534" cy="2343388"/>
        </a:xfrm>
        <a:prstGeom prst="mathMinus">
          <a:avLst/>
        </a:prstGeom>
        <a:solidFill>
          <a:schemeClr val="accent5">
            <a:tint val="60000"/>
            <a:hueOff val="0"/>
            <a:satOff val="0"/>
            <a:lumOff val="0"/>
            <a:alphaOff val="0"/>
          </a:schemeClr>
        </a:solidFill>
        <a:ln>
          <a:noFill/>
        </a:ln>
        <a:effectLst>
          <a:outerShdw blurRad="40005" dist="22984" dir="5400000" rotWithShape="0">
            <a:srgbClr val="000000">
              <a:alpha val="4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96901AFF-8552-4F9B-B0C9-753A81E9CAD3}">
      <dsp:nvSpPr>
        <dsp:cNvPr id="0" name=""/>
        <dsp:cNvSpPr/>
      </dsp:nvSpPr>
      <dsp:spPr>
        <a:xfrm>
          <a:off x="1320674" y="273628"/>
          <a:ext cx="2531245" cy="1238540"/>
        </a:xfrm>
        <a:prstGeom prst="downArrow">
          <a:avLst/>
        </a:prstGeom>
        <a:solidFill>
          <a:schemeClr val="accent5">
            <a:lumMod val="60000"/>
            <a:lumOff val="40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rot lat="0" lon="0" rev="7500000"/>
          </a:lightRig>
        </a:scene3d>
        <a:sp3d>
          <a:bevelT w="139700" h="139700" prst="divot"/>
        </a:sp3d>
      </dsp:spPr>
      <dsp:style>
        <a:lnRef idx="1">
          <a:schemeClr val="accent2"/>
        </a:lnRef>
        <a:fillRef idx="2">
          <a:schemeClr val="accent2"/>
        </a:fillRef>
        <a:effectRef idx="1">
          <a:schemeClr val="accent2"/>
        </a:effectRef>
        <a:fontRef idx="minor">
          <a:schemeClr val="dk1"/>
        </a:fontRef>
      </dsp:style>
    </dsp:sp>
    <dsp:sp modelId="{7E117E76-7464-4252-8559-203CADA26109}">
      <dsp:nvSpPr>
        <dsp:cNvPr id="0" name=""/>
        <dsp:cNvSpPr/>
      </dsp:nvSpPr>
      <dsp:spPr>
        <a:xfrm>
          <a:off x="1475662" y="2520287"/>
          <a:ext cx="2983848" cy="1875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100000"/>
            </a:lnSpc>
            <a:spcBef>
              <a:spcPct val="0"/>
            </a:spcBef>
            <a:spcAft>
              <a:spcPct val="35000"/>
            </a:spcAft>
          </a:pPr>
          <a:r>
            <a:rPr lang="ru-RU" sz="3600" b="1" kern="1200" dirty="0" smtClean="0">
              <a:solidFill>
                <a:schemeClr val="bg1"/>
              </a:solidFill>
              <a:latin typeface="Times New Roman" pitchFamily="18" charset="0"/>
              <a:cs typeface="Times New Roman" pitchFamily="18" charset="0"/>
            </a:rPr>
            <a:t>ДОХОДЫ</a:t>
          </a:r>
          <a:endParaRPr lang="ru-RU" sz="3600" b="1" kern="1200" dirty="0">
            <a:solidFill>
              <a:schemeClr val="bg1"/>
            </a:solidFill>
            <a:latin typeface="Times New Roman" pitchFamily="18" charset="0"/>
            <a:cs typeface="Times New Roman" pitchFamily="18" charset="0"/>
          </a:endParaRPr>
        </a:p>
        <a:p>
          <a:pPr lvl="0" algn="ctr" defTabSz="1600200">
            <a:lnSpc>
              <a:spcPct val="90000"/>
            </a:lnSpc>
            <a:spcBef>
              <a:spcPct val="0"/>
            </a:spcBef>
            <a:spcAft>
              <a:spcPct val="35000"/>
            </a:spcAft>
          </a:pPr>
          <a:r>
            <a:rPr lang="en-US" sz="3600" b="1" kern="1200" dirty="0" smtClean="0">
              <a:solidFill>
                <a:schemeClr val="bg1"/>
              </a:solidFill>
              <a:latin typeface="Times New Roman" pitchFamily="18" charset="0"/>
              <a:cs typeface="Times New Roman" pitchFamily="18" charset="0"/>
            </a:rPr>
            <a:t>3 431 925,4</a:t>
          </a:r>
          <a:endParaRPr lang="ru-RU" sz="3600" b="1" kern="1200" dirty="0">
            <a:solidFill>
              <a:schemeClr val="bg1"/>
            </a:solidFill>
            <a:latin typeface="Times New Roman" pitchFamily="18" charset="0"/>
            <a:cs typeface="Times New Roman" pitchFamily="18" charset="0"/>
          </a:endParaRPr>
        </a:p>
      </dsp:txBody>
      <dsp:txXfrm>
        <a:off x="1475662" y="2520287"/>
        <a:ext cx="2983848" cy="1875088"/>
      </dsp:txXfrm>
    </dsp:sp>
    <dsp:sp modelId="{75DC0107-61C7-4D27-8B36-520863606167}">
      <dsp:nvSpPr>
        <dsp:cNvPr id="0" name=""/>
        <dsp:cNvSpPr/>
      </dsp:nvSpPr>
      <dsp:spPr>
        <a:xfrm>
          <a:off x="5436101" y="2880323"/>
          <a:ext cx="2509314" cy="1353760"/>
        </a:xfrm>
        <a:prstGeom prst="upArrow">
          <a:avLst/>
        </a:prstGeom>
        <a:solidFill>
          <a:schemeClr val="accent5">
            <a:lumMod val="60000"/>
            <a:lumOff val="40000"/>
          </a:schemeClr>
        </a:solidFill>
        <a:ln w="9525" cap="flat" cmpd="sng" algn="ctr">
          <a:solidFill>
            <a:schemeClr val="accent2"/>
          </a:solidFill>
          <a:prstDash val="solid"/>
        </a:ln>
        <a:effectLst>
          <a:outerShdw blurRad="63500" dist="50800" dir="5400000" sx="98000" sy="98000" rotWithShape="0">
            <a:srgbClr val="000000">
              <a:alpha val="20000"/>
            </a:srgbClr>
          </a:outerShdw>
        </a:effectLst>
        <a:scene3d>
          <a:camera prst="orthographicFront"/>
          <a:lightRig rig="threePt" dir="t">
            <a:rot lat="0" lon="0" rev="7500000"/>
          </a:lightRig>
        </a:scene3d>
        <a:sp3d>
          <a:bevelT w="139700" h="139700" prst="divot"/>
        </a:sp3d>
      </dsp:spPr>
      <dsp:style>
        <a:lnRef idx="1">
          <a:schemeClr val="accent2"/>
        </a:lnRef>
        <a:fillRef idx="2">
          <a:schemeClr val="accent2"/>
        </a:fillRef>
        <a:effectRef idx="1">
          <a:schemeClr val="accent2"/>
        </a:effectRef>
        <a:fontRef idx="minor">
          <a:schemeClr val="dk1"/>
        </a:fontRef>
      </dsp:style>
    </dsp:sp>
    <dsp:sp modelId="{79EABB3A-8D21-419C-8294-55CF48AE6DC5}">
      <dsp:nvSpPr>
        <dsp:cNvPr id="0" name=""/>
        <dsp:cNvSpPr/>
      </dsp:nvSpPr>
      <dsp:spPr>
        <a:xfrm>
          <a:off x="5203176" y="4"/>
          <a:ext cx="2983848" cy="1875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100000"/>
            </a:lnSpc>
            <a:spcBef>
              <a:spcPct val="0"/>
            </a:spcBef>
            <a:spcAft>
              <a:spcPct val="35000"/>
            </a:spcAft>
          </a:pPr>
          <a:r>
            <a:rPr lang="ru-RU" sz="3600" b="1" kern="1200" dirty="0" smtClean="0">
              <a:solidFill>
                <a:schemeClr val="bg1"/>
              </a:solidFill>
              <a:latin typeface="Times New Roman" pitchFamily="18" charset="0"/>
              <a:cs typeface="Times New Roman" pitchFamily="18" charset="0"/>
            </a:rPr>
            <a:t>РАСХОДЫ</a:t>
          </a:r>
          <a:endParaRPr lang="ru-RU" sz="3600" b="1" kern="1200" dirty="0">
            <a:solidFill>
              <a:schemeClr val="bg1"/>
            </a:solidFill>
            <a:latin typeface="Times New Roman" pitchFamily="18" charset="0"/>
            <a:cs typeface="Times New Roman" pitchFamily="18" charset="0"/>
          </a:endParaRPr>
        </a:p>
        <a:p>
          <a:pPr lvl="0" algn="ctr" defTabSz="1600200">
            <a:lnSpc>
              <a:spcPct val="90000"/>
            </a:lnSpc>
            <a:spcBef>
              <a:spcPct val="0"/>
            </a:spcBef>
            <a:spcAft>
              <a:spcPct val="35000"/>
            </a:spcAft>
          </a:pPr>
          <a:r>
            <a:rPr lang="en-US" sz="3600" b="1" kern="1200" dirty="0" smtClean="0">
              <a:solidFill>
                <a:schemeClr val="bg1"/>
              </a:solidFill>
              <a:latin typeface="Times New Roman" pitchFamily="18" charset="0"/>
              <a:cs typeface="Times New Roman" pitchFamily="18" charset="0"/>
            </a:rPr>
            <a:t>3 506 218,1</a:t>
          </a:r>
          <a:endParaRPr lang="ru-RU" sz="3600" b="1" kern="1200" dirty="0">
            <a:solidFill>
              <a:schemeClr val="bg1"/>
            </a:solidFill>
            <a:latin typeface="Times New Roman" pitchFamily="18" charset="0"/>
            <a:cs typeface="Times New Roman" pitchFamily="18" charset="0"/>
          </a:endParaRPr>
        </a:p>
      </dsp:txBody>
      <dsp:txXfrm>
        <a:off x="5203176" y="4"/>
        <a:ext cx="2983848" cy="1875088"/>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2.04226E-7</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flipV="1">
          <a:off x="0" y="0"/>
          <a:ext cx="8208912" cy="1"/>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A908FA42-7BDB-4002-8C9D-520D6B7237A2}" type="datetimeFigureOut">
              <a:rPr lang="ru-RU" smtClean="0"/>
              <a:pPr/>
              <a:t>27.08.2023</a:t>
            </a:fld>
            <a:endParaRPr lang="ru-RU"/>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604DD3D5-91CE-40C8-AF9C-B5E2F48F31B5}" type="slidenum">
              <a:rPr lang="ru-RU" smtClean="0"/>
              <a:pPr/>
              <a:t>‹#›</a:t>
            </a:fld>
            <a:endParaRPr lang="ru-RU"/>
          </a:p>
        </p:txBody>
      </p:sp>
    </p:spTree>
    <p:extLst>
      <p:ext uri="{BB962C8B-B14F-4D97-AF65-F5344CB8AC3E}">
        <p14:creationId xmlns:p14="http://schemas.microsoft.com/office/powerpoint/2010/main" val="1601842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18</a:t>
            </a:fld>
            <a:endParaRPr lang="ru-RU"/>
          </a:p>
        </p:txBody>
      </p:sp>
    </p:spTree>
    <p:extLst>
      <p:ext uri="{BB962C8B-B14F-4D97-AF65-F5344CB8AC3E}">
        <p14:creationId xmlns:p14="http://schemas.microsoft.com/office/powerpoint/2010/main" val="1149191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25</a:t>
            </a:fld>
            <a:endParaRPr lang="ru-RU"/>
          </a:p>
        </p:txBody>
      </p:sp>
    </p:spTree>
    <p:extLst>
      <p:ext uri="{BB962C8B-B14F-4D97-AF65-F5344CB8AC3E}">
        <p14:creationId xmlns:p14="http://schemas.microsoft.com/office/powerpoint/2010/main" val="1656886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604DD3D5-91CE-40C8-AF9C-B5E2F48F31B5}" type="slidenum">
              <a:rPr lang="ru-RU" smtClean="0"/>
              <a:pPr/>
              <a:t>26</a:t>
            </a:fld>
            <a:endParaRPr lang="ru-RU"/>
          </a:p>
        </p:txBody>
      </p:sp>
    </p:spTree>
    <p:extLst>
      <p:ext uri="{BB962C8B-B14F-4D97-AF65-F5344CB8AC3E}">
        <p14:creationId xmlns:p14="http://schemas.microsoft.com/office/powerpoint/2010/main" val="165688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3A2AA3B-9506-4498-B131-29B63443F7C4}" type="datetimeFigureOut">
              <a:rPr lang="ru-RU" smtClean="0"/>
              <a:pPr/>
              <a:t>27.08.2023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3A2AA3B-9506-4498-B131-29B63443F7C4}" type="datetimeFigureOut">
              <a:rPr lang="ru-RU" smtClean="0"/>
              <a:pPr/>
              <a:t>27.08.2023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3A2AA3B-9506-4498-B131-29B63443F7C4}" type="datetimeFigureOut">
              <a:rPr lang="ru-RU" smtClean="0"/>
              <a:pPr/>
              <a:t>27.08.2023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A2AA3B-9506-4498-B131-29B63443F7C4}" type="datetimeFigureOut">
              <a:rPr lang="ru-RU" smtClean="0"/>
              <a:pPr/>
              <a:t>27.08.2023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3A2AA3B-9506-4498-B131-29B63443F7C4}" type="datetimeFigureOut">
              <a:rPr lang="ru-RU" smtClean="0"/>
              <a:pPr/>
              <a:t>27.08.2023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A2AA3B-9506-4498-B131-29B63443F7C4}" type="datetimeFigureOut">
              <a:rPr lang="ru-RU" smtClean="0"/>
              <a:pPr/>
              <a:t>27.08.2023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3A2AA3B-9506-4498-B131-29B63443F7C4}" type="datetimeFigureOut">
              <a:rPr lang="ru-RU" smtClean="0"/>
              <a:pPr/>
              <a:t>27.08.2023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85102B-23FD-4835-BC5B-10178B798EDC}"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3A2AA3B-9506-4498-B131-29B63443F7C4}" type="datetimeFigureOut">
              <a:rPr lang="ru-RU" smtClean="0"/>
              <a:pPr/>
              <a:t>27.08.2023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2AA3B-9506-4498-B131-29B63443F7C4}" type="datetimeFigureOut">
              <a:rPr lang="ru-RU" smtClean="0"/>
              <a:pPr/>
              <a:t>27.08.2023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3A2AA3B-9506-4498-B131-29B63443F7C4}" type="datetimeFigureOut">
              <a:rPr lang="ru-RU" smtClean="0"/>
              <a:pPr/>
              <a:t>27.08.2023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3A2AA3B-9506-4498-B131-29B63443F7C4}" type="datetimeFigureOut">
              <a:rPr lang="ru-RU" smtClean="0"/>
              <a:pPr/>
              <a:t>27.08.2023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85102B-23FD-4835-BC5B-10178B798EDC}"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83A2AA3B-9506-4498-B131-29B63443F7C4}" type="datetimeFigureOut">
              <a:rPr lang="ru-RU" smtClean="0"/>
              <a:pPr/>
              <a:t>27.08.2023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985102B-23FD-4835-BC5B-10178B798ED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249" r:id="rId1"/>
    <p:sldLayoutId id="2147484250" r:id="rId2"/>
    <p:sldLayoutId id="2147484251" r:id="rId3"/>
    <p:sldLayoutId id="2147484252" r:id="rId4"/>
    <p:sldLayoutId id="2147484253" r:id="rId5"/>
    <p:sldLayoutId id="2147484254" r:id="rId6"/>
    <p:sldLayoutId id="2147484255" r:id="rId7"/>
    <p:sldLayoutId id="2147484256" r:id="rId8"/>
    <p:sldLayoutId id="2147484257" r:id="rId9"/>
    <p:sldLayoutId id="2147484258" r:id="rId10"/>
    <p:sldLayoutId id="214748425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mailto:Fu_krymsk@mail.r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259632" y="3539864"/>
            <a:ext cx="7209588" cy="110124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endParaRPr lang="ru-RU" sz="2400" b="1" i="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endParaRPr lang="ru-RU" sz="24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ru-RU" sz="2400" b="1" i="1" spc="50" dirty="0" smtClean="0">
                <a:ln w="11430"/>
                <a:solidFill>
                  <a:schemeClr val="accent6">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ОБ  ИСПОЛНЕНИИ БЮДЖЕТА </a:t>
            </a:r>
            <a:endParaRPr lang="ru-RU" sz="2400" b="1" i="1" spc="50" dirty="0">
              <a:ln w="11430"/>
              <a:solidFill>
                <a:schemeClr val="accent6">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endParaRPr>
          </a:p>
          <a:p>
            <a:pPr algn="ctr"/>
            <a:r>
              <a:rPr lang="ru-RU" sz="2400" b="1" i="1" spc="50" dirty="0">
                <a:ln w="11430"/>
                <a:solidFill>
                  <a:schemeClr val="accent6">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МУНИЦИПАЛЬНОГО ОБРАЗОВАНИЯ КРЫМСКИЙ РАЙОН </a:t>
            </a:r>
          </a:p>
          <a:p>
            <a:pPr algn="ctr"/>
            <a:r>
              <a:rPr lang="ru-RU" sz="2400" b="1" i="1" spc="50" dirty="0" smtClean="0">
                <a:ln w="11430"/>
                <a:solidFill>
                  <a:schemeClr val="accent6">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ЗА 202</a:t>
            </a:r>
            <a:r>
              <a:rPr lang="en-US" sz="2400" b="1" i="1" spc="50" dirty="0" smtClean="0">
                <a:ln w="11430"/>
                <a:solidFill>
                  <a:schemeClr val="accent6">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2</a:t>
            </a:r>
            <a:r>
              <a:rPr lang="ru-RU" sz="2400" b="1" i="1" spc="50" dirty="0" smtClean="0">
                <a:ln w="11430"/>
                <a:solidFill>
                  <a:schemeClr val="accent6">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 ГОД</a:t>
            </a:r>
            <a:endParaRPr lang="ru-RU" sz="2400" b="1" i="1" spc="50" dirty="0">
              <a:ln w="11430"/>
              <a:solidFill>
                <a:schemeClr val="accent6">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2" name="Заголовок 1"/>
          <p:cNvSpPr>
            <a:spLocks noGrp="1"/>
          </p:cNvSpPr>
          <p:nvPr>
            <p:ph type="ctrTitle"/>
          </p:nvPr>
        </p:nvSpPr>
        <p:spPr>
          <a:xfrm>
            <a:off x="683568" y="533400"/>
            <a:ext cx="7788700" cy="2868168"/>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pc="50" dirty="0" smtClean="0">
                <a:ln w="11430"/>
                <a:solidFill>
                  <a:schemeClr val="accent6">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БЮДЖЕТ </a:t>
            </a:r>
            <a:r>
              <a:rPr lang="ru-RU" spc="50" dirty="0">
                <a:ln w="11430"/>
                <a:solidFill>
                  <a:schemeClr val="accent6">
                    <a:lumMod val="75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ДЛЯ ГРАЖДАН</a:t>
            </a:r>
            <a:r>
              <a:rPr lang="ru-RU" spc="50" dirty="0">
                <a:ln w="11430"/>
                <a:solidFill>
                  <a:schemeClr val="accent6">
                    <a:lumMod val="40000"/>
                    <a:lumOff val="6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t/>
            </a:r>
            <a:br>
              <a:rPr lang="ru-RU" spc="50" dirty="0">
                <a:ln w="11430"/>
                <a:solidFill>
                  <a:schemeClr val="accent6">
                    <a:lumMod val="40000"/>
                    <a:lumOff val="60000"/>
                  </a:schemeClr>
                </a:solidFill>
                <a:effectLst>
                  <a:outerShdw blurRad="76200" dist="50800" dir="5400000" algn="tl" rotWithShape="0">
                    <a:srgbClr val="000000">
                      <a:alpha val="65000"/>
                    </a:srgbClr>
                  </a:outerShdw>
                </a:effectLst>
                <a:latin typeface="Times New Roman" pitchFamily="18" charset="0"/>
                <a:cs typeface="Times New Roman" pitchFamily="18" charset="0"/>
              </a:rPr>
            </a:br>
            <a:endParaRPr lang="ru-RU" spc="50" dirty="0">
              <a:ln w="11430"/>
              <a:solidFill>
                <a:schemeClr val="accent6">
                  <a:lumMod val="40000"/>
                  <a:lumOff val="60000"/>
                </a:schemeClr>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pic>
        <p:nvPicPr>
          <p:cNvPr id="1027" name="Picture 3" descr="C:\Users\SchenstnayaTU\Desktop\герб_2020-08-04-09-51-01-22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0450" y="2457450"/>
            <a:ext cx="1943100" cy="1943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0011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4832092"/>
          </a:xfrm>
          <a:prstGeom prst="rect">
            <a:avLst/>
          </a:prstGeom>
        </p:spPr>
        <p:txBody>
          <a:bodyPr wrap="square">
            <a:spAutoFit/>
          </a:bodyPr>
          <a:lstStyle/>
          <a:p>
            <a:r>
              <a:rPr lang="ru-RU" sz="1400" b="1" dirty="0">
                <a:solidFill>
                  <a:schemeClr val="bg1"/>
                </a:solidFill>
              </a:rPr>
              <a:t>По разделу 1000 из районного бюджета израсходованы средства в рамках муниципальных программ:</a:t>
            </a:r>
          </a:p>
          <a:p>
            <a:r>
              <a:rPr lang="ru-RU" sz="1400" b="1" dirty="0">
                <a:solidFill>
                  <a:schemeClr val="bg1"/>
                </a:solidFill>
              </a:rPr>
              <a:t>«Социальная поддержка граждан» в сумме 5 726,1 тысяч рублей или 116,3% к уровню 2021 года;</a:t>
            </a:r>
          </a:p>
          <a:p>
            <a:r>
              <a:rPr lang="ru-RU" sz="1400" b="1" dirty="0">
                <a:solidFill>
                  <a:schemeClr val="bg1"/>
                </a:solidFill>
              </a:rPr>
              <a:t>«Развитие образования» 4 012,9 тысяч рублей или 523,3% к уровню 2021 года.</a:t>
            </a:r>
          </a:p>
          <a:p>
            <a:r>
              <a:rPr lang="ru-RU" sz="1400" b="1" dirty="0">
                <a:solidFill>
                  <a:schemeClr val="bg1"/>
                </a:solidFill>
              </a:rPr>
              <a:t>«Дети Крымского района» в сумме 94 334,0 тысяч рублей или 146,2% к уровню 2021 года, в том числе: обеспечение жильем детей-сирот 94 323,6 тысяч рублей 35 человек (42 в 2021 году);</a:t>
            </a:r>
          </a:p>
          <a:p>
            <a:r>
              <a:rPr lang="ru-RU" sz="1400" b="1" dirty="0">
                <a:solidFill>
                  <a:schemeClr val="bg1"/>
                </a:solidFill>
              </a:rPr>
              <a:t>«Комплексное и устойчивое развитие Крымского района в сфере строительства, архитектуры и дорожного хозяйства» (обеспечение жильем молодых семей 9 семей) 11 767,0 тысяч рублей или 103,0% к уровню 2021 года;</a:t>
            </a:r>
          </a:p>
          <a:p>
            <a:r>
              <a:rPr lang="ru-RU" sz="1400" b="1" dirty="0">
                <a:solidFill>
                  <a:schemeClr val="bg1"/>
                </a:solidFill>
              </a:rPr>
              <a:t>Непрограммные мероприятия в области охраны семьи и детства в сумме 116 718,8 тысяч рублей или 105,7% к уровню 2021 года. </a:t>
            </a:r>
          </a:p>
          <a:p>
            <a:r>
              <a:rPr lang="ru-RU" sz="1400" b="1" dirty="0">
                <a:solidFill>
                  <a:schemeClr val="bg1"/>
                </a:solidFill>
              </a:rPr>
              <a:t>По разделу «Физическая культура и спорт» при плане 221 971,4 тысяч рублей, исполнено 221 960,1 тысяч рублей или 100,0% от плановых назначений и 178,5% к уровню 2021 года.</a:t>
            </a:r>
          </a:p>
          <a:p>
            <a:r>
              <a:rPr lang="ru-RU" sz="1400" b="1" dirty="0">
                <a:solidFill>
                  <a:schemeClr val="bg1"/>
                </a:solidFill>
              </a:rPr>
              <a:t>По подразделу 1100 из районного бюджета израсходованы средства по муниципальным программам:</a:t>
            </a:r>
          </a:p>
          <a:p>
            <a:r>
              <a:rPr lang="ru-RU" sz="1400" b="1" dirty="0">
                <a:solidFill>
                  <a:schemeClr val="bg1"/>
                </a:solidFill>
              </a:rPr>
              <a:t>«Развитие физической культуры и спорта» в сумме 216 985,6 тысяч рублей или 179,8% к уровню 2021 года;</a:t>
            </a:r>
          </a:p>
          <a:p>
            <a:r>
              <a:rPr lang="ru-RU" sz="1400" b="1" dirty="0">
                <a:solidFill>
                  <a:schemeClr val="bg1"/>
                </a:solidFill>
              </a:rPr>
              <a:t>«Доступная среда» в сумме 136,7 тысяч рублей или 142,1% к уровню 2021 года;</a:t>
            </a:r>
          </a:p>
          <a:p>
            <a:r>
              <a:rPr lang="ru-RU" sz="1400" b="1" dirty="0">
                <a:solidFill>
                  <a:schemeClr val="bg1"/>
                </a:solidFill>
              </a:rPr>
              <a:t>«Дети Крымского района» 51,7 тысяч рублей или 120,5% к уровню 2021 года.</a:t>
            </a:r>
          </a:p>
          <a:p>
            <a:endParaRPr lang="ru-RU" sz="1400" dirty="0"/>
          </a:p>
        </p:txBody>
      </p:sp>
    </p:spTree>
    <p:extLst>
      <p:ext uri="{BB962C8B-B14F-4D97-AF65-F5344CB8AC3E}">
        <p14:creationId xmlns:p14="http://schemas.microsoft.com/office/powerpoint/2010/main" val="1301727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3323987"/>
          </a:xfrm>
          <a:prstGeom prst="rect">
            <a:avLst/>
          </a:prstGeom>
        </p:spPr>
        <p:txBody>
          <a:bodyPr wrap="square">
            <a:spAutoFit/>
          </a:bodyPr>
          <a:lstStyle/>
          <a:p>
            <a:r>
              <a:rPr lang="ru-RU" sz="1400" b="1" dirty="0">
                <a:solidFill>
                  <a:schemeClr val="bg1"/>
                </a:solidFill>
              </a:rPr>
              <a:t>Непрограммные мероприятия 4 785,8 тысяч рублей;</a:t>
            </a:r>
          </a:p>
          <a:p>
            <a:r>
              <a:rPr lang="ru-RU" sz="1400" b="1" dirty="0">
                <a:solidFill>
                  <a:schemeClr val="bg1"/>
                </a:solidFill>
              </a:rPr>
              <a:t>По разделу «Средства массовой информации» при плане 4 468,2 тысяч рублей, исполнено 4 468,2  тысяч рублей или 111,0% к уровню 2021 года.</a:t>
            </a:r>
          </a:p>
          <a:p>
            <a:r>
              <a:rPr lang="ru-RU" sz="1400" b="1" dirty="0">
                <a:solidFill>
                  <a:schemeClr val="bg1"/>
                </a:solidFill>
              </a:rPr>
              <a:t>По подразделу 1204 из районного бюджета израсходованы средства по муниципальной программе «Информационное обеспечение и информирование граждан о деятельности органов местного самоуправления муниципального образования Крымский район» </a:t>
            </a:r>
          </a:p>
          <a:p>
            <a:r>
              <a:rPr lang="ru-RU" sz="1400" b="1" dirty="0">
                <a:solidFill>
                  <a:schemeClr val="bg1"/>
                </a:solidFill>
              </a:rPr>
              <a:t>По разделу «Обслуживание муниципального долга» при плане 4 657,1 тысяч рублей, исполнено 4 657,1 тысяч рублей или 86,2% к уровню 2021 года </a:t>
            </a:r>
          </a:p>
          <a:p>
            <a:r>
              <a:rPr lang="ru-RU" sz="1400" b="1" dirty="0">
                <a:solidFill>
                  <a:schemeClr val="bg1"/>
                </a:solidFill>
              </a:rPr>
              <a:t>По разделу «Межбюджетные трансферты»:</a:t>
            </a:r>
          </a:p>
          <a:p>
            <a:r>
              <a:rPr lang="ru-RU" sz="1400" b="1" dirty="0">
                <a:solidFill>
                  <a:schemeClr val="bg1"/>
                </a:solidFill>
              </a:rPr>
              <a:t>- из районного бюджета поселениям перечислена дотация на выравнивание бюджетной обеспеченности поселений в сумме 2 346,0 тысяч рублей, прочие межбюджетные трансферты общего характера 22 405,1 тысяч рублей или 186,6% к уровню 2021 года.</a:t>
            </a:r>
          </a:p>
          <a:p>
            <a:r>
              <a:rPr lang="ru-RU" sz="1400" b="1" dirty="0">
                <a:solidFill>
                  <a:schemeClr val="bg1"/>
                </a:solidFill>
              </a:rPr>
              <a:t>В разделе «Источники финансирования» Отчета об исполнении бюджета отклонение плановых показателей от исполненных объясняется изменением остатков средств на счетах бюджета на конец года</a:t>
            </a:r>
            <a:r>
              <a:rPr lang="ru-RU" sz="1400" b="1" dirty="0" smtClean="0">
                <a:solidFill>
                  <a:schemeClr val="bg1"/>
                </a:solidFill>
              </a:rPr>
              <a:t>.</a:t>
            </a:r>
            <a:endParaRPr lang="ru-RU" sz="1400" b="1" dirty="0">
              <a:solidFill>
                <a:schemeClr val="bg1"/>
              </a:solidFill>
            </a:endParaRPr>
          </a:p>
        </p:txBody>
      </p:sp>
    </p:spTree>
    <p:extLst>
      <p:ext uri="{BB962C8B-B14F-4D97-AF65-F5344CB8AC3E}">
        <p14:creationId xmlns:p14="http://schemas.microsoft.com/office/powerpoint/2010/main" val="3963343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73088" y="228124"/>
            <a:ext cx="8280920" cy="1815882"/>
          </a:xfrm>
          <a:prstGeom prst="rect">
            <a:avLst/>
          </a:prstGeom>
        </p:spPr>
        <p:txBody>
          <a:bodyPr wrap="square">
            <a:spAutoFit/>
          </a:bodyPr>
          <a:lstStyle/>
          <a:p>
            <a:pPr algn="ctr"/>
            <a:r>
              <a:rPr lang="ru-RU" sz="1400" b="1" dirty="0">
                <a:solidFill>
                  <a:schemeClr val="bg1"/>
                </a:solidFill>
              </a:rPr>
              <a:t>Расходы районного бюджета, осуществляемые</a:t>
            </a:r>
          </a:p>
          <a:p>
            <a:pPr algn="ctr"/>
            <a:r>
              <a:rPr lang="ru-RU" sz="1400" b="1" dirty="0">
                <a:solidFill>
                  <a:schemeClr val="bg1"/>
                </a:solidFill>
              </a:rPr>
              <a:t>в рамках непрограммных направлений деятельности </a:t>
            </a:r>
          </a:p>
          <a:p>
            <a:r>
              <a:rPr lang="ru-RU" sz="1400" b="1" dirty="0">
                <a:solidFill>
                  <a:schemeClr val="bg1"/>
                </a:solidFill>
              </a:rPr>
              <a:t> </a:t>
            </a:r>
          </a:p>
          <a:p>
            <a:r>
              <a:rPr lang="ru-RU" sz="1400" b="1" dirty="0">
                <a:solidFill>
                  <a:schemeClr val="bg1"/>
                </a:solidFill>
              </a:rPr>
              <a:t>Расходы на финансирование непрограммных мероприятий при плане 676 224,6 тысяч рублей исполнены в сумме 669 859,4 тысяч рублей или 19,1 % от общего объема произведенных расходов районного бюджета в том числе</a:t>
            </a:r>
            <a:r>
              <a:rPr lang="ru-RU" sz="1400" b="1" dirty="0" smtClean="0">
                <a:solidFill>
                  <a:schemeClr val="bg1"/>
                </a:solidFill>
              </a:rPr>
              <a:t>:</a:t>
            </a:r>
          </a:p>
          <a:p>
            <a:endParaRPr lang="ru-RU" sz="1400" dirty="0"/>
          </a:p>
          <a:p>
            <a:pPr marL="285750" indent="-285750">
              <a:buFontTx/>
              <a:buChar char="-"/>
            </a:pPr>
            <a:endParaRPr lang="ru-RU" sz="1400" dirty="0"/>
          </a:p>
        </p:txBody>
      </p:sp>
      <p:graphicFrame>
        <p:nvGraphicFramePr>
          <p:cNvPr id="5" name="Таблица 4"/>
          <p:cNvGraphicFramePr>
            <a:graphicFrameLocks noGrp="1"/>
          </p:cNvGraphicFramePr>
          <p:nvPr>
            <p:extLst>
              <p:ext uri="{D42A27DB-BD31-4B8C-83A1-F6EECF244321}">
                <p14:modId xmlns:p14="http://schemas.microsoft.com/office/powerpoint/2010/main" val="2451549809"/>
              </p:ext>
            </p:extLst>
          </p:nvPr>
        </p:nvGraphicFramePr>
        <p:xfrm>
          <a:off x="323528" y="1916832"/>
          <a:ext cx="8530480" cy="3852428"/>
        </p:xfrm>
        <a:graphic>
          <a:graphicData uri="http://schemas.openxmlformats.org/drawingml/2006/table">
            <a:tbl>
              <a:tblPr firstRow="1" firstCol="1" bandRow="1">
                <a:tableStyleId>{5C22544A-7EE6-4342-B048-85BDC9FD1C3A}</a:tableStyleId>
              </a:tblPr>
              <a:tblGrid>
                <a:gridCol w="4042594"/>
                <a:gridCol w="1410788"/>
                <a:gridCol w="1179402"/>
                <a:gridCol w="948848"/>
                <a:gridCol w="948848"/>
              </a:tblGrid>
              <a:tr h="540060">
                <a:tc rowSpan="2">
                  <a:txBody>
                    <a:bodyPr/>
                    <a:lstStyle/>
                    <a:p>
                      <a:pPr indent="450215" algn="ctr">
                        <a:lnSpc>
                          <a:spcPct val="115000"/>
                        </a:lnSpc>
                        <a:spcAft>
                          <a:spcPts val="0"/>
                        </a:spcAft>
                      </a:pPr>
                      <a:r>
                        <a:rPr lang="ru-RU" sz="1100" dirty="0" smtClean="0">
                          <a:effectLst/>
                        </a:rPr>
                        <a:t>Наименование </a:t>
                      </a:r>
                      <a:r>
                        <a:rPr lang="ru-RU" sz="1100" dirty="0">
                          <a:effectLst/>
                        </a:rPr>
                        <a:t>показателя</a:t>
                      </a:r>
                      <a:br>
                        <a:rPr lang="ru-RU" sz="1100" dirty="0">
                          <a:effectLst/>
                        </a:rPr>
                      </a:br>
                      <a:r>
                        <a:rPr lang="ru-RU" sz="1100" dirty="0">
                          <a:effectLst/>
                        </a:rPr>
                        <a:t>(раздел, подраздел)</a:t>
                      </a:r>
                      <a:endParaRPr lang="ru-RU" sz="1400" dirty="0">
                        <a:effectLst/>
                        <a:latin typeface="Times New Roman"/>
                        <a:ea typeface="Times New Roman"/>
                        <a:cs typeface="Times New Roman"/>
                      </a:endParaRPr>
                    </a:p>
                  </a:txBody>
                  <a:tcPr marL="17494" marR="17494" marT="0" marB="0"/>
                </a:tc>
                <a:tc gridSpan="2">
                  <a:txBody>
                    <a:bodyPr/>
                    <a:lstStyle/>
                    <a:p>
                      <a:pPr indent="450215" algn="ctr">
                        <a:lnSpc>
                          <a:spcPct val="115000"/>
                        </a:lnSpc>
                        <a:spcAft>
                          <a:spcPts val="0"/>
                        </a:spcAft>
                      </a:pPr>
                      <a:r>
                        <a:rPr lang="ru-RU" sz="1100">
                          <a:effectLst/>
                        </a:rPr>
                        <a:t>2022 год</a:t>
                      </a:r>
                      <a:endParaRPr lang="ru-RU" sz="1400">
                        <a:effectLst/>
                        <a:latin typeface="Times New Roman"/>
                        <a:ea typeface="Times New Roman"/>
                        <a:cs typeface="Times New Roman"/>
                      </a:endParaRPr>
                    </a:p>
                  </a:txBody>
                  <a:tcPr marL="17494" marR="17494" marT="0" marB="0"/>
                </a:tc>
                <a:tc hMerge="1">
                  <a:txBody>
                    <a:bodyPr/>
                    <a:lstStyle/>
                    <a:p>
                      <a:endParaRPr lang="ru-RU"/>
                    </a:p>
                  </a:txBody>
                  <a:tcPr/>
                </a:tc>
                <a:tc>
                  <a:txBody>
                    <a:bodyPr/>
                    <a:lstStyle/>
                    <a:p>
                      <a:pPr indent="450215" algn="ctr">
                        <a:lnSpc>
                          <a:spcPct val="115000"/>
                        </a:lnSpc>
                        <a:spcAft>
                          <a:spcPts val="0"/>
                        </a:spcAft>
                      </a:pPr>
                      <a:r>
                        <a:rPr lang="ru-RU" sz="1100" dirty="0">
                          <a:effectLst/>
                        </a:rPr>
                        <a:t>исполнено к плану%</a:t>
                      </a:r>
                      <a:endParaRPr lang="ru-RU" sz="1400" dirty="0">
                        <a:effectLst/>
                        <a:latin typeface="Times New Roman"/>
                        <a:ea typeface="Times New Roman"/>
                        <a:cs typeface="Times New Roman"/>
                      </a:endParaRPr>
                    </a:p>
                  </a:txBody>
                  <a:tcPr marL="17494" marR="17494" marT="0" marB="0"/>
                </a:tc>
                <a:tc>
                  <a:txBody>
                    <a:bodyPr/>
                    <a:lstStyle/>
                    <a:p>
                      <a:pPr indent="450215" algn="ctr">
                        <a:lnSpc>
                          <a:spcPct val="115000"/>
                        </a:lnSpc>
                        <a:spcAft>
                          <a:spcPts val="0"/>
                        </a:spcAft>
                      </a:pPr>
                      <a:r>
                        <a:rPr lang="ru-RU" sz="1100">
                          <a:effectLst/>
                        </a:rPr>
                        <a:t>исполнено к 2021 г.%</a:t>
                      </a:r>
                      <a:endParaRPr lang="ru-RU" sz="1400">
                        <a:effectLst/>
                        <a:latin typeface="Times New Roman"/>
                        <a:ea typeface="Times New Roman"/>
                        <a:cs typeface="Times New Roman"/>
                      </a:endParaRPr>
                    </a:p>
                  </a:txBody>
                  <a:tcPr marL="17494" marR="17494" marT="0" marB="0"/>
                </a:tc>
              </a:tr>
              <a:tr h="213730">
                <a:tc vMerge="1">
                  <a:txBody>
                    <a:bodyPr/>
                    <a:lstStyle/>
                    <a:p>
                      <a:endParaRPr lang="ru-RU"/>
                    </a:p>
                  </a:txBody>
                  <a:tcPr/>
                </a:tc>
                <a:tc>
                  <a:txBody>
                    <a:bodyPr/>
                    <a:lstStyle/>
                    <a:p>
                      <a:pPr indent="450215" algn="ctr">
                        <a:lnSpc>
                          <a:spcPct val="115000"/>
                        </a:lnSpc>
                        <a:spcAft>
                          <a:spcPts val="0"/>
                        </a:spcAft>
                      </a:pPr>
                      <a:r>
                        <a:rPr lang="ru-RU" sz="1100">
                          <a:effectLst/>
                        </a:rPr>
                        <a:t>план</a:t>
                      </a:r>
                      <a:endParaRPr lang="ru-RU" sz="1400">
                        <a:effectLst/>
                        <a:latin typeface="Times New Roman"/>
                        <a:ea typeface="Times New Roman"/>
                        <a:cs typeface="Times New Roman"/>
                      </a:endParaRPr>
                    </a:p>
                  </a:txBody>
                  <a:tcPr marL="17494" marR="17494" marT="0" marB="0"/>
                </a:tc>
                <a:tc>
                  <a:txBody>
                    <a:bodyPr/>
                    <a:lstStyle/>
                    <a:p>
                      <a:pPr indent="450215" algn="ctr">
                        <a:lnSpc>
                          <a:spcPct val="115000"/>
                        </a:lnSpc>
                        <a:spcAft>
                          <a:spcPts val="0"/>
                        </a:spcAft>
                      </a:pPr>
                      <a:r>
                        <a:rPr lang="ru-RU" sz="1100">
                          <a:effectLst/>
                        </a:rPr>
                        <a:t>исполнение</a:t>
                      </a:r>
                      <a:endParaRPr lang="ru-RU" sz="1400">
                        <a:effectLst/>
                        <a:latin typeface="Times New Roman"/>
                        <a:ea typeface="Times New Roman"/>
                        <a:cs typeface="Times New Roman"/>
                      </a:endParaRPr>
                    </a:p>
                  </a:txBody>
                  <a:tcPr marL="17494" marR="17494" marT="0" marB="0"/>
                </a:tc>
                <a:tc>
                  <a:txBody>
                    <a:bodyPr/>
                    <a:lstStyle/>
                    <a:p>
                      <a:pPr indent="450215" algn="just">
                        <a:lnSpc>
                          <a:spcPct val="115000"/>
                        </a:lnSpc>
                        <a:spcAft>
                          <a:spcPts val="0"/>
                        </a:spcAft>
                      </a:pPr>
                      <a:r>
                        <a:rPr lang="ru-RU" sz="1100">
                          <a:effectLst/>
                        </a:rPr>
                        <a:t> </a:t>
                      </a:r>
                      <a:endParaRPr lang="ru-RU" sz="1400">
                        <a:effectLst/>
                        <a:latin typeface="Times New Roman"/>
                        <a:ea typeface="Times New Roman"/>
                        <a:cs typeface="Times New Roman"/>
                      </a:endParaRPr>
                    </a:p>
                  </a:txBody>
                  <a:tcPr marL="17494" marR="17494" marT="0" marB="0"/>
                </a:tc>
                <a:tc>
                  <a:txBody>
                    <a:bodyPr/>
                    <a:lstStyle/>
                    <a:p>
                      <a:pPr indent="450215" algn="just">
                        <a:lnSpc>
                          <a:spcPct val="115000"/>
                        </a:lnSpc>
                        <a:spcAft>
                          <a:spcPts val="0"/>
                        </a:spcAft>
                      </a:pPr>
                      <a:r>
                        <a:rPr lang="ru-RU" sz="1100">
                          <a:effectLst/>
                        </a:rPr>
                        <a:t> </a:t>
                      </a:r>
                      <a:endParaRPr lang="ru-RU" sz="1400">
                        <a:effectLst/>
                        <a:latin typeface="Times New Roman"/>
                        <a:ea typeface="Times New Roman"/>
                        <a:cs typeface="Times New Roman"/>
                      </a:endParaRPr>
                    </a:p>
                  </a:txBody>
                  <a:tcPr marL="17494" marR="17494" marT="0" marB="0"/>
                </a:tc>
              </a:tr>
              <a:tr h="275763">
                <a:tc>
                  <a:txBody>
                    <a:bodyPr/>
                    <a:lstStyle/>
                    <a:p>
                      <a:pPr indent="450215" algn="l">
                        <a:lnSpc>
                          <a:spcPct val="115000"/>
                        </a:lnSpc>
                        <a:spcAft>
                          <a:spcPts val="0"/>
                        </a:spcAft>
                      </a:pPr>
                      <a:r>
                        <a:rPr lang="ru-RU" sz="1100" dirty="0" smtClean="0">
                          <a:effectLst/>
                        </a:rPr>
                        <a:t>Всего расходов,</a:t>
                      </a:r>
                      <a:r>
                        <a:rPr lang="ru-RU" sz="1400" baseline="0" dirty="0" smtClean="0">
                          <a:effectLst/>
                        </a:rPr>
                        <a:t> </a:t>
                      </a:r>
                      <a:r>
                        <a:rPr lang="ru-RU" sz="1100" dirty="0" smtClean="0">
                          <a:effectLst/>
                        </a:rPr>
                        <a:t>в </a:t>
                      </a:r>
                      <a:r>
                        <a:rPr lang="ru-RU" sz="1100" dirty="0">
                          <a:effectLst/>
                        </a:rPr>
                        <a:t>том числе</a:t>
                      </a:r>
                      <a:endParaRPr lang="ru-RU" sz="1400" dirty="0">
                        <a:effectLst/>
                        <a:latin typeface="Times New Roman"/>
                        <a:ea typeface="Times New Roman"/>
                        <a:cs typeface="Times New Roman"/>
                      </a:endParaRPr>
                    </a:p>
                  </a:txBody>
                  <a:tcPr marL="17494" marR="17494" marT="0" marB="0"/>
                </a:tc>
                <a:tc>
                  <a:txBody>
                    <a:bodyPr/>
                    <a:lstStyle/>
                    <a:p>
                      <a:pPr indent="450215" algn="r">
                        <a:lnSpc>
                          <a:spcPct val="115000"/>
                        </a:lnSpc>
                        <a:spcAft>
                          <a:spcPts val="0"/>
                        </a:spcAft>
                      </a:pPr>
                      <a:r>
                        <a:rPr lang="ru-RU" sz="1100">
                          <a:effectLst/>
                        </a:rPr>
                        <a:t>676 224,6</a:t>
                      </a:r>
                      <a:endParaRPr lang="ru-RU" sz="1400">
                        <a:effectLst/>
                        <a:latin typeface="Times New Roman"/>
                        <a:ea typeface="Times New Roman"/>
                        <a:cs typeface="Times New Roman"/>
                      </a:endParaRPr>
                    </a:p>
                  </a:txBody>
                  <a:tcPr marL="17494" marR="17494" marT="0" marB="0" anchor="b"/>
                </a:tc>
                <a:tc>
                  <a:txBody>
                    <a:bodyPr/>
                    <a:lstStyle/>
                    <a:p>
                      <a:pPr indent="450215" algn="r">
                        <a:lnSpc>
                          <a:spcPct val="115000"/>
                        </a:lnSpc>
                        <a:spcAft>
                          <a:spcPts val="0"/>
                        </a:spcAft>
                      </a:pPr>
                      <a:r>
                        <a:rPr lang="ru-RU" sz="1100">
                          <a:effectLst/>
                        </a:rPr>
                        <a:t>669 859,4</a:t>
                      </a:r>
                      <a:endParaRPr lang="ru-RU" sz="1400">
                        <a:effectLst/>
                        <a:latin typeface="Times New Roman"/>
                        <a:ea typeface="Times New Roman"/>
                        <a:cs typeface="Times New Roman"/>
                      </a:endParaRPr>
                    </a:p>
                  </a:txBody>
                  <a:tcPr marL="17494" marR="17494" marT="0" marB="0" anchor="b"/>
                </a:tc>
                <a:tc>
                  <a:txBody>
                    <a:bodyPr/>
                    <a:lstStyle/>
                    <a:p>
                      <a:pPr indent="450215" algn="r">
                        <a:lnSpc>
                          <a:spcPct val="115000"/>
                        </a:lnSpc>
                        <a:spcAft>
                          <a:spcPts val="0"/>
                        </a:spcAft>
                      </a:pPr>
                      <a:r>
                        <a:rPr lang="ru-RU" sz="1100">
                          <a:effectLst/>
                        </a:rPr>
                        <a:t>87,3</a:t>
                      </a:r>
                      <a:endParaRPr lang="ru-RU" sz="1400">
                        <a:effectLst/>
                        <a:latin typeface="Times New Roman"/>
                        <a:ea typeface="Times New Roman"/>
                        <a:cs typeface="Times New Roman"/>
                      </a:endParaRPr>
                    </a:p>
                  </a:txBody>
                  <a:tcPr marL="17494" marR="17494" marT="0" marB="0" anchor="b"/>
                </a:tc>
                <a:tc>
                  <a:txBody>
                    <a:bodyPr/>
                    <a:lstStyle/>
                    <a:p>
                      <a:pPr indent="450215" algn="r">
                        <a:lnSpc>
                          <a:spcPct val="115000"/>
                        </a:lnSpc>
                        <a:spcAft>
                          <a:spcPts val="0"/>
                        </a:spcAft>
                      </a:pPr>
                      <a:r>
                        <a:rPr lang="ru-RU" sz="1100" dirty="0">
                          <a:effectLst/>
                        </a:rPr>
                        <a:t>160,3</a:t>
                      </a:r>
                      <a:endParaRPr lang="ru-RU" sz="1400" dirty="0">
                        <a:effectLst/>
                        <a:latin typeface="Times New Roman"/>
                        <a:ea typeface="Times New Roman"/>
                        <a:cs typeface="Times New Roman"/>
                      </a:endParaRPr>
                    </a:p>
                  </a:txBody>
                  <a:tcPr marL="17494" marR="17494" marT="0" marB="0" anchor="b"/>
                </a:tc>
              </a:tr>
              <a:tr h="272475">
                <a:tc>
                  <a:txBody>
                    <a:bodyPr/>
                    <a:lstStyle/>
                    <a:p>
                      <a:pPr indent="450215" algn="l">
                        <a:lnSpc>
                          <a:spcPct val="115000"/>
                        </a:lnSpc>
                        <a:spcAft>
                          <a:spcPts val="0"/>
                        </a:spcAft>
                      </a:pPr>
                      <a:endParaRPr lang="ru-RU" sz="1400" dirty="0">
                        <a:effectLst/>
                        <a:latin typeface="Times New Roman"/>
                        <a:ea typeface="Times New Roman"/>
                        <a:cs typeface="Times New Roman"/>
                      </a:endParaRPr>
                    </a:p>
                    <a:p>
                      <a:pPr indent="450215" algn="l">
                        <a:lnSpc>
                          <a:spcPct val="115000"/>
                        </a:lnSpc>
                        <a:spcAft>
                          <a:spcPts val="0"/>
                        </a:spcAft>
                      </a:pPr>
                      <a:r>
                        <a:rPr lang="ru-RU" sz="1100" b="1" dirty="0">
                          <a:effectLst/>
                          <a:latin typeface="Times New Roman"/>
                          <a:ea typeface="Times New Roman"/>
                          <a:cs typeface="Times New Roman"/>
                        </a:rPr>
                        <a:t>Общегосударственные вопросы</a:t>
                      </a:r>
                      <a:endParaRPr lang="ru-RU" sz="1400" dirty="0">
                        <a:effectLst/>
                        <a:latin typeface="Times New Roman"/>
                        <a:ea typeface="Times New Roman"/>
                        <a:cs typeface="Times New Roman"/>
                      </a:endParaRPr>
                    </a:p>
                  </a:txBody>
                  <a:tcPr marL="17780" marR="17780" marT="0" marB="0" anchor="ctr"/>
                </a:tc>
                <a:tc>
                  <a:txBody>
                    <a:bodyPr/>
                    <a:lstStyle/>
                    <a:p>
                      <a:pPr indent="450215" algn="r">
                        <a:lnSpc>
                          <a:spcPct val="115000"/>
                        </a:lnSpc>
                        <a:spcAft>
                          <a:spcPts val="0"/>
                        </a:spcAft>
                      </a:pPr>
                      <a:r>
                        <a:rPr lang="ru-RU" sz="1100" b="1" i="1">
                          <a:solidFill>
                            <a:srgbClr val="000000"/>
                          </a:solidFill>
                          <a:effectLst/>
                          <a:latin typeface="Times New Roman"/>
                          <a:ea typeface="Times New Roman"/>
                          <a:cs typeface="Times New Roman"/>
                        </a:rPr>
                        <a:t>310 757,8</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solidFill>
                            <a:srgbClr val="000000"/>
                          </a:solidFill>
                          <a:effectLst/>
                          <a:latin typeface="Times New Roman"/>
                          <a:ea typeface="Times New Roman"/>
                          <a:cs typeface="Times New Roman"/>
                        </a:rPr>
                        <a:t>308 962,8</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effectLst/>
                          <a:latin typeface="Times New Roman"/>
                          <a:ea typeface="Times New Roman"/>
                          <a:cs typeface="Times New Roman"/>
                        </a:rPr>
                        <a:t>99,1</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dirty="0">
                          <a:effectLst/>
                          <a:latin typeface="Times New Roman"/>
                          <a:ea typeface="Times New Roman"/>
                          <a:cs typeface="Times New Roman"/>
                        </a:rPr>
                        <a:t>100,8</a:t>
                      </a:r>
                      <a:endParaRPr lang="ru-RU" sz="1400" dirty="0">
                        <a:effectLst/>
                        <a:latin typeface="Times New Roman"/>
                        <a:ea typeface="Times New Roman"/>
                        <a:cs typeface="Times New Roman"/>
                      </a:endParaRPr>
                    </a:p>
                  </a:txBody>
                  <a:tcPr marL="17780" marR="17780" marT="0" marB="0" anchor="b"/>
                </a:tc>
              </a:tr>
              <a:tr h="209795">
                <a:tc>
                  <a:txBody>
                    <a:bodyPr/>
                    <a:lstStyle/>
                    <a:p>
                      <a:pPr indent="450215" algn="l">
                        <a:lnSpc>
                          <a:spcPct val="115000"/>
                        </a:lnSpc>
                        <a:spcAft>
                          <a:spcPts val="0"/>
                        </a:spcAft>
                      </a:pPr>
                      <a:r>
                        <a:rPr lang="ru-RU" sz="1100" b="1" dirty="0">
                          <a:effectLst/>
                          <a:latin typeface="Times New Roman"/>
                          <a:ea typeface="Times New Roman"/>
                          <a:cs typeface="Times New Roman"/>
                        </a:rPr>
                        <a:t>Национальная оборона </a:t>
                      </a:r>
                      <a:endParaRPr lang="ru-RU" sz="1400" dirty="0">
                        <a:effectLst/>
                        <a:latin typeface="Times New Roman"/>
                        <a:ea typeface="Times New Roman"/>
                        <a:cs typeface="Times New Roman"/>
                      </a:endParaRPr>
                    </a:p>
                  </a:txBody>
                  <a:tcPr marL="17780" marR="17780" marT="0" marB="0"/>
                </a:tc>
                <a:tc>
                  <a:txBody>
                    <a:bodyPr/>
                    <a:lstStyle/>
                    <a:p>
                      <a:pPr indent="450215" algn="r">
                        <a:lnSpc>
                          <a:spcPct val="115000"/>
                        </a:lnSpc>
                        <a:spcAft>
                          <a:spcPts val="0"/>
                        </a:spcAft>
                      </a:pPr>
                      <a:r>
                        <a:rPr lang="ru-RU" sz="1100" b="1" i="1">
                          <a:effectLst/>
                          <a:latin typeface="Times New Roman"/>
                          <a:ea typeface="Times New Roman"/>
                          <a:cs typeface="Times New Roman"/>
                        </a:rPr>
                        <a:t>200,3</a:t>
                      </a:r>
                      <a:endParaRPr lang="ru-RU" sz="1400">
                        <a:effectLst/>
                        <a:latin typeface="Times New Roman"/>
                        <a:ea typeface="Times New Roman"/>
                        <a:cs typeface="Times New Roman"/>
                      </a:endParaRPr>
                    </a:p>
                  </a:txBody>
                  <a:tcPr marL="17780" marR="17780" marT="0" marB="0" anchor="ctr"/>
                </a:tc>
                <a:tc>
                  <a:txBody>
                    <a:bodyPr/>
                    <a:lstStyle/>
                    <a:p>
                      <a:pPr indent="450215" algn="r">
                        <a:lnSpc>
                          <a:spcPct val="115000"/>
                        </a:lnSpc>
                        <a:spcAft>
                          <a:spcPts val="0"/>
                        </a:spcAft>
                      </a:pPr>
                      <a:r>
                        <a:rPr lang="ru-RU" sz="1100" b="1" i="1">
                          <a:effectLst/>
                          <a:latin typeface="Times New Roman"/>
                          <a:ea typeface="Times New Roman"/>
                          <a:cs typeface="Times New Roman"/>
                        </a:rPr>
                        <a:t>187,5</a:t>
                      </a:r>
                      <a:endParaRPr lang="ru-RU" sz="1400">
                        <a:effectLst/>
                        <a:latin typeface="Times New Roman"/>
                        <a:ea typeface="Times New Roman"/>
                        <a:cs typeface="Times New Roman"/>
                      </a:endParaRPr>
                    </a:p>
                  </a:txBody>
                  <a:tcPr marL="17780" marR="17780" marT="0" marB="0" anchor="ctr"/>
                </a:tc>
                <a:tc>
                  <a:txBody>
                    <a:bodyPr/>
                    <a:lstStyle/>
                    <a:p>
                      <a:pPr indent="450215" algn="r">
                        <a:lnSpc>
                          <a:spcPct val="115000"/>
                        </a:lnSpc>
                        <a:spcAft>
                          <a:spcPts val="0"/>
                        </a:spcAft>
                      </a:pPr>
                      <a:r>
                        <a:rPr lang="ru-RU" sz="1100" b="1" i="1">
                          <a:effectLst/>
                          <a:latin typeface="Times New Roman"/>
                          <a:ea typeface="Times New Roman"/>
                          <a:cs typeface="Times New Roman"/>
                        </a:rPr>
                        <a:t>93,6</a:t>
                      </a:r>
                      <a:endParaRPr lang="ru-RU" sz="1400">
                        <a:effectLst/>
                        <a:latin typeface="Times New Roman"/>
                        <a:ea typeface="Times New Roman"/>
                        <a:cs typeface="Times New Roman"/>
                      </a:endParaRPr>
                    </a:p>
                  </a:txBody>
                  <a:tcPr marL="17780" marR="17780" marT="0" marB="0"/>
                </a:tc>
                <a:tc>
                  <a:txBody>
                    <a:bodyPr/>
                    <a:lstStyle/>
                    <a:p>
                      <a:pPr indent="450215" algn="r">
                        <a:lnSpc>
                          <a:spcPct val="115000"/>
                        </a:lnSpc>
                        <a:spcAft>
                          <a:spcPts val="0"/>
                        </a:spcAft>
                      </a:pPr>
                      <a:r>
                        <a:rPr lang="ru-RU" sz="1100" b="1" i="1" dirty="0">
                          <a:effectLst/>
                          <a:latin typeface="Times New Roman"/>
                          <a:ea typeface="Times New Roman"/>
                          <a:cs typeface="Times New Roman"/>
                        </a:rPr>
                        <a:t>127,6</a:t>
                      </a:r>
                      <a:endParaRPr lang="ru-RU" sz="1400" dirty="0">
                        <a:effectLst/>
                        <a:latin typeface="Times New Roman"/>
                        <a:ea typeface="Times New Roman"/>
                        <a:cs typeface="Times New Roman"/>
                      </a:endParaRPr>
                    </a:p>
                  </a:txBody>
                  <a:tcPr marL="17780" marR="17780" marT="0" marB="0" anchor="b"/>
                </a:tc>
              </a:tr>
              <a:tr h="303462">
                <a:tc>
                  <a:txBody>
                    <a:bodyPr/>
                    <a:lstStyle/>
                    <a:p>
                      <a:pPr indent="450215" algn="l">
                        <a:lnSpc>
                          <a:spcPct val="115000"/>
                        </a:lnSpc>
                        <a:spcAft>
                          <a:spcPts val="0"/>
                        </a:spcAft>
                      </a:pPr>
                      <a:r>
                        <a:rPr lang="ru-RU" sz="1100" b="1" dirty="0">
                          <a:effectLst/>
                          <a:latin typeface="Times New Roman"/>
                          <a:ea typeface="Times New Roman"/>
                          <a:cs typeface="Times New Roman"/>
                        </a:rPr>
                        <a:t>Национальная экономика</a:t>
                      </a:r>
                      <a:endParaRPr lang="ru-RU" sz="1400" dirty="0">
                        <a:effectLst/>
                        <a:latin typeface="Times New Roman"/>
                        <a:ea typeface="Times New Roman"/>
                        <a:cs typeface="Times New Roman"/>
                      </a:endParaRPr>
                    </a:p>
                  </a:txBody>
                  <a:tcPr marL="17780" marR="17780" marT="0" marB="0"/>
                </a:tc>
                <a:tc>
                  <a:txBody>
                    <a:bodyPr/>
                    <a:lstStyle/>
                    <a:p>
                      <a:pPr indent="450215" algn="r">
                        <a:lnSpc>
                          <a:spcPct val="115000"/>
                        </a:lnSpc>
                        <a:spcAft>
                          <a:spcPts val="0"/>
                        </a:spcAft>
                      </a:pPr>
                      <a:r>
                        <a:rPr lang="ru-RU" sz="1100" b="1" i="1">
                          <a:effectLst/>
                          <a:latin typeface="Times New Roman"/>
                          <a:ea typeface="Times New Roman"/>
                          <a:cs typeface="Times New Roman"/>
                        </a:rPr>
                        <a:t>4 036,5</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effectLst/>
                          <a:latin typeface="Times New Roman"/>
                          <a:ea typeface="Times New Roman"/>
                          <a:cs typeface="Times New Roman"/>
                        </a:rPr>
                        <a:t>4 036,5</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effectLst/>
                          <a:latin typeface="Times New Roman"/>
                          <a:ea typeface="Times New Roman"/>
                          <a:cs typeface="Times New Roman"/>
                        </a:rPr>
                        <a:t>100,0</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dirty="0">
                          <a:effectLst/>
                          <a:latin typeface="Times New Roman"/>
                          <a:ea typeface="Times New Roman"/>
                          <a:cs typeface="Times New Roman"/>
                        </a:rPr>
                        <a:t>121,1</a:t>
                      </a:r>
                      <a:endParaRPr lang="ru-RU" sz="1400" dirty="0">
                        <a:effectLst/>
                        <a:latin typeface="Times New Roman"/>
                        <a:ea typeface="Times New Roman"/>
                        <a:cs typeface="Times New Roman"/>
                      </a:endParaRPr>
                    </a:p>
                  </a:txBody>
                  <a:tcPr marL="17780" marR="17780" marT="0" marB="0" anchor="b"/>
                </a:tc>
              </a:tr>
              <a:tr h="267458">
                <a:tc>
                  <a:txBody>
                    <a:bodyPr/>
                    <a:lstStyle/>
                    <a:p>
                      <a:pPr indent="450215" algn="l">
                        <a:lnSpc>
                          <a:spcPct val="115000"/>
                        </a:lnSpc>
                        <a:spcAft>
                          <a:spcPts val="0"/>
                        </a:spcAft>
                      </a:pPr>
                      <a:r>
                        <a:rPr lang="ru-RU" sz="1100" b="1" dirty="0">
                          <a:effectLst/>
                          <a:latin typeface="Times New Roman"/>
                          <a:ea typeface="Times New Roman"/>
                          <a:cs typeface="Times New Roman"/>
                        </a:rPr>
                        <a:t>Жилищно-коммунальное хозяйство</a:t>
                      </a:r>
                      <a:endParaRPr lang="ru-RU" sz="1400" dirty="0">
                        <a:effectLst/>
                        <a:latin typeface="Times New Roman"/>
                        <a:ea typeface="Times New Roman"/>
                        <a:cs typeface="Times New Roman"/>
                      </a:endParaRPr>
                    </a:p>
                  </a:txBody>
                  <a:tcPr marL="17780" marR="17780" marT="0" marB="0"/>
                </a:tc>
                <a:tc>
                  <a:txBody>
                    <a:bodyPr/>
                    <a:lstStyle/>
                    <a:p>
                      <a:pPr indent="450215" algn="r">
                        <a:lnSpc>
                          <a:spcPct val="115000"/>
                        </a:lnSpc>
                        <a:spcAft>
                          <a:spcPts val="0"/>
                        </a:spcAft>
                      </a:pPr>
                      <a:r>
                        <a:rPr lang="ru-RU" sz="1100" b="1" i="1">
                          <a:effectLst/>
                          <a:latin typeface="Times New Roman"/>
                          <a:ea typeface="Times New Roman"/>
                          <a:cs typeface="Times New Roman"/>
                        </a:rPr>
                        <a:t>219 860,3</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effectLst/>
                          <a:latin typeface="Times New Roman"/>
                          <a:ea typeface="Times New Roman"/>
                          <a:cs typeface="Times New Roman"/>
                        </a:rPr>
                        <a:t>219 860,3</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effectLst/>
                          <a:latin typeface="Times New Roman"/>
                          <a:ea typeface="Times New Roman"/>
                          <a:cs typeface="Times New Roman"/>
                        </a:rPr>
                        <a:t>100,0</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dirty="0">
                          <a:effectLst/>
                          <a:latin typeface="Times New Roman"/>
                          <a:ea typeface="Times New Roman"/>
                          <a:cs typeface="Times New Roman"/>
                        </a:rPr>
                        <a:t>1 083,0</a:t>
                      </a:r>
                      <a:endParaRPr lang="ru-RU" sz="1400" dirty="0">
                        <a:effectLst/>
                        <a:latin typeface="Times New Roman"/>
                        <a:ea typeface="Times New Roman"/>
                        <a:cs typeface="Times New Roman"/>
                      </a:endParaRPr>
                    </a:p>
                  </a:txBody>
                  <a:tcPr marL="17780" marR="17780" marT="0" marB="0" anchor="b"/>
                </a:tc>
              </a:tr>
              <a:tr h="277746">
                <a:tc>
                  <a:txBody>
                    <a:bodyPr/>
                    <a:lstStyle/>
                    <a:p>
                      <a:pPr indent="450215" algn="l">
                        <a:lnSpc>
                          <a:spcPct val="115000"/>
                        </a:lnSpc>
                        <a:spcAft>
                          <a:spcPts val="0"/>
                        </a:spcAft>
                      </a:pPr>
                      <a:r>
                        <a:rPr lang="ru-RU" sz="1100" b="1" dirty="0">
                          <a:effectLst/>
                          <a:latin typeface="Times New Roman"/>
                          <a:ea typeface="Times New Roman"/>
                          <a:cs typeface="Times New Roman"/>
                        </a:rPr>
                        <a:t>Образование</a:t>
                      </a:r>
                      <a:endParaRPr lang="ru-RU" sz="1400" dirty="0">
                        <a:effectLst/>
                        <a:latin typeface="Times New Roman"/>
                        <a:ea typeface="Times New Roman"/>
                        <a:cs typeface="Times New Roman"/>
                      </a:endParaRPr>
                    </a:p>
                  </a:txBody>
                  <a:tcPr marL="17780" marR="17780" marT="0" marB="0"/>
                </a:tc>
                <a:tc>
                  <a:txBody>
                    <a:bodyPr/>
                    <a:lstStyle/>
                    <a:p>
                      <a:pPr indent="450215" algn="r">
                        <a:lnSpc>
                          <a:spcPct val="115000"/>
                        </a:lnSpc>
                        <a:spcAft>
                          <a:spcPts val="0"/>
                        </a:spcAft>
                      </a:pPr>
                      <a:r>
                        <a:rPr lang="ru-RU" sz="1100" b="1" i="1">
                          <a:effectLst/>
                          <a:latin typeface="Times New Roman"/>
                          <a:ea typeface="Times New Roman"/>
                          <a:cs typeface="Times New Roman"/>
                        </a:rPr>
                        <a:t>11 753,3</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effectLst/>
                          <a:latin typeface="Times New Roman"/>
                          <a:ea typeface="Times New Roman"/>
                          <a:cs typeface="Times New Roman"/>
                        </a:rPr>
                        <a:t>11 753,3</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effectLst/>
                          <a:latin typeface="Times New Roman"/>
                          <a:ea typeface="Times New Roman"/>
                          <a:cs typeface="Times New Roman"/>
                        </a:rPr>
                        <a:t>100,0</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dirty="0">
                          <a:effectLst/>
                          <a:latin typeface="Times New Roman"/>
                          <a:ea typeface="Times New Roman"/>
                          <a:cs typeface="Times New Roman"/>
                        </a:rPr>
                        <a:t>126,6</a:t>
                      </a:r>
                      <a:endParaRPr lang="ru-RU" sz="1400" dirty="0">
                        <a:effectLst/>
                        <a:latin typeface="Times New Roman"/>
                        <a:ea typeface="Times New Roman"/>
                        <a:cs typeface="Times New Roman"/>
                      </a:endParaRPr>
                    </a:p>
                  </a:txBody>
                  <a:tcPr marL="17780" marR="17780" marT="0" marB="0" anchor="b"/>
                </a:tc>
              </a:tr>
              <a:tr h="288032">
                <a:tc>
                  <a:txBody>
                    <a:bodyPr/>
                    <a:lstStyle/>
                    <a:p>
                      <a:pPr indent="450215" algn="l">
                        <a:lnSpc>
                          <a:spcPct val="115000"/>
                        </a:lnSpc>
                        <a:spcAft>
                          <a:spcPts val="0"/>
                        </a:spcAft>
                      </a:pPr>
                      <a:r>
                        <a:rPr lang="ru-RU" sz="1100" b="1">
                          <a:effectLst/>
                          <a:latin typeface="Times New Roman"/>
                          <a:ea typeface="Times New Roman"/>
                          <a:cs typeface="Times New Roman"/>
                        </a:rPr>
                        <a:t>Культура, кинематография</a:t>
                      </a:r>
                      <a:endParaRPr lang="ru-RU" sz="1400">
                        <a:effectLst/>
                        <a:latin typeface="Times New Roman"/>
                        <a:ea typeface="Times New Roman"/>
                        <a:cs typeface="Times New Roman"/>
                      </a:endParaRPr>
                    </a:p>
                  </a:txBody>
                  <a:tcPr marL="17780" marR="17780" marT="0" marB="0"/>
                </a:tc>
                <a:tc>
                  <a:txBody>
                    <a:bodyPr/>
                    <a:lstStyle/>
                    <a:p>
                      <a:pPr indent="450215" algn="r">
                        <a:lnSpc>
                          <a:spcPct val="115000"/>
                        </a:lnSpc>
                        <a:spcAft>
                          <a:spcPts val="0"/>
                        </a:spcAft>
                      </a:pPr>
                      <a:r>
                        <a:rPr lang="ru-RU" sz="1100" b="1" i="1">
                          <a:effectLst/>
                          <a:latin typeface="Times New Roman"/>
                          <a:ea typeface="Times New Roman"/>
                          <a:cs typeface="Times New Roman"/>
                        </a:rPr>
                        <a:t>3 554,4</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effectLst/>
                          <a:latin typeface="Times New Roman"/>
                          <a:ea typeface="Times New Roman"/>
                          <a:cs typeface="Times New Roman"/>
                        </a:rPr>
                        <a:t>3 554,4</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effectLst/>
                          <a:latin typeface="Times New Roman"/>
                          <a:ea typeface="Times New Roman"/>
                          <a:cs typeface="Times New Roman"/>
                        </a:rPr>
                        <a:t>100,0</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dirty="0">
                          <a:effectLst/>
                          <a:latin typeface="Times New Roman"/>
                          <a:ea typeface="Times New Roman"/>
                          <a:cs typeface="Times New Roman"/>
                        </a:rPr>
                        <a:t>111,7</a:t>
                      </a:r>
                      <a:endParaRPr lang="ru-RU" sz="1400" dirty="0">
                        <a:effectLst/>
                        <a:latin typeface="Times New Roman"/>
                        <a:ea typeface="Times New Roman"/>
                        <a:cs typeface="Times New Roman"/>
                      </a:endParaRPr>
                    </a:p>
                  </a:txBody>
                  <a:tcPr marL="17780" marR="17780" marT="0" marB="0" anchor="b"/>
                </a:tc>
              </a:tr>
              <a:tr h="288032">
                <a:tc>
                  <a:txBody>
                    <a:bodyPr/>
                    <a:lstStyle/>
                    <a:p>
                      <a:pPr indent="450215" algn="l">
                        <a:lnSpc>
                          <a:spcPct val="115000"/>
                        </a:lnSpc>
                        <a:spcAft>
                          <a:spcPts val="0"/>
                        </a:spcAft>
                      </a:pPr>
                      <a:r>
                        <a:rPr lang="ru-RU" sz="1100" b="1">
                          <a:effectLst/>
                          <a:latin typeface="Times New Roman"/>
                          <a:ea typeface="Times New Roman"/>
                          <a:cs typeface="Times New Roman"/>
                        </a:rPr>
                        <a:t>Социальная политика</a:t>
                      </a:r>
                      <a:endParaRPr lang="ru-RU" sz="1400">
                        <a:effectLst/>
                        <a:latin typeface="Times New Roman"/>
                        <a:ea typeface="Times New Roman"/>
                        <a:cs typeface="Times New Roman"/>
                      </a:endParaRPr>
                    </a:p>
                  </a:txBody>
                  <a:tcPr marL="17780" marR="17780" marT="0" marB="0"/>
                </a:tc>
                <a:tc>
                  <a:txBody>
                    <a:bodyPr/>
                    <a:lstStyle/>
                    <a:p>
                      <a:pPr indent="450215" algn="r">
                        <a:lnSpc>
                          <a:spcPct val="115000"/>
                        </a:lnSpc>
                        <a:spcAft>
                          <a:spcPts val="0"/>
                        </a:spcAft>
                      </a:pPr>
                      <a:r>
                        <a:rPr lang="ru-RU" sz="1100" b="1" i="1">
                          <a:effectLst/>
                          <a:latin typeface="Times New Roman"/>
                          <a:ea typeface="Times New Roman"/>
                          <a:cs typeface="Times New Roman"/>
                        </a:rPr>
                        <a:t>121 276,2</a:t>
                      </a:r>
                      <a:endParaRPr lang="ru-RU" sz="1400">
                        <a:effectLst/>
                        <a:latin typeface="Times New Roman"/>
                        <a:ea typeface="Times New Roman"/>
                        <a:cs typeface="Times New Roman"/>
                      </a:endParaRPr>
                    </a:p>
                  </a:txBody>
                  <a:tcPr marL="17780" marR="17780" marT="0" marB="0" anchor="ctr"/>
                </a:tc>
                <a:tc>
                  <a:txBody>
                    <a:bodyPr/>
                    <a:lstStyle/>
                    <a:p>
                      <a:pPr indent="450215" algn="r">
                        <a:lnSpc>
                          <a:spcPct val="115000"/>
                        </a:lnSpc>
                        <a:spcAft>
                          <a:spcPts val="0"/>
                        </a:spcAft>
                      </a:pPr>
                      <a:r>
                        <a:rPr lang="ru-RU" sz="1100" b="1" i="1">
                          <a:effectLst/>
                          <a:latin typeface="Times New Roman"/>
                          <a:ea typeface="Times New Roman"/>
                          <a:cs typeface="Times New Roman"/>
                        </a:rPr>
                        <a:t>116 718,8</a:t>
                      </a:r>
                      <a:endParaRPr lang="ru-RU" sz="1400">
                        <a:effectLst/>
                        <a:latin typeface="Times New Roman"/>
                        <a:ea typeface="Times New Roman"/>
                        <a:cs typeface="Times New Roman"/>
                      </a:endParaRPr>
                    </a:p>
                  </a:txBody>
                  <a:tcPr marL="17780" marR="17780" marT="0" marB="0" anchor="ctr"/>
                </a:tc>
                <a:tc>
                  <a:txBody>
                    <a:bodyPr/>
                    <a:lstStyle/>
                    <a:p>
                      <a:pPr indent="450215" algn="r">
                        <a:lnSpc>
                          <a:spcPct val="115000"/>
                        </a:lnSpc>
                        <a:spcAft>
                          <a:spcPts val="0"/>
                        </a:spcAft>
                      </a:pPr>
                      <a:r>
                        <a:rPr lang="ru-RU" sz="1100" b="1" i="1">
                          <a:effectLst/>
                          <a:latin typeface="Times New Roman"/>
                          <a:ea typeface="Times New Roman"/>
                          <a:cs typeface="Times New Roman"/>
                        </a:rPr>
                        <a:t>96,2</a:t>
                      </a:r>
                      <a:endParaRPr lang="ru-RU" sz="1400">
                        <a:effectLst/>
                        <a:latin typeface="Times New Roman"/>
                        <a:ea typeface="Times New Roman"/>
                        <a:cs typeface="Times New Roman"/>
                      </a:endParaRPr>
                    </a:p>
                  </a:txBody>
                  <a:tcPr marL="17780" marR="17780" marT="0" marB="0"/>
                </a:tc>
                <a:tc>
                  <a:txBody>
                    <a:bodyPr/>
                    <a:lstStyle/>
                    <a:p>
                      <a:pPr indent="450215" algn="r">
                        <a:lnSpc>
                          <a:spcPct val="115000"/>
                        </a:lnSpc>
                        <a:spcAft>
                          <a:spcPts val="0"/>
                        </a:spcAft>
                      </a:pPr>
                      <a:r>
                        <a:rPr lang="ru-RU" sz="1100" b="1" i="1" dirty="0">
                          <a:effectLst/>
                          <a:latin typeface="Times New Roman"/>
                          <a:ea typeface="Times New Roman"/>
                          <a:cs typeface="Times New Roman"/>
                        </a:rPr>
                        <a:t>105,7</a:t>
                      </a:r>
                      <a:endParaRPr lang="ru-RU" sz="1400" dirty="0">
                        <a:effectLst/>
                        <a:latin typeface="Times New Roman"/>
                        <a:ea typeface="Times New Roman"/>
                        <a:cs typeface="Times New Roman"/>
                      </a:endParaRPr>
                    </a:p>
                  </a:txBody>
                  <a:tcPr marL="17780" marR="17780" marT="0" marB="0" anchor="b"/>
                </a:tc>
              </a:tr>
              <a:tr h="540060">
                <a:tc>
                  <a:txBody>
                    <a:bodyPr/>
                    <a:lstStyle/>
                    <a:p>
                      <a:pPr indent="450215" algn="l">
                        <a:lnSpc>
                          <a:spcPct val="115000"/>
                        </a:lnSpc>
                        <a:spcAft>
                          <a:spcPts val="0"/>
                        </a:spcAft>
                      </a:pPr>
                      <a:r>
                        <a:rPr lang="ru-RU" sz="1100" b="1">
                          <a:effectLst/>
                          <a:latin typeface="Times New Roman"/>
                          <a:ea typeface="Times New Roman"/>
                          <a:cs typeface="Times New Roman"/>
                        </a:rPr>
                        <a:t>Физическая культура и спорт</a:t>
                      </a:r>
                      <a:endParaRPr lang="ru-RU" sz="1400">
                        <a:effectLst/>
                        <a:latin typeface="Times New Roman"/>
                        <a:ea typeface="Times New Roman"/>
                        <a:cs typeface="Times New Roman"/>
                      </a:endParaRPr>
                    </a:p>
                  </a:txBody>
                  <a:tcPr marL="17780" marR="17780" marT="0" marB="0"/>
                </a:tc>
                <a:tc>
                  <a:txBody>
                    <a:bodyPr/>
                    <a:lstStyle/>
                    <a:p>
                      <a:pPr indent="450215" algn="r">
                        <a:lnSpc>
                          <a:spcPct val="115000"/>
                        </a:lnSpc>
                        <a:spcAft>
                          <a:spcPts val="0"/>
                        </a:spcAft>
                      </a:pPr>
                      <a:r>
                        <a:rPr lang="ru-RU" sz="1100" b="1" i="1">
                          <a:effectLst/>
                          <a:latin typeface="Times New Roman"/>
                          <a:ea typeface="Times New Roman"/>
                          <a:cs typeface="Times New Roman"/>
                        </a:rPr>
                        <a:t>4 785,8</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effectLst/>
                          <a:latin typeface="Times New Roman"/>
                          <a:ea typeface="Times New Roman"/>
                          <a:cs typeface="Times New Roman"/>
                        </a:rPr>
                        <a:t>4 785,8</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a:effectLst/>
                          <a:latin typeface="Times New Roman"/>
                          <a:ea typeface="Times New Roman"/>
                          <a:cs typeface="Times New Roman"/>
                        </a:rPr>
                        <a:t>100,0</a:t>
                      </a:r>
                      <a:endParaRPr lang="ru-RU" sz="1400">
                        <a:effectLst/>
                        <a:latin typeface="Times New Roman"/>
                        <a:ea typeface="Times New Roman"/>
                        <a:cs typeface="Times New Roman"/>
                      </a:endParaRPr>
                    </a:p>
                  </a:txBody>
                  <a:tcPr marL="17780" marR="17780" marT="0" marB="0" anchor="b"/>
                </a:tc>
                <a:tc>
                  <a:txBody>
                    <a:bodyPr/>
                    <a:lstStyle/>
                    <a:p>
                      <a:pPr indent="450215" algn="r">
                        <a:lnSpc>
                          <a:spcPct val="115000"/>
                        </a:lnSpc>
                        <a:spcAft>
                          <a:spcPts val="0"/>
                        </a:spcAft>
                      </a:pPr>
                      <a:r>
                        <a:rPr lang="ru-RU" sz="1100" b="1" i="1" dirty="0" smtClean="0">
                          <a:effectLst/>
                          <a:latin typeface="Times New Roman"/>
                          <a:ea typeface="Times New Roman"/>
                          <a:cs typeface="Times New Roman"/>
                        </a:rPr>
                        <a:t>135,1</a:t>
                      </a:r>
                      <a:endParaRPr lang="ru-RU" sz="1400" dirty="0">
                        <a:effectLst/>
                        <a:latin typeface="Times New Roman"/>
                        <a:ea typeface="Times New Roman"/>
                        <a:cs typeface="Times New Roman"/>
                      </a:endParaRPr>
                    </a:p>
                  </a:txBody>
                  <a:tcPr marL="17780" marR="17780" marT="0" marB="0" anchor="b"/>
                </a:tc>
              </a:tr>
            </a:tbl>
          </a:graphicData>
        </a:graphic>
      </p:graphicFrame>
    </p:spTree>
    <p:extLst>
      <p:ext uri="{BB962C8B-B14F-4D97-AF65-F5344CB8AC3E}">
        <p14:creationId xmlns:p14="http://schemas.microsoft.com/office/powerpoint/2010/main" val="3834860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827584" y="404664"/>
            <a:ext cx="7776864" cy="5078313"/>
          </a:xfrm>
          <a:prstGeom prst="rect">
            <a:avLst/>
          </a:prstGeom>
        </p:spPr>
        <p:txBody>
          <a:bodyPr wrap="square">
            <a:spAutoFit/>
          </a:bodyPr>
          <a:lstStyle/>
          <a:p>
            <a:pPr algn="just">
              <a:buFont typeface="Wingdings" pitchFamily="2" charset="2"/>
              <a:buChar char="Ø"/>
            </a:pPr>
            <a:r>
              <a:rPr lang="ru-RU" altLang="ru-RU" b="1" dirty="0" smtClean="0">
                <a:solidFill>
                  <a:schemeClr val="bg1"/>
                </a:solidFill>
                <a:latin typeface="Times New Roman" pitchFamily="18" charset="0"/>
                <a:cs typeface="Times New Roman" pitchFamily="18" charset="0"/>
              </a:rPr>
              <a:t>  обязательное </a:t>
            </a:r>
            <a:r>
              <a:rPr lang="ru-RU" altLang="ru-RU" b="1" dirty="0">
                <a:solidFill>
                  <a:schemeClr val="bg1"/>
                </a:solidFill>
                <a:latin typeface="Times New Roman" pitchFamily="18" charset="0"/>
                <a:cs typeface="Times New Roman" pitchFamily="18" charset="0"/>
              </a:rPr>
              <a:t>опубликование в средствах массовой информации утвержденных бюджетов и отчетов об их исполнении; </a:t>
            </a:r>
            <a:endParaRPr lang="ru-RU" altLang="ru-RU" b="1" dirty="0" smtClean="0">
              <a:solidFill>
                <a:schemeClr val="bg1"/>
              </a:solidFill>
              <a:latin typeface="Times New Roman" pitchFamily="18" charset="0"/>
              <a:cs typeface="Times New Roman" pitchFamily="18" charset="0"/>
            </a:endParaRPr>
          </a:p>
          <a:p>
            <a:pPr algn="just">
              <a:buFont typeface="Wingdings" pitchFamily="2" charset="2"/>
              <a:buChar char="Ø"/>
            </a:pPr>
            <a:endParaRPr lang="ru-RU" altLang="ru-RU" b="1" dirty="0" smtClean="0">
              <a:solidFill>
                <a:schemeClr val="bg1"/>
              </a:solidFill>
              <a:latin typeface="Times New Roman" pitchFamily="18" charset="0"/>
              <a:cs typeface="Times New Roman" pitchFamily="18" charset="0"/>
            </a:endParaRPr>
          </a:p>
          <a:p>
            <a:pPr algn="just">
              <a:buFont typeface="Wingdings" pitchFamily="2" charset="2"/>
              <a:buChar char="Ø"/>
            </a:pPr>
            <a:r>
              <a:rPr lang="ru-RU" altLang="ru-RU" b="1" dirty="0">
                <a:solidFill>
                  <a:schemeClr val="bg1"/>
                </a:solidFill>
                <a:latin typeface="Times New Roman" pitchFamily="18" charset="0"/>
                <a:cs typeface="Times New Roman" pitchFamily="18" charset="0"/>
              </a:rPr>
              <a:t>– обязательную открытость для общества и средств массовой информации проектов бюджетов, внесенных в законодательные органы государственной власти; </a:t>
            </a:r>
            <a:endParaRPr lang="ru-RU" altLang="ru-RU" b="1" dirty="0" smtClean="0">
              <a:solidFill>
                <a:schemeClr val="bg1"/>
              </a:solidFill>
              <a:latin typeface="Times New Roman" pitchFamily="18" charset="0"/>
              <a:cs typeface="Times New Roman" pitchFamily="18" charset="0"/>
            </a:endParaRPr>
          </a:p>
          <a:p>
            <a:pPr algn="just">
              <a:buFont typeface="Wingdings" pitchFamily="2" charset="2"/>
              <a:buChar char="Ø"/>
            </a:pPr>
            <a:endParaRPr lang="ru-RU" altLang="ru-RU" b="1" dirty="0" smtClean="0">
              <a:solidFill>
                <a:schemeClr val="bg1"/>
              </a:solidFill>
              <a:latin typeface="Times New Roman" pitchFamily="18" charset="0"/>
              <a:cs typeface="Times New Roman" pitchFamily="18" charset="0"/>
            </a:endParaRPr>
          </a:p>
          <a:p>
            <a:pPr algn="just">
              <a:buFont typeface="Wingdings" pitchFamily="2" charset="2"/>
              <a:buChar char="Ø"/>
            </a:pPr>
            <a:r>
              <a:rPr lang="ru-RU" altLang="ru-RU" b="1" dirty="0" smtClean="0">
                <a:solidFill>
                  <a:schemeClr val="bg1"/>
                </a:solidFill>
                <a:latin typeface="Times New Roman" pitchFamily="18" charset="0"/>
                <a:cs typeface="Times New Roman" pitchFamily="18" charset="0"/>
              </a:rPr>
              <a:t>– </a:t>
            </a:r>
            <a:r>
              <a:rPr lang="ru-RU" altLang="ru-RU" b="1" dirty="0">
                <a:solidFill>
                  <a:schemeClr val="bg1"/>
                </a:solidFill>
                <a:latin typeface="Times New Roman" pitchFamily="18" charset="0"/>
                <a:cs typeface="Times New Roman" pitchFamily="18" charset="0"/>
              </a:rPr>
              <a:t>обеспечение доступа к информации, размещенной в информационно-телекоммуникационной сети «Интернет» на едином портале бюджетной системы Российской Федерации; </a:t>
            </a:r>
            <a:endParaRPr lang="ru-RU" altLang="ru-RU" b="1" dirty="0" smtClean="0">
              <a:solidFill>
                <a:schemeClr val="bg1"/>
              </a:solidFill>
              <a:latin typeface="Times New Roman" pitchFamily="18" charset="0"/>
              <a:cs typeface="Times New Roman" pitchFamily="18" charset="0"/>
            </a:endParaRPr>
          </a:p>
          <a:p>
            <a:pPr algn="just">
              <a:buFont typeface="Wingdings" pitchFamily="2" charset="2"/>
              <a:buChar char="Ø"/>
            </a:pPr>
            <a:endParaRPr lang="ru-RU" altLang="ru-RU" b="1" dirty="0" smtClean="0">
              <a:solidFill>
                <a:schemeClr val="bg1"/>
              </a:solidFill>
              <a:latin typeface="Times New Roman" pitchFamily="18" charset="0"/>
              <a:cs typeface="Times New Roman" pitchFamily="18" charset="0"/>
            </a:endParaRPr>
          </a:p>
          <a:p>
            <a:pPr algn="just">
              <a:buFont typeface="Wingdings" pitchFamily="2" charset="2"/>
              <a:buChar char="Ø"/>
            </a:pPr>
            <a:r>
              <a:rPr lang="ru-RU" altLang="ru-RU" b="1" dirty="0">
                <a:solidFill>
                  <a:schemeClr val="bg1"/>
                </a:solidFill>
                <a:latin typeface="Times New Roman" pitchFamily="18" charset="0"/>
                <a:cs typeface="Times New Roman" pitchFamily="18" charset="0"/>
              </a:rPr>
              <a:t>– стабильность и (или) преемственность бюджетной классификации Российской Федерации, а также обеспечение сопоставимости показателей бюджета отчетного, текущего, очередного финансового года и планового периода.</a:t>
            </a:r>
          </a:p>
          <a:p>
            <a:pPr algn="just">
              <a:buFont typeface="Wingdings" pitchFamily="2" charset="2"/>
              <a:buChar char="Ø"/>
            </a:pPr>
            <a:endParaRPr lang="ru-RU" altLang="ru-RU" b="1" dirty="0">
              <a:solidFill>
                <a:schemeClr val="bg1"/>
              </a:solidFill>
              <a:latin typeface="Times New Roman" pitchFamily="18" charset="0"/>
              <a:cs typeface="Times New Roman" pitchFamily="18" charset="0"/>
            </a:endParaRPr>
          </a:p>
          <a:p>
            <a:pPr algn="just">
              <a:buFont typeface="Wingdings" pitchFamily="2" charset="2"/>
              <a:buChar char="Ø"/>
            </a:pPr>
            <a:endParaRPr lang="ru-RU" altLang="ru-RU" b="1" dirty="0">
              <a:solidFill>
                <a:schemeClr val="bg1"/>
              </a:solidFill>
              <a:latin typeface="Times New Roman" pitchFamily="18" charset="0"/>
              <a:cs typeface="Times New Roman" pitchFamily="18" charset="0"/>
            </a:endParaRPr>
          </a:p>
          <a:p>
            <a:pPr algn="just">
              <a:buFont typeface="Wingdings" pitchFamily="2" charset="2"/>
              <a:buChar char="Ø"/>
            </a:pPr>
            <a:endParaRPr lang="ru-RU" altLang="ru-RU"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002153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2732660041"/>
              </p:ext>
            </p:extLst>
          </p:nvPr>
        </p:nvGraphicFramePr>
        <p:xfrm>
          <a:off x="2843213" y="500063"/>
          <a:ext cx="6015037" cy="5160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113973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рямоугольник 1"/>
          <p:cNvSpPr/>
          <p:nvPr/>
        </p:nvSpPr>
        <p:spPr>
          <a:xfrm>
            <a:off x="899592" y="116632"/>
            <a:ext cx="7560840" cy="6740307"/>
          </a:xfrm>
          <a:prstGeom prst="rect">
            <a:avLst/>
          </a:prstGeom>
        </p:spPr>
        <p:txBody>
          <a:bodyPr wrap="square">
            <a:spAutoFit/>
          </a:bodyPr>
          <a:lstStyle/>
          <a:p>
            <a:pPr algn="ctr">
              <a:defRPr/>
            </a:pPr>
            <a:endParaRPr lang="ru-RU" b="1" dirty="0">
              <a:solidFill>
                <a:srgbClr val="002060"/>
              </a:solidFill>
              <a:latin typeface="Times New Roman" pitchFamily="18" charset="0"/>
              <a:cs typeface="Times New Roman" pitchFamily="18" charset="0"/>
            </a:endParaRPr>
          </a:p>
          <a:p>
            <a:pPr algn="ctr">
              <a:defRPr/>
            </a:pPr>
            <a:r>
              <a:rPr lang="ru-RU" b="1" dirty="0">
                <a:solidFill>
                  <a:schemeClr val="bg1"/>
                </a:solidFill>
                <a:latin typeface="Times New Roman" pitchFamily="18" charset="0"/>
                <a:cs typeface="Times New Roman" pitchFamily="18" charset="0"/>
              </a:rPr>
              <a:t>ОСНОВНЫЕ </a:t>
            </a:r>
            <a:r>
              <a:rPr lang="ru-RU" b="1" dirty="0" smtClean="0">
                <a:solidFill>
                  <a:schemeClr val="bg1"/>
                </a:solidFill>
                <a:latin typeface="Times New Roman" pitchFamily="18" charset="0"/>
                <a:cs typeface="Times New Roman" pitchFamily="18" charset="0"/>
              </a:rPr>
              <a:t>ПОНЯТИЯ</a:t>
            </a:r>
          </a:p>
          <a:p>
            <a:pPr algn="ctr">
              <a:defRPr/>
            </a:pPr>
            <a:endParaRPr lang="ru-RU" b="1" dirty="0">
              <a:solidFill>
                <a:schemeClr val="bg1"/>
              </a:solidFill>
              <a:latin typeface="Times New Roman" pitchFamily="18" charset="0"/>
              <a:cs typeface="Times New Roman" pitchFamily="18" charset="0"/>
            </a:endParaRPr>
          </a:p>
          <a:p>
            <a:pPr>
              <a:tabLst>
                <a:tab pos="360363" algn="l"/>
              </a:tabLst>
              <a:defRPr/>
            </a:pPr>
            <a:r>
              <a:rPr lang="ru-RU" b="1" u="sng" dirty="0">
                <a:solidFill>
                  <a:schemeClr val="bg1"/>
                </a:solidFill>
                <a:latin typeface="Times New Roman" pitchFamily="18" charset="0"/>
                <a:cs typeface="Times New Roman" pitchFamily="18" charset="0"/>
              </a:rPr>
              <a:t>Межбюджетные трансферты –</a:t>
            </a:r>
            <a:r>
              <a:rPr lang="ru-RU" b="1" dirty="0">
                <a:solidFill>
                  <a:schemeClr val="bg1"/>
                </a:solidFill>
                <a:latin typeface="Times New Roman" pitchFamily="18" charset="0"/>
                <a:cs typeface="Times New Roman" pitchFamily="18" charset="0"/>
              </a:rPr>
              <a:t> средства, предоставляемые одним бюджетом бюджетной системы Российской Федерации другому бюджету бюджетной системы Российской Федерации</a:t>
            </a:r>
            <a:r>
              <a:rPr lang="ru-RU" b="1" dirty="0" smtClean="0">
                <a:solidFill>
                  <a:schemeClr val="bg1"/>
                </a:solidFill>
                <a:latin typeface="Times New Roman" pitchFamily="18" charset="0"/>
                <a:cs typeface="Times New Roman" pitchFamily="18" charset="0"/>
              </a:rPr>
              <a:t>.</a:t>
            </a:r>
          </a:p>
          <a:p>
            <a:pPr>
              <a:tabLst>
                <a:tab pos="360363" algn="l"/>
              </a:tabLst>
              <a:defRPr/>
            </a:pPr>
            <a:endParaRPr lang="ru-RU" b="1" dirty="0" smtClean="0">
              <a:solidFill>
                <a:schemeClr val="bg1"/>
              </a:solidFill>
              <a:latin typeface="Times New Roman" pitchFamily="18" charset="0"/>
              <a:cs typeface="Times New Roman" pitchFamily="18" charset="0"/>
            </a:endParaRPr>
          </a:p>
          <a:p>
            <a:pPr>
              <a:tabLst>
                <a:tab pos="360363" algn="l"/>
              </a:tabLst>
              <a:defRPr/>
            </a:pPr>
            <a:r>
              <a:rPr lang="ru-RU" b="1" u="sng" dirty="0">
                <a:solidFill>
                  <a:schemeClr val="bg1"/>
                </a:solidFill>
                <a:latin typeface="Times New Roman" pitchFamily="18" charset="0"/>
                <a:cs typeface="Times New Roman" pitchFamily="18" charset="0"/>
              </a:rPr>
              <a:t>Бюджетные обязательства </a:t>
            </a:r>
            <a:r>
              <a:rPr lang="ru-RU" dirty="0">
                <a:solidFill>
                  <a:schemeClr val="bg1"/>
                </a:solidFill>
                <a:latin typeface="Times New Roman" pitchFamily="18" charset="0"/>
                <a:cs typeface="Times New Roman" pitchFamily="18" charset="0"/>
              </a:rPr>
              <a:t>- </a:t>
            </a:r>
            <a:r>
              <a:rPr lang="ru-RU" b="1" dirty="0">
                <a:solidFill>
                  <a:schemeClr val="bg1"/>
                </a:solidFill>
                <a:latin typeface="Times New Roman" pitchFamily="18" charset="0"/>
                <a:cs typeface="Times New Roman" pitchFamily="18" charset="0"/>
              </a:rPr>
              <a:t>расходные обязательства, подлежащие исполнению в соответствующем финансовом году</a:t>
            </a:r>
            <a:r>
              <a:rPr lang="ru-RU" b="1" dirty="0" smtClean="0">
                <a:solidFill>
                  <a:schemeClr val="bg1"/>
                </a:solidFill>
                <a:latin typeface="Times New Roman" pitchFamily="18" charset="0"/>
                <a:cs typeface="Times New Roman" pitchFamily="18" charset="0"/>
              </a:rPr>
              <a:t>.</a:t>
            </a:r>
          </a:p>
          <a:p>
            <a:pPr>
              <a:defRPr/>
            </a:pPr>
            <a:endParaRPr lang="ru-RU" b="1" dirty="0">
              <a:solidFill>
                <a:srgbClr val="002060"/>
              </a:solidFill>
              <a:latin typeface="Times New Roman" pitchFamily="18" charset="0"/>
              <a:cs typeface="Times New Roman" pitchFamily="18" charset="0"/>
            </a:endParaRPr>
          </a:p>
          <a:p>
            <a:pPr>
              <a:defRPr/>
            </a:pPr>
            <a:r>
              <a:rPr lang="ru-RU" b="1" u="sng" dirty="0">
                <a:solidFill>
                  <a:schemeClr val="bg1"/>
                </a:solidFill>
                <a:latin typeface="Times New Roman" pitchFamily="18" charset="0"/>
                <a:cs typeface="Times New Roman" pitchFamily="18" charset="0"/>
              </a:rPr>
              <a:t>Бюджетные инвестиции</a:t>
            </a:r>
            <a:r>
              <a:rPr lang="ru-RU" dirty="0">
                <a:solidFill>
                  <a:schemeClr val="bg1"/>
                </a:solidFill>
                <a:latin typeface="Times New Roman" pitchFamily="18" charset="0"/>
                <a:cs typeface="Times New Roman" pitchFamily="18" charset="0"/>
              </a:rPr>
              <a:t> – </a:t>
            </a:r>
            <a:r>
              <a:rPr lang="ru-RU" b="1" dirty="0">
                <a:solidFill>
                  <a:schemeClr val="bg1"/>
                </a:solidFill>
                <a:latin typeface="Times New Roman" pitchFamily="18" charset="0"/>
                <a:cs typeface="Times New Roman" pitchFamily="18" charset="0"/>
              </a:rPr>
              <a:t>бюджетные средства, направляемые на создание или увеличение за счет средств бюджета стоимости государственного (муниципального) имущества</a:t>
            </a:r>
            <a:r>
              <a:rPr lang="ru-RU" b="1" dirty="0" smtClean="0">
                <a:solidFill>
                  <a:schemeClr val="bg1"/>
                </a:solidFill>
                <a:latin typeface="Times New Roman" pitchFamily="18" charset="0"/>
                <a:cs typeface="Times New Roman" pitchFamily="18" charset="0"/>
              </a:rPr>
              <a:t>.</a:t>
            </a:r>
          </a:p>
          <a:p>
            <a:pPr>
              <a:defRPr/>
            </a:pPr>
            <a:endParaRPr lang="ru-RU" b="1" dirty="0">
              <a:solidFill>
                <a:schemeClr val="bg1"/>
              </a:solidFill>
              <a:latin typeface="Times New Roman" pitchFamily="18" charset="0"/>
              <a:cs typeface="Times New Roman" pitchFamily="18" charset="0"/>
            </a:endParaRPr>
          </a:p>
          <a:p>
            <a:pPr>
              <a:tabLst>
                <a:tab pos="360363" algn="l"/>
              </a:tabLst>
              <a:defRPr/>
            </a:pPr>
            <a:r>
              <a:rPr lang="ru-RU" b="1" u="sng" dirty="0">
                <a:solidFill>
                  <a:schemeClr val="bg1"/>
                </a:solidFill>
                <a:latin typeface="Times New Roman" pitchFamily="18" charset="0"/>
                <a:cs typeface="Times New Roman" pitchFamily="18" charset="0"/>
              </a:rPr>
              <a:t>Муниципальный долг</a:t>
            </a:r>
            <a:r>
              <a:rPr lang="ru-RU" dirty="0">
                <a:solidFill>
                  <a:schemeClr val="bg1"/>
                </a:solidFill>
                <a:latin typeface="Times New Roman" pitchFamily="18" charset="0"/>
                <a:cs typeface="Times New Roman" pitchFamily="18" charset="0"/>
              </a:rPr>
              <a:t> -  </a:t>
            </a:r>
            <a:r>
              <a:rPr lang="ru-RU" b="1" dirty="0">
                <a:solidFill>
                  <a:schemeClr val="bg1"/>
                </a:solidFill>
                <a:latin typeface="Times New Roman" pitchFamily="18" charset="0"/>
                <a:cs typeface="Times New Roman" pitchFamily="18" charset="0"/>
              </a:rPr>
              <a:t>обязательства, возникающие   из   муниципальных заимствований, гарантий по обязательствам третьих лиц, другие обязательства в соответствии с видами долговых обязательств, принятые на себя муниципальным образованием.</a:t>
            </a:r>
          </a:p>
          <a:p>
            <a:pPr>
              <a:tabLst>
                <a:tab pos="360363" algn="l"/>
              </a:tabLst>
              <a:defRPr/>
            </a:pPr>
            <a:endParaRPr lang="ru-RU" b="1" dirty="0">
              <a:solidFill>
                <a:schemeClr val="bg1"/>
              </a:solidFill>
              <a:latin typeface="Times New Roman" pitchFamily="18" charset="0"/>
              <a:cs typeface="Times New Roman" pitchFamily="18" charset="0"/>
            </a:endParaRPr>
          </a:p>
          <a:p>
            <a:pPr>
              <a:tabLst>
                <a:tab pos="360363" algn="l"/>
              </a:tabLst>
              <a:defRPr/>
            </a:pPr>
            <a:endParaRPr lang="ru-RU" b="1" dirty="0" smtClean="0">
              <a:solidFill>
                <a:schemeClr val="bg1"/>
              </a:solidFill>
              <a:latin typeface="Times New Roman" pitchFamily="18" charset="0"/>
              <a:cs typeface="Times New Roman" pitchFamily="18" charset="0"/>
            </a:endParaRPr>
          </a:p>
          <a:p>
            <a:pPr>
              <a:tabLst>
                <a:tab pos="360363" algn="l"/>
              </a:tabLst>
              <a:defRPr/>
            </a:pPr>
            <a:endParaRPr lang="ru-RU" b="1" dirty="0">
              <a:solidFill>
                <a:schemeClr val="bg1"/>
              </a:solidFill>
              <a:latin typeface="Times New Roman" pitchFamily="18" charset="0"/>
              <a:cs typeface="Times New Roman" pitchFamily="18" charset="0"/>
            </a:endParaRPr>
          </a:p>
          <a:p>
            <a:pPr>
              <a:tabLst>
                <a:tab pos="360363" algn="l"/>
              </a:tabLst>
              <a:defRPr/>
            </a:pPr>
            <a:endParaRPr lang="ru-RU" b="1" dirty="0">
              <a:solidFill>
                <a:srgbClr val="002060"/>
              </a:solidFill>
              <a:latin typeface="Times New Roman" pitchFamily="18" charset="0"/>
              <a:cs typeface="Times New Roman" pitchFamily="18" charset="0"/>
            </a:endParaRPr>
          </a:p>
          <a:p>
            <a:pPr algn="ctr">
              <a:defRPr/>
            </a:pPr>
            <a:endParaRPr lang="ru-RU" b="1" dirty="0" smtClean="0">
              <a:solidFill>
                <a:schemeClr val="bg1"/>
              </a:solidFill>
              <a:latin typeface="Times New Roman" pitchFamily="18" charset="0"/>
              <a:cs typeface="Times New Roman" pitchFamily="18" charset="0"/>
            </a:endParaRPr>
          </a:p>
          <a:p>
            <a:pPr algn="ctr">
              <a:defRPr/>
            </a:pPr>
            <a:endParaRPr lang="ru-RU"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43345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68313" y="0"/>
            <a:ext cx="8229600" cy="490538"/>
          </a:xfrm>
        </p:spPr>
        <p:txBody>
          <a:bodyPr/>
          <a:lstStyle/>
          <a:p>
            <a:pPr algn="ctr" eaLnBrk="1" hangingPunct="1"/>
            <a:r>
              <a:rPr lang="ru-RU" altLang="ru-RU" sz="2400" b="1" dirty="0" smtClean="0">
                <a:solidFill>
                  <a:schemeClr val="bg1"/>
                </a:solidFill>
                <a:latin typeface="Times New Roman" pitchFamily="18" charset="0"/>
                <a:cs typeface="Times New Roman" pitchFamily="18" charset="0"/>
              </a:rPr>
              <a:t>Основные этапы бюджетного процесса</a:t>
            </a:r>
          </a:p>
        </p:txBody>
      </p:sp>
      <p:sp>
        <p:nvSpPr>
          <p:cNvPr id="4" name="Овал 3"/>
          <p:cNvSpPr/>
          <p:nvPr/>
        </p:nvSpPr>
        <p:spPr>
          <a:xfrm>
            <a:off x="5219700" y="620713"/>
            <a:ext cx="2592388" cy="1079500"/>
          </a:xfrm>
          <a:prstGeom prst="ellipse">
            <a:avLst/>
          </a:prstGeom>
          <a:solidFill>
            <a:schemeClr val="accent5">
              <a:lumMod val="60000"/>
              <a:lumOff val="40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accent6">
                    <a:lumMod val="50000"/>
                  </a:schemeClr>
                </a:solidFill>
                <a:latin typeface="Times New Roman" pitchFamily="18" charset="0"/>
                <a:cs typeface="Times New Roman" pitchFamily="18" charset="0"/>
              </a:rPr>
              <a:t>Утверждение бюджета на очередной финансовый год и плановый период</a:t>
            </a:r>
          </a:p>
        </p:txBody>
      </p:sp>
      <p:sp>
        <p:nvSpPr>
          <p:cNvPr id="6" name="Овал 5"/>
          <p:cNvSpPr/>
          <p:nvPr/>
        </p:nvSpPr>
        <p:spPr>
          <a:xfrm>
            <a:off x="4811259" y="4221163"/>
            <a:ext cx="2592388" cy="1152525"/>
          </a:xfrm>
          <a:prstGeom prst="ellipse">
            <a:avLst/>
          </a:prstGeom>
          <a:solidFill>
            <a:schemeClr val="accent5">
              <a:lumMod val="60000"/>
              <a:lumOff val="40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accent6">
                    <a:lumMod val="50000"/>
                  </a:schemeClr>
                </a:solidFill>
                <a:latin typeface="Times New Roman" pitchFamily="18" charset="0"/>
                <a:cs typeface="Times New Roman" pitchFamily="18" charset="0"/>
              </a:rPr>
              <a:t>Формирование отчета об исполнении бюджета предыдущего года</a:t>
            </a:r>
          </a:p>
        </p:txBody>
      </p:sp>
      <p:sp>
        <p:nvSpPr>
          <p:cNvPr id="7" name="Овал 6"/>
          <p:cNvSpPr/>
          <p:nvPr/>
        </p:nvSpPr>
        <p:spPr>
          <a:xfrm>
            <a:off x="1652921" y="549275"/>
            <a:ext cx="2592388" cy="1079500"/>
          </a:xfrm>
          <a:prstGeom prst="ellipse">
            <a:avLst/>
          </a:prstGeom>
          <a:solidFill>
            <a:schemeClr val="accent5">
              <a:lumMod val="60000"/>
              <a:lumOff val="40000"/>
            </a:schemeClr>
          </a:solidFill>
          <a:ln/>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accent6">
                    <a:lumMod val="50000"/>
                  </a:schemeClr>
                </a:solidFill>
                <a:latin typeface="Times New Roman" pitchFamily="18" charset="0"/>
                <a:cs typeface="Times New Roman" pitchFamily="18" charset="0"/>
              </a:rPr>
              <a:t>Рассмотрение проекта бюджета на очередной финансовый год и плановый период</a:t>
            </a:r>
          </a:p>
        </p:txBody>
      </p:sp>
      <p:sp>
        <p:nvSpPr>
          <p:cNvPr id="8" name="Овал 7"/>
          <p:cNvSpPr/>
          <p:nvPr/>
        </p:nvSpPr>
        <p:spPr>
          <a:xfrm>
            <a:off x="179388" y="2205038"/>
            <a:ext cx="2592387" cy="1152525"/>
          </a:xfrm>
          <a:prstGeom prst="ellipse">
            <a:avLst/>
          </a:prstGeom>
          <a:solidFill>
            <a:schemeClr val="accent5">
              <a:lumMod val="60000"/>
              <a:lumOff val="40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accent6">
                    <a:lumMod val="50000"/>
                  </a:schemeClr>
                </a:solidFill>
                <a:latin typeface="Times New Roman" pitchFamily="18" charset="0"/>
                <a:cs typeface="Times New Roman" pitchFamily="18" charset="0"/>
              </a:rPr>
              <a:t>Составление проекта бюджета на очередной  финансовый год и плановый период</a:t>
            </a:r>
          </a:p>
        </p:txBody>
      </p:sp>
      <p:sp>
        <p:nvSpPr>
          <p:cNvPr id="9" name="Овал 8"/>
          <p:cNvSpPr/>
          <p:nvPr/>
        </p:nvSpPr>
        <p:spPr>
          <a:xfrm>
            <a:off x="1331913" y="3789363"/>
            <a:ext cx="2592387" cy="1152525"/>
          </a:xfrm>
          <a:prstGeom prst="ellipse">
            <a:avLst/>
          </a:prstGeom>
          <a:solidFill>
            <a:schemeClr val="accent5">
              <a:lumMod val="60000"/>
              <a:lumOff val="40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accent6">
                    <a:lumMod val="50000"/>
                  </a:schemeClr>
                </a:solidFill>
                <a:latin typeface="Times New Roman" pitchFamily="18" charset="0"/>
                <a:cs typeface="Times New Roman" pitchFamily="18" charset="0"/>
              </a:rPr>
              <a:t>Утверждение отчета об исполнении бюджета предыдущего года</a:t>
            </a:r>
          </a:p>
        </p:txBody>
      </p:sp>
      <p:sp>
        <p:nvSpPr>
          <p:cNvPr id="11" name="Стрелка вправо 10"/>
          <p:cNvSpPr/>
          <p:nvPr/>
        </p:nvSpPr>
        <p:spPr>
          <a:xfrm>
            <a:off x="4427538" y="765175"/>
            <a:ext cx="649287" cy="719138"/>
          </a:xfrm>
          <a:prstGeom prst="rightArrow">
            <a:avLst/>
          </a:prstGeom>
          <a:solidFill>
            <a:schemeClr val="accent5">
              <a:lumMod val="60000"/>
              <a:lumOff val="40000"/>
            </a:schemeClr>
          </a:solidFill>
          <a:ln>
            <a:solidFill>
              <a:schemeClr val="accent1"/>
            </a:solidFill>
          </a:ln>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2" name="Стрелка вправо 11"/>
          <p:cNvSpPr/>
          <p:nvPr/>
        </p:nvSpPr>
        <p:spPr>
          <a:xfrm rot="3546565">
            <a:off x="7388226" y="1658937"/>
            <a:ext cx="647700" cy="720725"/>
          </a:xfrm>
          <a:prstGeom prst="rightArrow">
            <a:avLst/>
          </a:prstGeom>
          <a:solidFill>
            <a:schemeClr val="accent5">
              <a:lumMod val="60000"/>
              <a:lumOff val="40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3" name="Стрелка вправо 12"/>
          <p:cNvSpPr/>
          <p:nvPr/>
        </p:nvSpPr>
        <p:spPr>
          <a:xfrm rot="7260572">
            <a:off x="7172326" y="3748087"/>
            <a:ext cx="647700" cy="720725"/>
          </a:xfrm>
          <a:prstGeom prst="rightArrow">
            <a:avLst/>
          </a:prstGeom>
          <a:solidFill>
            <a:schemeClr val="accent5">
              <a:lumMod val="60000"/>
              <a:lumOff val="40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4" name="Стрелка вправо 13"/>
          <p:cNvSpPr/>
          <p:nvPr/>
        </p:nvSpPr>
        <p:spPr>
          <a:xfrm rot="12730134">
            <a:off x="3849688" y="4625975"/>
            <a:ext cx="647700" cy="720725"/>
          </a:xfrm>
          <a:prstGeom prst="rightArrow">
            <a:avLst/>
          </a:prstGeom>
          <a:solidFill>
            <a:schemeClr val="accent5">
              <a:lumMod val="60000"/>
              <a:lumOff val="40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5" name="Стрелка вправо 14"/>
          <p:cNvSpPr/>
          <p:nvPr/>
        </p:nvSpPr>
        <p:spPr>
          <a:xfrm rot="13831461">
            <a:off x="755651" y="3500437"/>
            <a:ext cx="647700" cy="720725"/>
          </a:xfrm>
          <a:prstGeom prst="rightArrow">
            <a:avLst/>
          </a:prstGeom>
          <a:solidFill>
            <a:schemeClr val="accent5">
              <a:lumMod val="60000"/>
              <a:lumOff val="40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16" name="Стрелка вправо 15"/>
          <p:cNvSpPr/>
          <p:nvPr/>
        </p:nvSpPr>
        <p:spPr>
          <a:xfrm rot="19501292">
            <a:off x="900113" y="1268413"/>
            <a:ext cx="647700" cy="720725"/>
          </a:xfrm>
          <a:prstGeom prst="rightArrow">
            <a:avLst/>
          </a:prstGeom>
          <a:solidFill>
            <a:schemeClr val="accent5">
              <a:lumMod val="60000"/>
              <a:lumOff val="40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endParaRPr lang="ru-RU"/>
          </a:p>
        </p:txBody>
      </p:sp>
      <p:sp>
        <p:nvSpPr>
          <p:cNvPr id="5" name="Овал 4"/>
          <p:cNvSpPr/>
          <p:nvPr/>
        </p:nvSpPr>
        <p:spPr>
          <a:xfrm>
            <a:off x="6011863" y="2420938"/>
            <a:ext cx="2592387" cy="1223962"/>
          </a:xfrm>
          <a:prstGeom prst="ellipse">
            <a:avLst/>
          </a:prstGeom>
          <a:solidFill>
            <a:schemeClr val="accent5">
              <a:lumMod val="60000"/>
              <a:lumOff val="40000"/>
            </a:schemeClr>
          </a:solidFill>
          <a:effectLst>
            <a:outerShdw blurRad="63500" dist="50800" dir="5400000" sx="98000" sy="98000" rotWithShape="0">
              <a:srgbClr val="000000">
                <a:alpha val="20000"/>
              </a:srgbClr>
            </a:outerShdw>
            <a:reflection blurRad="6350" stA="52000" endA="300" endPos="35000" dir="5400000" sy="-100000" algn="bl" rotWithShape="0"/>
          </a:effectLst>
          <a:scene3d>
            <a:camera prst="orthographicFront"/>
            <a:lightRig rig="threePt" dir="t"/>
          </a:scene3d>
          <a:sp3d>
            <a:bevelT w="114300" prst="artDeco"/>
          </a:sp3d>
        </p:spPr>
        <p:style>
          <a:lnRef idx="1">
            <a:schemeClr val="accent2"/>
          </a:lnRef>
          <a:fillRef idx="2">
            <a:schemeClr val="accent2"/>
          </a:fillRef>
          <a:effectRef idx="1">
            <a:schemeClr val="accent2"/>
          </a:effectRef>
          <a:fontRef idx="minor">
            <a:schemeClr val="dk1"/>
          </a:fontRef>
        </p:style>
        <p:txBody>
          <a:bodyPr anchor="ctr"/>
          <a:lstStyle/>
          <a:p>
            <a:pPr algn="ctr" eaLnBrk="1" hangingPunct="1">
              <a:defRPr/>
            </a:pPr>
            <a:r>
              <a:rPr lang="ru-RU" sz="1200" b="1" dirty="0">
                <a:solidFill>
                  <a:schemeClr val="accent6">
                    <a:lumMod val="50000"/>
                  </a:schemeClr>
                </a:solidFill>
                <a:latin typeface="Times New Roman" pitchFamily="18" charset="0"/>
                <a:cs typeface="Times New Roman" pitchFamily="18" charset="0"/>
              </a:rPr>
              <a:t>Исполнение бюджета в текущем году </a:t>
            </a:r>
          </a:p>
        </p:txBody>
      </p:sp>
    </p:spTree>
    <p:extLst>
      <p:ext uri="{BB962C8B-B14F-4D97-AF65-F5344CB8AC3E}">
        <p14:creationId xmlns:p14="http://schemas.microsoft.com/office/powerpoint/2010/main" val="39242588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Заголовок 3"/>
          <p:cNvSpPr>
            <a:spLocks noGrp="1" noChangeArrowheads="1"/>
          </p:cNvSpPr>
          <p:nvPr>
            <p:ph type="title"/>
          </p:nvPr>
        </p:nvSpPr>
        <p:spPr>
          <a:xfrm>
            <a:off x="1428750" y="193675"/>
            <a:ext cx="6742113" cy="461665"/>
          </a:xfrm>
        </p:spPr>
        <p:txBody>
          <a:bodyPr>
            <a:spAutoFit/>
          </a:bodyPr>
          <a:lstStyle/>
          <a:p>
            <a:pPr algn="ctr" eaLnBrk="1" hangingPunct="1"/>
            <a:r>
              <a:rPr lang="ru-RU" altLang="ru-RU" sz="2400" b="1" dirty="0" smtClean="0">
                <a:solidFill>
                  <a:schemeClr val="bg1"/>
                </a:solidFill>
                <a:latin typeface="Times New Roman" pitchFamily="18" charset="0"/>
                <a:ea typeface="Cambria" pitchFamily="18" charset="0"/>
                <a:cs typeface="Times New Roman" pitchFamily="18" charset="0"/>
              </a:rPr>
              <a:t>Основные параметры исполнения бюджета</a:t>
            </a:r>
          </a:p>
        </p:txBody>
      </p:sp>
      <p:graphicFrame>
        <p:nvGraphicFramePr>
          <p:cNvPr id="5" name="Схема 4"/>
          <p:cNvGraphicFramePr/>
          <p:nvPr>
            <p:extLst>
              <p:ext uri="{D42A27DB-BD31-4B8C-83A1-F6EECF244321}">
                <p14:modId xmlns:p14="http://schemas.microsoft.com/office/powerpoint/2010/main" val="2929554929"/>
              </p:ext>
            </p:extLst>
          </p:nvPr>
        </p:nvGraphicFramePr>
        <p:xfrm>
          <a:off x="0" y="764704"/>
          <a:ext cx="9324528"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268" name="TextBox 5"/>
          <p:cNvSpPr txBox="1">
            <a:spLocks noChangeArrowheads="1"/>
          </p:cNvSpPr>
          <p:nvPr/>
        </p:nvSpPr>
        <p:spPr bwMode="auto">
          <a:xfrm rot="346333">
            <a:off x="1306083" y="2716347"/>
            <a:ext cx="6735211" cy="523875"/>
          </a:xfrm>
          <a:prstGeom prst="rect">
            <a:avLst/>
          </a:prstGeom>
          <a:solidFill>
            <a:schemeClr val="accent5">
              <a:lumMod val="60000"/>
              <a:lumOff val="40000"/>
            </a:schemeClr>
          </a:solidFill>
          <a:ln/>
          <a:scene3d>
            <a:camera prst="orthographicFront"/>
            <a:lightRig rig="threePt" dir="t"/>
          </a:scene3d>
          <a:sp3d>
            <a:bevelT prst="angle"/>
          </a:sp3d>
        </p:spPr>
        <p:style>
          <a:lnRef idx="1">
            <a:schemeClr val="accent2"/>
          </a:lnRef>
          <a:fillRef idx="2">
            <a:schemeClr val="accent2"/>
          </a:fillRef>
          <a:effectRef idx="1">
            <a:schemeClr val="accent2"/>
          </a:effectRef>
          <a:fontRef idx="minor">
            <a:schemeClr val="dk1"/>
          </a:fontRef>
        </p:style>
        <p:txBody>
          <a:bodyPr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ru-RU" altLang="ru-RU" sz="2800" b="1" dirty="0" smtClean="0">
                <a:solidFill>
                  <a:schemeClr val="accent6">
                    <a:lumMod val="75000"/>
                  </a:schemeClr>
                </a:solidFill>
                <a:latin typeface="Times New Roman" pitchFamily="18" charset="0"/>
                <a:cs typeface="Times New Roman" pitchFamily="18" charset="0"/>
              </a:rPr>
              <a:t>ДЕФИЦИТ    </a:t>
            </a:r>
            <a:r>
              <a:rPr lang="en-US" altLang="ru-RU" sz="2800" b="1" dirty="0" smtClean="0">
                <a:solidFill>
                  <a:schemeClr val="accent6">
                    <a:lumMod val="75000"/>
                  </a:schemeClr>
                </a:solidFill>
                <a:latin typeface="Times New Roman" pitchFamily="18" charset="0"/>
                <a:cs typeface="Times New Roman" pitchFamily="18" charset="0"/>
              </a:rPr>
              <a:t>74 292,8</a:t>
            </a:r>
            <a:endParaRPr lang="ru-RU" altLang="ru-RU" sz="2800" b="1" dirty="0" smtClean="0">
              <a:solidFill>
                <a:schemeClr val="accent6">
                  <a:lumMod val="75000"/>
                </a:schemeClr>
              </a:solidFill>
              <a:latin typeface="Times New Roman" pitchFamily="18" charset="0"/>
              <a:cs typeface="Times New Roman" pitchFamily="18" charset="0"/>
            </a:endParaRPr>
          </a:p>
        </p:txBody>
      </p:sp>
      <p:sp>
        <p:nvSpPr>
          <p:cNvPr id="9223" name="TextBox 6"/>
          <p:cNvSpPr txBox="1">
            <a:spLocks noChangeArrowheads="1"/>
          </p:cNvSpPr>
          <p:nvPr/>
        </p:nvSpPr>
        <p:spPr bwMode="auto">
          <a:xfrm>
            <a:off x="7596188" y="692150"/>
            <a:ext cx="12049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ru-RU" altLang="ru-RU" sz="1400" b="1" dirty="0">
                <a:solidFill>
                  <a:schemeClr val="bg1"/>
                </a:solidFill>
                <a:latin typeface="Cambria" pitchFamily="18" charset="0"/>
              </a:rPr>
              <a:t>тыс. рублей</a:t>
            </a:r>
          </a:p>
        </p:txBody>
      </p:sp>
    </p:spTree>
    <p:extLst>
      <p:ext uri="{BB962C8B-B14F-4D97-AF65-F5344CB8AC3E}">
        <p14:creationId xmlns:p14="http://schemas.microsoft.com/office/powerpoint/2010/main" val="41758853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1143000"/>
          </a:xfrm>
        </p:spPr>
        <p:txBody>
          <a:bodyPr>
            <a:noAutofit/>
          </a:bodyPr>
          <a:lstStyle/>
          <a:p>
            <a:pPr algn="ctr"/>
            <a:r>
              <a:rPr lang="ru-RU" sz="2400" dirty="0" smtClean="0">
                <a:solidFill>
                  <a:schemeClr val="bg1"/>
                </a:solidFill>
              </a:rPr>
              <a:t>Структура </a:t>
            </a:r>
            <a:r>
              <a:rPr lang="ru-RU" sz="2400" dirty="0" smtClean="0">
                <a:solidFill>
                  <a:schemeClr val="bg1"/>
                </a:solidFill>
                <a:latin typeface="Times New Roman" pitchFamily="18" charset="0"/>
                <a:cs typeface="Times New Roman" pitchFamily="18" charset="0"/>
              </a:rPr>
              <a:t>налоговых</a:t>
            </a:r>
            <a:r>
              <a:rPr lang="ru-RU" sz="2400" dirty="0" smtClean="0">
                <a:solidFill>
                  <a:schemeClr val="bg1"/>
                </a:solidFill>
              </a:rPr>
              <a:t> и неналоговых доходов бюджета муниципального образования Крымский район</a:t>
            </a:r>
            <a:endParaRPr lang="ru-RU" sz="2400" dirty="0">
              <a:solidFill>
                <a:schemeClr val="bg1"/>
              </a:solidFill>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4214217550"/>
              </p:ext>
            </p:extLst>
          </p:nvPr>
        </p:nvGraphicFramePr>
        <p:xfrm>
          <a:off x="251520" y="1426709"/>
          <a:ext cx="5194922" cy="4968797"/>
        </p:xfrm>
        <a:graphic>
          <a:graphicData uri="http://schemas.openxmlformats.org/drawingml/2006/chart">
            <c:chart xmlns:c="http://schemas.openxmlformats.org/drawingml/2006/chart" xmlns:r="http://schemas.openxmlformats.org/officeDocument/2006/relationships" r:id="rId3"/>
          </a:graphicData>
        </a:graphic>
      </p:graphicFrame>
      <p:sp>
        <p:nvSpPr>
          <p:cNvPr id="5" name="Стрелка вправо 4"/>
          <p:cNvSpPr/>
          <p:nvPr/>
        </p:nvSpPr>
        <p:spPr>
          <a:xfrm rot="10800000">
            <a:off x="4932040" y="1373814"/>
            <a:ext cx="3960440" cy="5079519"/>
          </a:xfrm>
          <a:prstGeom prst="rightArrow">
            <a:avLst>
              <a:gd name="adj1" fmla="val 50000"/>
              <a:gd name="adj2" fmla="val 48366"/>
            </a:avLst>
          </a:prstGeom>
          <a:solidFill>
            <a:schemeClr val="accent5">
              <a:lumMod val="60000"/>
              <a:lumOff val="40000"/>
            </a:schemeClr>
          </a:solidFill>
          <a:scene3d>
            <a:camera prst="orthographicFront"/>
            <a:lightRig rig="threePt" dir="t"/>
          </a:scene3d>
          <a:sp3d>
            <a:bevelT w="139700" h="139700" prst="divot"/>
          </a:sp3d>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ru-RU"/>
          </a:p>
        </p:txBody>
      </p:sp>
      <p:sp>
        <p:nvSpPr>
          <p:cNvPr id="6" name="Скругленный прямоугольник 5"/>
          <p:cNvSpPr/>
          <p:nvPr/>
        </p:nvSpPr>
        <p:spPr>
          <a:xfrm>
            <a:off x="5292080" y="2737032"/>
            <a:ext cx="3851920" cy="2348152"/>
          </a:xfrm>
          <a:prstGeom prst="roundRect">
            <a:avLst/>
          </a:prstGeom>
          <a:solidFill>
            <a:schemeClr val="accent5">
              <a:lumMod val="60000"/>
              <a:lumOff val="40000"/>
            </a:schemeClr>
          </a:solidFill>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ru-RU" sz="1200" b="1" dirty="0" smtClean="0">
                <a:solidFill>
                  <a:schemeClr val="accent6">
                    <a:lumMod val="75000"/>
                  </a:schemeClr>
                </a:solidFill>
                <a:effectLst/>
                <a:latin typeface="Times New Roman" pitchFamily="18" charset="0"/>
                <a:ea typeface="Calibri"/>
                <a:cs typeface="Times New Roman" pitchFamily="18" charset="0"/>
              </a:rPr>
              <a:t>Налог  </a:t>
            </a:r>
            <a:r>
              <a:rPr lang="ru-RU" sz="1200" b="1" dirty="0">
                <a:solidFill>
                  <a:schemeClr val="accent6">
                    <a:lumMod val="75000"/>
                  </a:schemeClr>
                </a:solidFill>
                <a:effectLst/>
                <a:latin typeface="Times New Roman" pitchFamily="18" charset="0"/>
                <a:ea typeface="Calibri"/>
                <a:cs typeface="Times New Roman" pitchFamily="18" charset="0"/>
              </a:rPr>
              <a:t>на доходы физических лиц </a:t>
            </a:r>
            <a:r>
              <a:rPr lang="ru-RU" sz="1200" b="1" dirty="0" smtClean="0">
                <a:solidFill>
                  <a:schemeClr val="accent6">
                    <a:lumMod val="75000"/>
                  </a:schemeClr>
                </a:solidFill>
                <a:effectLst/>
                <a:latin typeface="Times New Roman" pitchFamily="18" charset="0"/>
                <a:ea typeface="Calibri"/>
                <a:cs typeface="Times New Roman" pitchFamily="18" charset="0"/>
              </a:rPr>
              <a:t>– </a:t>
            </a:r>
            <a:r>
              <a:rPr lang="ru-RU" sz="1200" b="1" dirty="0" smtClean="0">
                <a:solidFill>
                  <a:schemeClr val="accent6">
                    <a:lumMod val="75000"/>
                  </a:schemeClr>
                </a:solidFill>
                <a:latin typeface="Times New Roman" pitchFamily="18" charset="0"/>
                <a:ea typeface="Calibri"/>
                <a:cs typeface="Times New Roman" pitchFamily="18" charset="0"/>
              </a:rPr>
              <a:t>663,0 </a:t>
            </a:r>
            <a:r>
              <a:rPr lang="ru-RU" sz="1200" b="1" dirty="0" err="1" smtClean="0">
                <a:solidFill>
                  <a:schemeClr val="accent6">
                    <a:lumMod val="75000"/>
                  </a:schemeClr>
                </a:solidFill>
                <a:latin typeface="Times New Roman" pitchFamily="18" charset="0"/>
                <a:ea typeface="Calibri"/>
                <a:cs typeface="Times New Roman" pitchFamily="18" charset="0"/>
              </a:rPr>
              <a:t>млн.рублей</a:t>
            </a:r>
            <a:r>
              <a:rPr lang="ru-RU" sz="1200" b="1" dirty="0" smtClean="0">
                <a:solidFill>
                  <a:schemeClr val="accent6">
                    <a:lumMod val="75000"/>
                  </a:schemeClr>
                </a:solidFill>
                <a:latin typeface="Times New Roman" pitchFamily="18" charset="0"/>
                <a:ea typeface="Calibri"/>
                <a:cs typeface="Times New Roman" pitchFamily="18" charset="0"/>
              </a:rPr>
              <a:t>;</a:t>
            </a:r>
            <a:endParaRPr lang="ru-RU" sz="1200" b="1" dirty="0" smtClean="0">
              <a:solidFill>
                <a:schemeClr val="accent6">
                  <a:lumMod val="75000"/>
                </a:schemeClr>
              </a:solidFill>
              <a:effectLst/>
              <a:latin typeface="Times New Roman" pitchFamily="18" charset="0"/>
              <a:ea typeface="Calibri"/>
              <a:cs typeface="Times New Roman" pitchFamily="18" charset="0"/>
            </a:endParaRPr>
          </a:p>
          <a:p>
            <a:r>
              <a:rPr lang="ru-RU" sz="1200" b="1" dirty="0" smtClean="0">
                <a:solidFill>
                  <a:schemeClr val="accent6">
                    <a:lumMod val="75000"/>
                  </a:schemeClr>
                </a:solidFill>
                <a:effectLst/>
                <a:latin typeface="Times New Roman" pitchFamily="18" charset="0"/>
                <a:ea typeface="Calibri"/>
                <a:cs typeface="Times New Roman" pitchFamily="18" charset="0"/>
              </a:rPr>
              <a:t> Налог на прибыль– 27,2 </a:t>
            </a:r>
            <a:r>
              <a:rPr lang="ru-RU" sz="1200" b="1" dirty="0" err="1" smtClean="0">
                <a:solidFill>
                  <a:schemeClr val="accent6">
                    <a:lumMod val="75000"/>
                  </a:schemeClr>
                </a:solidFill>
                <a:effectLst/>
                <a:latin typeface="Times New Roman" pitchFamily="18" charset="0"/>
                <a:ea typeface="Calibri"/>
                <a:cs typeface="Times New Roman" pitchFamily="18" charset="0"/>
              </a:rPr>
              <a:t>млн.рублей</a:t>
            </a:r>
            <a:r>
              <a:rPr lang="ru-RU" sz="1200" b="1" dirty="0" smtClean="0">
                <a:solidFill>
                  <a:schemeClr val="accent6">
                    <a:lumMod val="75000"/>
                  </a:schemeClr>
                </a:solidFill>
                <a:effectLst/>
                <a:latin typeface="Times New Roman" pitchFamily="18" charset="0"/>
                <a:ea typeface="Calibri"/>
                <a:cs typeface="Times New Roman" pitchFamily="18" charset="0"/>
              </a:rPr>
              <a:t>;</a:t>
            </a:r>
            <a:endParaRPr lang="ru-RU" sz="1200" b="1" dirty="0">
              <a:solidFill>
                <a:schemeClr val="accent6">
                  <a:lumMod val="75000"/>
                </a:schemeClr>
              </a:solidFill>
              <a:latin typeface="Times New Roman" pitchFamily="18" charset="0"/>
              <a:ea typeface="Calibri"/>
              <a:cs typeface="Times New Roman" pitchFamily="18" charset="0"/>
            </a:endParaRPr>
          </a:p>
          <a:p>
            <a:r>
              <a:rPr lang="ru-RU" sz="1200" b="1" dirty="0" smtClean="0">
                <a:solidFill>
                  <a:schemeClr val="accent6">
                    <a:lumMod val="75000"/>
                  </a:schemeClr>
                </a:solidFill>
                <a:latin typeface="Times New Roman" pitchFamily="18" charset="0"/>
                <a:ea typeface="Calibri"/>
                <a:cs typeface="Times New Roman" pitchFamily="18" charset="0"/>
              </a:rPr>
              <a:t>Патент – 47,1 </a:t>
            </a:r>
            <a:r>
              <a:rPr lang="ru-RU" sz="1200" b="1" dirty="0" err="1" smtClean="0">
                <a:solidFill>
                  <a:schemeClr val="accent6">
                    <a:lumMod val="75000"/>
                  </a:schemeClr>
                </a:solidFill>
                <a:latin typeface="Times New Roman" pitchFamily="18" charset="0"/>
                <a:ea typeface="Calibri"/>
                <a:cs typeface="Times New Roman" pitchFamily="18" charset="0"/>
              </a:rPr>
              <a:t>млн.рублей</a:t>
            </a:r>
            <a:r>
              <a:rPr lang="ru-RU" sz="1200" b="1" dirty="0" smtClean="0">
                <a:solidFill>
                  <a:schemeClr val="accent6">
                    <a:lumMod val="75000"/>
                  </a:schemeClr>
                </a:solidFill>
                <a:latin typeface="Times New Roman" pitchFamily="18" charset="0"/>
                <a:ea typeface="Calibri"/>
                <a:cs typeface="Times New Roman" pitchFamily="18" charset="0"/>
              </a:rPr>
              <a:t>;</a:t>
            </a:r>
          </a:p>
          <a:p>
            <a:r>
              <a:rPr lang="ru-RU" sz="1200" b="1" dirty="0" smtClean="0">
                <a:solidFill>
                  <a:schemeClr val="accent6">
                    <a:lumMod val="75000"/>
                  </a:schemeClr>
                </a:solidFill>
                <a:effectLst/>
                <a:latin typeface="Times New Roman" pitchFamily="18" charset="0"/>
                <a:ea typeface="Calibri"/>
                <a:cs typeface="Times New Roman" pitchFamily="18" charset="0"/>
              </a:rPr>
              <a:t>Арендной </a:t>
            </a:r>
            <a:r>
              <a:rPr lang="ru-RU" sz="1200" b="1" dirty="0">
                <a:solidFill>
                  <a:schemeClr val="accent6">
                    <a:lumMod val="75000"/>
                  </a:schemeClr>
                </a:solidFill>
                <a:effectLst/>
                <a:latin typeface="Times New Roman" pitchFamily="18" charset="0"/>
                <a:ea typeface="Calibri"/>
                <a:cs typeface="Times New Roman" pitchFamily="18" charset="0"/>
              </a:rPr>
              <a:t>платы за землю – </a:t>
            </a:r>
            <a:r>
              <a:rPr lang="ru-RU" sz="1200" b="1" dirty="0" smtClean="0">
                <a:solidFill>
                  <a:schemeClr val="accent6">
                    <a:lumMod val="75000"/>
                  </a:schemeClr>
                </a:solidFill>
                <a:latin typeface="Times New Roman" pitchFamily="18" charset="0"/>
                <a:ea typeface="Calibri"/>
                <a:cs typeface="Times New Roman" pitchFamily="18" charset="0"/>
              </a:rPr>
              <a:t>107,0 </a:t>
            </a:r>
            <a:r>
              <a:rPr lang="ru-RU" sz="1200" b="1" dirty="0" err="1" smtClean="0">
                <a:solidFill>
                  <a:schemeClr val="accent6">
                    <a:lumMod val="75000"/>
                  </a:schemeClr>
                </a:solidFill>
                <a:latin typeface="Times New Roman" pitchFamily="18" charset="0"/>
                <a:ea typeface="Calibri"/>
                <a:cs typeface="Times New Roman" pitchFamily="18" charset="0"/>
              </a:rPr>
              <a:t>млн.рублей</a:t>
            </a:r>
            <a:r>
              <a:rPr lang="ru-RU" sz="1200" b="1" dirty="0" smtClean="0">
                <a:solidFill>
                  <a:schemeClr val="accent6">
                    <a:lumMod val="75000"/>
                  </a:schemeClr>
                </a:solidFill>
                <a:latin typeface="Times New Roman" pitchFamily="18" charset="0"/>
                <a:ea typeface="Calibri"/>
                <a:cs typeface="Times New Roman" pitchFamily="18" charset="0"/>
              </a:rPr>
              <a:t>;</a:t>
            </a:r>
          </a:p>
          <a:p>
            <a:r>
              <a:rPr lang="ru-RU" sz="1200" b="1" dirty="0" smtClean="0">
                <a:solidFill>
                  <a:schemeClr val="accent6">
                    <a:lumMod val="75000"/>
                  </a:schemeClr>
                </a:solidFill>
                <a:effectLst/>
                <a:latin typeface="Times New Roman" pitchFamily="18" charset="0"/>
                <a:ea typeface="Calibri"/>
                <a:cs typeface="Times New Roman" pitchFamily="18" charset="0"/>
              </a:rPr>
              <a:t>Единый сельскохозяйственный </a:t>
            </a:r>
            <a:r>
              <a:rPr lang="ru-RU" sz="1200" b="1" dirty="0" smtClean="0">
                <a:solidFill>
                  <a:schemeClr val="accent6">
                    <a:lumMod val="75000"/>
                  </a:schemeClr>
                </a:solidFill>
                <a:latin typeface="Times New Roman" pitchFamily="18" charset="0"/>
                <a:ea typeface="Calibri"/>
                <a:cs typeface="Times New Roman" pitchFamily="18" charset="0"/>
              </a:rPr>
              <a:t>налог</a:t>
            </a:r>
            <a:r>
              <a:rPr lang="ru-RU" sz="1200" b="1" dirty="0" smtClean="0">
                <a:solidFill>
                  <a:schemeClr val="accent6">
                    <a:lumMod val="75000"/>
                  </a:schemeClr>
                </a:solidFill>
                <a:effectLst/>
                <a:latin typeface="Times New Roman" pitchFamily="18" charset="0"/>
                <a:ea typeface="Calibri"/>
                <a:cs typeface="Times New Roman" pitchFamily="18" charset="0"/>
              </a:rPr>
              <a:t> </a:t>
            </a:r>
            <a:r>
              <a:rPr lang="ru-RU" sz="1200" b="1" dirty="0" smtClean="0">
                <a:solidFill>
                  <a:schemeClr val="accent6">
                    <a:lumMod val="75000"/>
                  </a:schemeClr>
                </a:solidFill>
                <a:latin typeface="Times New Roman" pitchFamily="18" charset="0"/>
                <a:ea typeface="Calibri"/>
                <a:cs typeface="Times New Roman" pitchFamily="18" charset="0"/>
              </a:rPr>
              <a:t>23,7 </a:t>
            </a:r>
            <a:r>
              <a:rPr lang="ru-RU" sz="1200" b="1" dirty="0" err="1" smtClean="0">
                <a:solidFill>
                  <a:schemeClr val="accent6">
                    <a:lumMod val="75000"/>
                  </a:schemeClr>
                </a:solidFill>
                <a:latin typeface="Times New Roman" pitchFamily="18" charset="0"/>
                <a:ea typeface="Calibri"/>
                <a:cs typeface="Times New Roman" pitchFamily="18" charset="0"/>
              </a:rPr>
              <a:t>млн.рублей</a:t>
            </a:r>
            <a:r>
              <a:rPr lang="ru-RU" sz="1200" b="1" dirty="0" smtClean="0">
                <a:solidFill>
                  <a:schemeClr val="accent6">
                    <a:lumMod val="75000"/>
                  </a:schemeClr>
                </a:solidFill>
                <a:latin typeface="Times New Roman" pitchFamily="18" charset="0"/>
                <a:ea typeface="Calibri"/>
                <a:cs typeface="Times New Roman" pitchFamily="18" charset="0"/>
              </a:rPr>
              <a:t>;</a:t>
            </a:r>
            <a:endParaRPr lang="ru-RU" sz="1200" b="1" dirty="0" smtClean="0">
              <a:solidFill>
                <a:schemeClr val="accent6">
                  <a:lumMod val="75000"/>
                </a:schemeClr>
              </a:solidFill>
              <a:effectLst/>
              <a:latin typeface="Times New Roman" pitchFamily="18" charset="0"/>
              <a:ea typeface="Calibri"/>
              <a:cs typeface="Times New Roman" pitchFamily="18" charset="0"/>
            </a:endParaRPr>
          </a:p>
          <a:p>
            <a:r>
              <a:rPr lang="ru-RU" sz="1200" b="1" dirty="0" smtClean="0">
                <a:solidFill>
                  <a:schemeClr val="accent6">
                    <a:lumMod val="75000"/>
                  </a:schemeClr>
                </a:solidFill>
                <a:latin typeface="Times New Roman" pitchFamily="18" charset="0"/>
                <a:ea typeface="Calibri"/>
                <a:cs typeface="Times New Roman" pitchFamily="18" charset="0"/>
              </a:rPr>
              <a:t>Налог взимаемый в связи с применением упрощенной системы налогообложения 245,9 </a:t>
            </a:r>
            <a:r>
              <a:rPr lang="ru-RU" sz="1200" b="1" dirty="0" err="1" smtClean="0">
                <a:solidFill>
                  <a:schemeClr val="accent6">
                    <a:lumMod val="75000"/>
                  </a:schemeClr>
                </a:solidFill>
                <a:latin typeface="Times New Roman" pitchFamily="18" charset="0"/>
                <a:ea typeface="Calibri"/>
                <a:cs typeface="Times New Roman" pitchFamily="18" charset="0"/>
              </a:rPr>
              <a:t>млн.рублей</a:t>
            </a:r>
            <a:r>
              <a:rPr lang="ru-RU" sz="1200" b="1" dirty="0" smtClean="0">
                <a:solidFill>
                  <a:schemeClr val="accent6">
                    <a:lumMod val="75000"/>
                  </a:schemeClr>
                </a:solidFill>
                <a:latin typeface="Times New Roman" pitchFamily="18" charset="0"/>
                <a:ea typeface="Calibri"/>
                <a:cs typeface="Times New Roman" pitchFamily="18" charset="0"/>
              </a:rPr>
              <a:t>.</a:t>
            </a:r>
          </a:p>
          <a:p>
            <a:r>
              <a:rPr lang="ru-RU" sz="1200" b="1" dirty="0" smtClean="0">
                <a:solidFill>
                  <a:schemeClr val="accent6">
                    <a:lumMod val="75000"/>
                  </a:schemeClr>
                </a:solidFill>
                <a:effectLst/>
                <a:latin typeface="Times New Roman" pitchFamily="18" charset="0"/>
                <a:ea typeface="Calibri"/>
                <a:cs typeface="Times New Roman" pitchFamily="18" charset="0"/>
              </a:rPr>
              <a:t>Продажа материальных и нематериальных активов – 36,1 </a:t>
            </a:r>
            <a:r>
              <a:rPr lang="ru-RU" sz="1200" b="1" dirty="0" err="1" smtClean="0">
                <a:solidFill>
                  <a:schemeClr val="accent6">
                    <a:lumMod val="75000"/>
                  </a:schemeClr>
                </a:solidFill>
                <a:effectLst/>
                <a:latin typeface="Times New Roman" pitchFamily="18" charset="0"/>
                <a:ea typeface="Calibri"/>
                <a:cs typeface="Times New Roman" pitchFamily="18" charset="0"/>
              </a:rPr>
              <a:t>лн.рублей</a:t>
            </a:r>
            <a:r>
              <a:rPr lang="ru-RU" sz="1200" b="1" dirty="0" smtClean="0">
                <a:solidFill>
                  <a:schemeClr val="accent6">
                    <a:lumMod val="75000"/>
                  </a:schemeClr>
                </a:solidFill>
                <a:effectLst/>
                <a:latin typeface="Times New Roman" pitchFamily="18" charset="0"/>
                <a:ea typeface="Calibri"/>
                <a:cs typeface="Times New Roman" pitchFamily="18" charset="0"/>
              </a:rPr>
              <a:t>;</a:t>
            </a:r>
          </a:p>
          <a:p>
            <a:r>
              <a:rPr lang="ru-RU" sz="1200" b="1" dirty="0" smtClean="0">
                <a:solidFill>
                  <a:schemeClr val="accent6">
                    <a:lumMod val="75000"/>
                  </a:schemeClr>
                </a:solidFill>
                <a:latin typeface="Times New Roman" pitchFamily="18" charset="0"/>
                <a:ea typeface="Calibri"/>
                <a:cs typeface="Times New Roman" pitchFamily="18" charset="0"/>
              </a:rPr>
              <a:t>Прочие доходы – 43,1 </a:t>
            </a:r>
            <a:r>
              <a:rPr lang="ru-RU" sz="1200" b="1" dirty="0" err="1" smtClean="0">
                <a:solidFill>
                  <a:schemeClr val="accent6">
                    <a:lumMod val="75000"/>
                  </a:schemeClr>
                </a:solidFill>
                <a:latin typeface="Times New Roman" pitchFamily="18" charset="0"/>
                <a:ea typeface="Calibri"/>
                <a:cs typeface="Times New Roman" pitchFamily="18" charset="0"/>
              </a:rPr>
              <a:t>млн.рублей</a:t>
            </a:r>
            <a:endParaRPr lang="ru-RU" sz="1200" b="1" dirty="0">
              <a:solidFill>
                <a:schemeClr val="accent6">
                  <a:lumMod val="75000"/>
                </a:schemeClr>
              </a:solidFill>
              <a:effectLst/>
              <a:latin typeface="Times New Roman" pitchFamily="18" charset="0"/>
              <a:ea typeface="Calibri"/>
              <a:cs typeface="Times New Roman" pitchFamily="18" charset="0"/>
            </a:endParaRPr>
          </a:p>
        </p:txBody>
      </p:sp>
    </p:spTree>
    <p:extLst>
      <p:ext uri="{BB962C8B-B14F-4D97-AF65-F5344CB8AC3E}">
        <p14:creationId xmlns:p14="http://schemas.microsoft.com/office/powerpoint/2010/main" val="94180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1331640" y="116632"/>
            <a:ext cx="6408712" cy="646331"/>
          </a:xfrm>
          <a:prstGeom prst="rect">
            <a:avLst/>
          </a:prstGeom>
          <a:effectLst>
            <a:reflection blurRad="6350" stA="52000" endA="300" endPos="35000" dir="5400000" sy="-100000" algn="bl" rotWithShape="0"/>
          </a:effectLst>
        </p:spPr>
        <p:txBody>
          <a:bodyPr wrap="square">
            <a:spAutoFit/>
          </a:bodyPr>
          <a:lstStyle/>
          <a:p>
            <a:pPr algn="ctr"/>
            <a:r>
              <a:rPr lang="ru-RU" b="1" dirty="0">
                <a:solidFill>
                  <a:schemeClr val="bg1"/>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район</a:t>
            </a:r>
          </a:p>
        </p:txBody>
      </p:sp>
      <p:graphicFrame>
        <p:nvGraphicFramePr>
          <p:cNvPr id="5" name="Таблица 4"/>
          <p:cNvGraphicFramePr>
            <a:graphicFrameLocks noGrp="1"/>
          </p:cNvGraphicFramePr>
          <p:nvPr>
            <p:extLst>
              <p:ext uri="{D42A27DB-BD31-4B8C-83A1-F6EECF244321}">
                <p14:modId xmlns:p14="http://schemas.microsoft.com/office/powerpoint/2010/main" val="3916513251"/>
              </p:ext>
            </p:extLst>
          </p:nvPr>
        </p:nvGraphicFramePr>
        <p:xfrm>
          <a:off x="539552" y="1185312"/>
          <a:ext cx="8064896" cy="4603968"/>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4752528"/>
                <a:gridCol w="1080120"/>
                <a:gridCol w="1080120"/>
                <a:gridCol w="1152128"/>
              </a:tblGrid>
              <a:tr h="587504">
                <a:tc>
                  <a:txBody>
                    <a:bodyPr/>
                    <a:lstStyle/>
                    <a:p>
                      <a:pPr algn="ctr"/>
                      <a:r>
                        <a:rPr lang="ru-RU" sz="1400" dirty="0" smtClean="0">
                          <a:solidFill>
                            <a:schemeClr val="tx1"/>
                          </a:solidFill>
                          <a:latin typeface="Times New Roman" pitchFamily="18" charset="0"/>
                          <a:cs typeface="Times New Roman" pitchFamily="18" charset="0"/>
                        </a:rPr>
                        <a:t>Наименование </a:t>
                      </a:r>
                      <a:endParaRPr lang="ru-RU" sz="1400" dirty="0">
                        <a:solidFill>
                          <a:schemeClr val="tx1"/>
                        </a:solidFill>
                        <a:latin typeface="Times New Roman" pitchFamily="18" charset="0"/>
                        <a:cs typeface="Times New Roman" pitchFamily="18" charset="0"/>
                      </a:endParaRPr>
                    </a:p>
                  </a:txBody>
                  <a:tcPr>
                    <a:solidFill>
                      <a:schemeClr val="accent5">
                        <a:lumMod val="60000"/>
                        <a:lumOff val="40000"/>
                      </a:schemeClr>
                    </a:solidFill>
                  </a:tcPr>
                </a:tc>
                <a:tc gridSpan="2">
                  <a:txBody>
                    <a:bodyPr/>
                    <a:lstStyle/>
                    <a:p>
                      <a:pPr algn="ctr"/>
                      <a:r>
                        <a:rPr lang="ru-RU" sz="1400" dirty="0" smtClean="0">
                          <a:solidFill>
                            <a:schemeClr val="tx1"/>
                          </a:solidFill>
                          <a:latin typeface="Times New Roman" pitchFamily="18" charset="0"/>
                          <a:cs typeface="Times New Roman" pitchFamily="18" charset="0"/>
                        </a:rPr>
                        <a:t>2022 год</a:t>
                      </a:r>
                    </a:p>
                    <a:p>
                      <a:pPr algn="ctr"/>
                      <a:r>
                        <a:rPr lang="ru-RU" sz="1400" dirty="0" err="1" smtClean="0">
                          <a:solidFill>
                            <a:schemeClr val="tx1"/>
                          </a:solidFill>
                          <a:latin typeface="Times New Roman" pitchFamily="18" charset="0"/>
                          <a:cs typeface="Times New Roman" pitchFamily="18" charset="0"/>
                        </a:rPr>
                        <a:t>тыс.рублей</a:t>
                      </a:r>
                      <a:endParaRPr lang="ru-RU" sz="1400" dirty="0">
                        <a:solidFill>
                          <a:schemeClr val="tx1"/>
                        </a:solidFill>
                        <a:latin typeface="Times New Roman" pitchFamily="18" charset="0"/>
                        <a:cs typeface="Times New Roman" pitchFamily="18" charset="0"/>
                      </a:endParaRPr>
                    </a:p>
                  </a:txBody>
                  <a:tcPr>
                    <a:solidFill>
                      <a:schemeClr val="accent5">
                        <a:lumMod val="60000"/>
                        <a:lumOff val="40000"/>
                      </a:schemeClr>
                    </a:solidFill>
                  </a:tcPr>
                </a:tc>
                <a:tc hMerge="1">
                  <a:txBody>
                    <a:bodyPr/>
                    <a:lstStyle/>
                    <a:p>
                      <a:endParaRPr lang="ru-RU" dirty="0"/>
                    </a:p>
                  </a:txBody>
                  <a:tcPr>
                    <a:solidFill>
                      <a:schemeClr val="accent4">
                        <a:lumMod val="75000"/>
                      </a:schemeClr>
                    </a:solidFill>
                  </a:tcPr>
                </a:tc>
                <a:tc>
                  <a:txBody>
                    <a:bodyPr/>
                    <a:lstStyle/>
                    <a:p>
                      <a:pPr algn="ctr"/>
                      <a:r>
                        <a:rPr lang="ru-RU" sz="1400" dirty="0" smtClean="0">
                          <a:solidFill>
                            <a:schemeClr val="tx1"/>
                          </a:solidFill>
                          <a:latin typeface="Times New Roman" pitchFamily="18" charset="0"/>
                          <a:cs typeface="Times New Roman" pitchFamily="18" charset="0"/>
                        </a:rPr>
                        <a:t>Исполнено к плану</a:t>
                      </a:r>
                    </a:p>
                    <a:p>
                      <a:pPr algn="ctr"/>
                      <a:r>
                        <a:rPr lang="ru-RU" sz="1400" dirty="0" smtClean="0">
                          <a:solidFill>
                            <a:schemeClr val="tx1"/>
                          </a:solidFill>
                          <a:latin typeface="Times New Roman" pitchFamily="18" charset="0"/>
                          <a:cs typeface="Times New Roman" pitchFamily="18" charset="0"/>
                        </a:rPr>
                        <a:t>%</a:t>
                      </a:r>
                      <a:endParaRPr lang="ru-RU" sz="1400" dirty="0">
                        <a:solidFill>
                          <a:schemeClr val="tx1"/>
                        </a:solidFill>
                        <a:latin typeface="Times New Roman" pitchFamily="18" charset="0"/>
                        <a:cs typeface="Times New Roman" pitchFamily="18" charset="0"/>
                      </a:endParaRPr>
                    </a:p>
                  </a:txBody>
                  <a:tcPr>
                    <a:solidFill>
                      <a:schemeClr val="accent5">
                        <a:lumMod val="60000"/>
                        <a:lumOff val="40000"/>
                      </a:schemeClr>
                    </a:solidFill>
                  </a:tcPr>
                </a:tc>
              </a:tr>
              <a:tr h="360040">
                <a:tc>
                  <a:txBody>
                    <a:bodyPr/>
                    <a:lstStyle/>
                    <a:p>
                      <a:r>
                        <a:rPr lang="ru-RU" sz="1200" b="1" dirty="0" smtClean="0">
                          <a:solidFill>
                            <a:schemeClr val="tx1"/>
                          </a:solidFill>
                          <a:latin typeface="Times New Roman" pitchFamily="18" charset="0"/>
                          <a:cs typeface="Times New Roman" pitchFamily="18" charset="0"/>
                        </a:rPr>
                        <a:t>Всего  собственных доходов,</a:t>
                      </a:r>
                      <a:r>
                        <a:rPr lang="ru-RU" sz="1200" b="1" baseline="0" dirty="0" smtClean="0">
                          <a:solidFill>
                            <a:schemeClr val="tx1"/>
                          </a:solidFill>
                          <a:latin typeface="Times New Roman" pitchFamily="18" charset="0"/>
                          <a:cs typeface="Times New Roman" pitchFamily="18" charset="0"/>
                        </a:rPr>
                        <a:t> в</a:t>
                      </a:r>
                      <a:r>
                        <a:rPr lang="ru-RU" sz="1200" b="1" dirty="0" smtClean="0">
                          <a:solidFill>
                            <a:schemeClr val="tx1"/>
                          </a:solidFill>
                          <a:latin typeface="Times New Roman" pitchFamily="18" charset="0"/>
                          <a:cs typeface="Times New Roman" pitchFamily="18" charset="0"/>
                        </a:rPr>
                        <a:t> том числе:</a:t>
                      </a:r>
                      <a:endParaRPr lang="ru-RU" sz="1200" b="1" dirty="0">
                        <a:solidFill>
                          <a:schemeClr val="tx1"/>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1 168 347,0</a:t>
                      </a:r>
                      <a:endParaRPr lang="ru-RU" sz="1200"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1 193 367,8</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102,1</a:t>
                      </a:r>
                      <a:endParaRPr lang="ru-RU" sz="1200"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r>
              <a:tr h="216024">
                <a:tc>
                  <a:txBody>
                    <a:bodyPr/>
                    <a:lstStyle/>
                    <a:p>
                      <a:pPr>
                        <a:spcAft>
                          <a:spcPts val="0"/>
                        </a:spcAft>
                      </a:pPr>
                      <a:r>
                        <a:rPr lang="ru-RU" sz="1200" b="1" dirty="0">
                          <a:solidFill>
                            <a:schemeClr val="tx1"/>
                          </a:solidFill>
                          <a:effectLst/>
                          <a:latin typeface="Times New Roman"/>
                          <a:ea typeface="Times New Roman"/>
                        </a:rPr>
                        <a:t>Налог на прибыль организаций</a:t>
                      </a: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26 650,0</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27 220,3</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102,1</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r>
              <a:tr h="216024">
                <a:tc>
                  <a:txBody>
                    <a:bodyPr/>
                    <a:lstStyle/>
                    <a:p>
                      <a:pPr>
                        <a:spcAft>
                          <a:spcPts val="0"/>
                        </a:spcAft>
                      </a:pPr>
                      <a:r>
                        <a:rPr lang="ru-RU" sz="1200" b="1" dirty="0">
                          <a:solidFill>
                            <a:schemeClr val="tx1"/>
                          </a:solidFill>
                          <a:effectLst/>
                          <a:latin typeface="Times New Roman"/>
                          <a:ea typeface="Times New Roman"/>
                        </a:rPr>
                        <a:t>Налог на доходы физических лиц</a:t>
                      </a: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649 000,0</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663 020,0</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102,2</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r>
              <a:tr h="216024">
                <a:tc>
                  <a:txBody>
                    <a:bodyPr/>
                    <a:lstStyle/>
                    <a:p>
                      <a:pPr>
                        <a:spcAft>
                          <a:spcPts val="0"/>
                        </a:spcAft>
                      </a:pPr>
                      <a:r>
                        <a:rPr lang="ru-RU" sz="1200" b="1">
                          <a:solidFill>
                            <a:schemeClr val="tx1"/>
                          </a:solidFill>
                          <a:effectLst/>
                          <a:latin typeface="Times New Roman"/>
                          <a:ea typeface="Times New Roman"/>
                        </a:rPr>
                        <a:t>Доходы от уплаты акцизов на нефтепродукты</a:t>
                      </a: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948,0</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948,7</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101,0</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r>
              <a:tr h="360040">
                <a:tc>
                  <a:txBody>
                    <a:bodyPr/>
                    <a:lstStyle/>
                    <a:p>
                      <a:pPr>
                        <a:spcAft>
                          <a:spcPts val="0"/>
                        </a:spcAft>
                      </a:pPr>
                      <a:r>
                        <a:rPr lang="ru-RU" sz="1200" b="1" dirty="0">
                          <a:solidFill>
                            <a:schemeClr val="tx1"/>
                          </a:solidFill>
                          <a:effectLst/>
                          <a:latin typeface="Times New Roman"/>
                          <a:ea typeface="Times New Roman"/>
                        </a:rPr>
                        <a:t>Налог, взимаемый в связи с применением упрощенной системы налогообложения</a:t>
                      </a: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240 670,0</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245 878,7</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102,2</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r>
              <a:tr h="210304">
                <a:tc>
                  <a:txBody>
                    <a:bodyPr/>
                    <a:lstStyle/>
                    <a:p>
                      <a:pPr>
                        <a:spcAft>
                          <a:spcPts val="0"/>
                        </a:spcAft>
                      </a:pPr>
                      <a:r>
                        <a:rPr lang="ru-RU" sz="1200" b="1">
                          <a:solidFill>
                            <a:schemeClr val="tx1"/>
                          </a:solidFill>
                          <a:effectLst/>
                          <a:latin typeface="Times New Roman"/>
                          <a:ea typeface="Times New Roman"/>
                        </a:rPr>
                        <a:t>Единый налог на вмененный доход</a:t>
                      </a: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0,0</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-60,2</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0,0</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r>
              <a:tr h="216024">
                <a:tc>
                  <a:txBody>
                    <a:bodyPr/>
                    <a:lstStyle/>
                    <a:p>
                      <a:pPr>
                        <a:spcAft>
                          <a:spcPts val="0"/>
                        </a:spcAft>
                      </a:pPr>
                      <a:r>
                        <a:rPr lang="ru-RU" sz="1200" b="1" dirty="0">
                          <a:solidFill>
                            <a:schemeClr val="tx1"/>
                          </a:solidFill>
                          <a:effectLst/>
                          <a:latin typeface="Times New Roman"/>
                          <a:ea typeface="Times New Roman"/>
                        </a:rPr>
                        <a:t>Единый сельскохозяйственный налог</a:t>
                      </a: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23 200,0</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23 690,1</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102,1</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r>
              <a:tr h="360040">
                <a:tc>
                  <a:txBody>
                    <a:bodyPr/>
                    <a:lstStyle/>
                    <a:p>
                      <a:pPr>
                        <a:spcAft>
                          <a:spcPts val="0"/>
                        </a:spcAft>
                      </a:pPr>
                      <a:r>
                        <a:rPr lang="ru-RU" sz="1200" b="1" dirty="0">
                          <a:solidFill>
                            <a:schemeClr val="tx1"/>
                          </a:solidFill>
                          <a:effectLst/>
                          <a:latin typeface="Times New Roman"/>
                          <a:ea typeface="Times New Roman"/>
                        </a:rPr>
                        <a:t>Налог, применяемый в связи с применением патентной системы налогообложения</a:t>
                      </a: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46 100,0</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47 095,2</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102,2</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r>
              <a:tr h="210304">
                <a:tc>
                  <a:txBody>
                    <a:bodyPr/>
                    <a:lstStyle/>
                    <a:p>
                      <a:pPr>
                        <a:spcAft>
                          <a:spcPts val="0"/>
                        </a:spcAft>
                      </a:pPr>
                      <a:r>
                        <a:rPr lang="ru-RU" sz="1200" b="1" dirty="0">
                          <a:solidFill>
                            <a:schemeClr val="tx1"/>
                          </a:solidFill>
                          <a:effectLst/>
                          <a:latin typeface="Times New Roman"/>
                          <a:ea typeface="Times New Roman"/>
                        </a:rPr>
                        <a:t>Налог на имущество организаций</a:t>
                      </a: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15 100,0</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15 417,9</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a:ea typeface="Times New Roman"/>
                        </a:rPr>
                        <a:t>102,1</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r>
              <a:tr h="216024">
                <a:tc>
                  <a:txBody>
                    <a:bodyPr/>
                    <a:lstStyle/>
                    <a:p>
                      <a:pPr>
                        <a:spcAft>
                          <a:spcPts val="0"/>
                        </a:spcAft>
                      </a:pPr>
                      <a:r>
                        <a:rPr lang="ru-RU" sz="1200" b="1" dirty="0">
                          <a:solidFill>
                            <a:schemeClr val="tx1"/>
                          </a:solidFill>
                          <a:effectLst/>
                          <a:latin typeface="Times New Roman" pitchFamily="18" charset="0"/>
                          <a:ea typeface="Times New Roman"/>
                          <a:cs typeface="Times New Roman" pitchFamily="18" charset="0"/>
                        </a:rPr>
                        <a:t>Госпошлина</a:t>
                      </a: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pitchFamily="18" charset="0"/>
                          <a:ea typeface="Times New Roman"/>
                          <a:cs typeface="Times New Roman" pitchFamily="18" charset="0"/>
                        </a:rPr>
                        <a:t>13 500,0</a:t>
                      </a:r>
                      <a:endParaRPr lang="ru-RU" sz="1200" b="1" dirty="0">
                        <a:solidFill>
                          <a:schemeClr val="tx1"/>
                        </a:solidFill>
                        <a:effectLst/>
                        <a:latin typeface="Times New Roman" pitchFamily="18" charset="0"/>
                        <a:ea typeface="Times New Roman"/>
                        <a:cs typeface="Times New Roman" pitchFamily="18" charset="0"/>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pitchFamily="18" charset="0"/>
                          <a:ea typeface="Times New Roman"/>
                          <a:cs typeface="Times New Roman" pitchFamily="18" charset="0"/>
                        </a:rPr>
                        <a:t>13 790,9</a:t>
                      </a:r>
                      <a:endParaRPr lang="ru-RU" sz="1200" b="1" dirty="0">
                        <a:solidFill>
                          <a:schemeClr val="tx1"/>
                        </a:solidFill>
                        <a:effectLst/>
                        <a:latin typeface="Times New Roman" pitchFamily="18" charset="0"/>
                        <a:ea typeface="Times New Roman"/>
                        <a:cs typeface="Times New Roman" pitchFamily="18" charset="0"/>
                      </a:endParaRP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solidFill>
                            <a:schemeClr val="tx1"/>
                          </a:solidFill>
                          <a:effectLst/>
                          <a:latin typeface="Times New Roman" pitchFamily="18" charset="0"/>
                          <a:ea typeface="Times New Roman"/>
                          <a:cs typeface="Times New Roman" pitchFamily="18" charset="0"/>
                        </a:rPr>
                        <a:t>102,2</a:t>
                      </a:r>
                      <a:endParaRPr lang="ru-RU" sz="1200" b="1" dirty="0">
                        <a:solidFill>
                          <a:schemeClr val="tx1"/>
                        </a:solidFill>
                        <a:effectLst/>
                        <a:latin typeface="Times New Roman" pitchFamily="18" charset="0"/>
                        <a:ea typeface="Times New Roman"/>
                        <a:cs typeface="Times New Roman" pitchFamily="18" charset="0"/>
                      </a:endParaRPr>
                    </a:p>
                  </a:txBody>
                  <a:tcPr marL="68580" marR="68580" marT="0" marB="0" anchor="b">
                    <a:solidFill>
                      <a:schemeClr val="accent5">
                        <a:lumMod val="60000"/>
                        <a:lumOff val="40000"/>
                      </a:schemeClr>
                    </a:solidFill>
                  </a:tcPr>
                </a:tc>
              </a:tr>
              <a:tr h="360040">
                <a:tc>
                  <a:txBody>
                    <a:bodyPr/>
                    <a:lstStyle/>
                    <a:p>
                      <a:pPr algn="just">
                        <a:spcAft>
                          <a:spcPts val="0"/>
                        </a:spcAft>
                      </a:pPr>
                      <a:r>
                        <a:rPr lang="ru-RU" sz="1200" b="1" dirty="0">
                          <a:solidFill>
                            <a:schemeClr val="tx1"/>
                          </a:solidFill>
                          <a:effectLst/>
                          <a:latin typeface="Times New Roman"/>
                          <a:ea typeface="Times New Roman"/>
                        </a:rPr>
                        <a:t>Прочие налоги и сборы (по отмененным местным налогам и сборам)</a:t>
                      </a:r>
                    </a:p>
                  </a:txBody>
                  <a:tcPr marL="68580" marR="68580" marT="0" marB="0" anchor="b">
                    <a:solidFill>
                      <a:schemeClr val="accent5">
                        <a:lumMod val="60000"/>
                        <a:lumOff val="40000"/>
                      </a:schemeClr>
                    </a:solidFill>
                  </a:tcPr>
                </a:tc>
                <a:tc>
                  <a:txBody>
                    <a:bodyPr/>
                    <a:lstStyle/>
                    <a:p>
                      <a:pPr algn="r">
                        <a:spcAft>
                          <a:spcPts val="0"/>
                        </a:spcAft>
                      </a:pPr>
                      <a:r>
                        <a:rPr lang="ru-RU" sz="1100" b="1">
                          <a:solidFill>
                            <a:schemeClr val="tx1"/>
                          </a:solidFill>
                          <a:effectLst/>
                          <a:latin typeface="Times New Roman"/>
                          <a:ea typeface="Times New Roman"/>
                        </a:rPr>
                        <a:t>0,0</a:t>
                      </a:r>
                      <a:endParaRPr lang="ru-RU" sz="1200" b="1">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100" b="1" dirty="0">
                          <a:solidFill>
                            <a:schemeClr val="tx1"/>
                          </a:solidFill>
                          <a:effectLst/>
                          <a:latin typeface="Times New Roman"/>
                          <a:ea typeface="Times New Roman"/>
                        </a:rPr>
                        <a:t>0,2</a:t>
                      </a:r>
                      <a:endParaRPr lang="ru-RU" sz="1200" b="1" dirty="0">
                        <a:solidFill>
                          <a:schemeClr val="tx1"/>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endParaRPr lang="ru-RU" sz="1200" b="1" dirty="0">
                        <a:solidFill>
                          <a:schemeClr val="tx1"/>
                        </a:solidFill>
                        <a:effectLst/>
                        <a:latin typeface="Times New Roman" pitchFamily="18" charset="0"/>
                        <a:ea typeface="Times New Roman"/>
                        <a:cs typeface="Times New Roman" pitchFamily="18" charset="0"/>
                      </a:endParaRPr>
                    </a:p>
                  </a:txBody>
                  <a:tcPr marL="68580" marR="68580" marT="0" marB="0" anchor="b">
                    <a:solidFill>
                      <a:schemeClr val="accent5">
                        <a:lumMod val="60000"/>
                        <a:lumOff val="40000"/>
                      </a:schemeClr>
                    </a:solidFill>
                  </a:tcPr>
                </a:tc>
              </a:tr>
              <a:tr h="360040">
                <a:tc>
                  <a:txBody>
                    <a:bodyPr/>
                    <a:lstStyle/>
                    <a:p>
                      <a:pPr algn="just">
                        <a:spcAft>
                          <a:spcPts val="0"/>
                        </a:spcAft>
                      </a:pPr>
                      <a:r>
                        <a:rPr lang="ru-RU" sz="1200" b="1" dirty="0">
                          <a:solidFill>
                            <a:schemeClr val="tx1"/>
                          </a:solidFill>
                          <a:effectLst/>
                          <a:latin typeface="Times New Roman"/>
                          <a:ea typeface="Times New Roman"/>
                        </a:rPr>
                        <a:t>Доходы в виде прибыли, приходящейся на доли в уставных (складочных) капиталах хозяйственных товариществ и обществ, или дивидендов по акциям, принадлежащим Российской Федерации, субъектам Российской Федерации или муниципальным образованиям</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81,0</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82,5</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101,9</a:t>
                      </a:r>
                    </a:p>
                  </a:txBody>
                  <a:tcPr marL="68580" marR="68580" marT="0" marB="0" anchor="b">
                    <a:solidFill>
                      <a:schemeClr val="accent5">
                        <a:lumMod val="60000"/>
                        <a:lumOff val="40000"/>
                      </a:schemeClr>
                    </a:solidFill>
                  </a:tcPr>
                </a:tc>
              </a:tr>
            </a:tbl>
          </a:graphicData>
        </a:graphic>
      </p:graphicFrame>
    </p:spTree>
    <p:extLst>
      <p:ext uri="{BB962C8B-B14F-4D97-AF65-F5344CB8AC3E}">
        <p14:creationId xmlns:p14="http://schemas.microsoft.com/office/powerpoint/2010/main" val="4285440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395536" y="260649"/>
            <a:ext cx="8424936" cy="5262979"/>
          </a:xfrm>
          <a:prstGeom prst="rect">
            <a:avLst/>
          </a:prstGeom>
        </p:spPr>
        <p:txBody>
          <a:bodyPr wrap="square">
            <a:spAutoFit/>
          </a:bodyPr>
          <a:lstStyle/>
          <a:p>
            <a:r>
              <a:rPr lang="ru-RU" sz="1400" b="1" dirty="0" smtClean="0">
                <a:solidFill>
                  <a:schemeClr val="bg1"/>
                </a:solidFill>
                <a:latin typeface="Times New Roman" pitchFamily="18" charset="0"/>
                <a:cs typeface="Times New Roman" pitchFamily="18" charset="0"/>
              </a:rPr>
              <a:t>          </a:t>
            </a:r>
            <a:r>
              <a:rPr lang="ru-RU" sz="1400" b="1" dirty="0">
                <a:solidFill>
                  <a:schemeClr val="bg1"/>
                </a:solidFill>
              </a:rPr>
              <a:t>Бюджет муниципального образования Крымский район за 2022 год по собственным доходам исполнен на 102,1 %, при плане 1 168 347 тыс. руб., фактически поступило 1 193 368 тыс. руб. К уровню 2021 года исполнен на 124,3%.</a:t>
            </a:r>
          </a:p>
          <a:p>
            <a:r>
              <a:rPr lang="ru-RU" sz="1400" b="1" dirty="0">
                <a:solidFill>
                  <a:schemeClr val="bg1"/>
                </a:solidFill>
              </a:rPr>
              <a:t>Основная доля в общем объеме доходов бюджета района приходится на налог на доходы физических лиц – 56 %.</a:t>
            </a:r>
          </a:p>
          <a:p>
            <a:r>
              <a:rPr lang="ru-RU" sz="1400" b="1" dirty="0">
                <a:solidFill>
                  <a:schemeClr val="bg1"/>
                </a:solidFill>
              </a:rPr>
              <a:t>В разрезе основных доходных источников исполнение консолидированного бюджета по муниципальному образованию Крымский район выглядит следующим образом:</a:t>
            </a:r>
          </a:p>
          <a:p>
            <a:r>
              <a:rPr lang="ru-RU" sz="1400" b="1" dirty="0">
                <a:solidFill>
                  <a:schemeClr val="bg1"/>
                </a:solidFill>
              </a:rPr>
              <a:t>Налог на прибыль – поступило за 2022 год  27 220 тыс. руб. или 102,1 % к бюджетному назначению, к уровню 2021 года исполнение составляет 107,4 %, дополнительно поступило 1 887  тыс. руб. Такой темп роста связан с увеличением  платежей от следующих предприятий: ООО «ТРЭЙДАЛ», ООО «АЛЮМАКС», ООО  </a:t>
            </a:r>
            <a:r>
              <a:rPr lang="ru-RU" sz="1400" b="1" dirty="0" err="1">
                <a:solidFill>
                  <a:schemeClr val="bg1"/>
                </a:solidFill>
              </a:rPr>
              <a:t>МистральВайн</a:t>
            </a:r>
            <a:r>
              <a:rPr lang="ru-RU" sz="1400" b="1" dirty="0">
                <a:solidFill>
                  <a:schemeClr val="bg1"/>
                </a:solidFill>
              </a:rPr>
              <a:t>, </a:t>
            </a:r>
            <a:r>
              <a:rPr lang="ru-RU" sz="1400" b="1" dirty="0" err="1">
                <a:solidFill>
                  <a:schemeClr val="bg1"/>
                </a:solidFill>
              </a:rPr>
              <a:t>АО«Газпромнефть-Аэро</a:t>
            </a:r>
            <a:r>
              <a:rPr lang="ru-RU" sz="1400" b="1" dirty="0">
                <a:solidFill>
                  <a:schemeClr val="bg1"/>
                </a:solidFill>
              </a:rPr>
              <a:t>», Дополнительный офис Закрытого акционерного общества «Системный алюминий», ООО Торговый дом «</a:t>
            </a:r>
            <a:r>
              <a:rPr lang="ru-RU" sz="1400" b="1" dirty="0" err="1">
                <a:solidFill>
                  <a:schemeClr val="bg1"/>
                </a:solidFill>
              </a:rPr>
              <a:t>Автопартнер</a:t>
            </a:r>
            <a:r>
              <a:rPr lang="ru-RU" sz="1400" b="1" dirty="0">
                <a:solidFill>
                  <a:schemeClr val="bg1"/>
                </a:solidFill>
              </a:rPr>
              <a:t>», ПК «Крымское РАЙПО». </a:t>
            </a:r>
          </a:p>
          <a:p>
            <a:r>
              <a:rPr lang="ru-RU" sz="1400" b="1" dirty="0">
                <a:solidFill>
                  <a:schemeClr val="bg1"/>
                </a:solidFill>
              </a:rPr>
              <a:t>Налог на доходы физических лиц – поступило 663 020 тыс. руб. или 102,2% к бюджетному назначению. Темп роста к уровню 2021 года составляет 113,3 %,  дополнительно к прошлому году поступило 77 861,1 тыс. руб., за счет увеличения  платежей от следующих предприятий: ОАО ПМП «НАТЭК, Северо-Кавказская дирекция по эксплуатации зданий и сооружений-структурное подразделение Северо-Кавказской железной дороги, ООО «</a:t>
            </a:r>
            <a:r>
              <a:rPr lang="ru-RU" sz="1400" b="1" dirty="0" err="1">
                <a:solidFill>
                  <a:schemeClr val="bg1"/>
                </a:solidFill>
              </a:rPr>
              <a:t>Профгазстрой</a:t>
            </a:r>
            <a:r>
              <a:rPr lang="ru-RU" sz="1400" b="1" dirty="0">
                <a:solidFill>
                  <a:schemeClr val="bg1"/>
                </a:solidFill>
              </a:rPr>
              <a:t>», ООО «</a:t>
            </a:r>
            <a:r>
              <a:rPr lang="ru-RU" sz="1400" b="1" dirty="0" err="1">
                <a:solidFill>
                  <a:schemeClr val="bg1"/>
                </a:solidFill>
              </a:rPr>
              <a:t>Интерэнерго</a:t>
            </a:r>
            <a:r>
              <a:rPr lang="ru-RU" sz="1400" b="1" dirty="0">
                <a:solidFill>
                  <a:schemeClr val="bg1"/>
                </a:solidFill>
              </a:rPr>
              <a:t> </a:t>
            </a:r>
            <a:r>
              <a:rPr lang="ru-RU" sz="1400" b="1" dirty="0" err="1">
                <a:solidFill>
                  <a:schemeClr val="bg1"/>
                </a:solidFill>
              </a:rPr>
              <a:t>стоймонтаж</a:t>
            </a:r>
            <a:r>
              <a:rPr lang="ru-RU" sz="1400" b="1" dirty="0">
                <a:solidFill>
                  <a:schemeClr val="bg1"/>
                </a:solidFill>
              </a:rPr>
              <a:t>», Филиал ООО «РН-Сервис» в г. Краснодар, ООО «Мистраль </a:t>
            </a:r>
            <a:r>
              <a:rPr lang="ru-RU" sz="1400" b="1" dirty="0" err="1">
                <a:solidFill>
                  <a:schemeClr val="bg1"/>
                </a:solidFill>
              </a:rPr>
              <a:t>Вайн</a:t>
            </a:r>
            <a:r>
              <a:rPr lang="ru-RU" sz="1400" b="1" dirty="0">
                <a:solidFill>
                  <a:schemeClr val="bg1"/>
                </a:solidFill>
              </a:rPr>
              <a:t>», а также положительной динамикой фонда оплаты труда по крупным и средним организациям.</a:t>
            </a:r>
          </a:p>
          <a:p>
            <a:r>
              <a:rPr lang="ru-RU" sz="1400" b="1" dirty="0">
                <a:solidFill>
                  <a:schemeClr val="bg1"/>
                </a:solidFill>
              </a:rPr>
              <a:t>По результатам работы межведомственных балансовых комиссий,  вовлечено резервов по налогу на доходы физических лиц в сумме   16 501 тыс. руб.</a:t>
            </a:r>
          </a:p>
          <a:p>
            <a:pPr algn="just"/>
            <a:endParaRPr lang="ru-RU" sz="1400" b="1"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17261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1403648" y="332656"/>
            <a:ext cx="6408712" cy="923330"/>
          </a:xfrm>
          <a:prstGeom prst="rect">
            <a:avLst/>
          </a:prstGeom>
        </p:spPr>
        <p:txBody>
          <a:bodyPr wrap="square">
            <a:spAutoFit/>
          </a:bodyPr>
          <a:lstStyle/>
          <a:p>
            <a:pPr algn="ctr"/>
            <a:r>
              <a:rPr lang="ru-RU" b="1" dirty="0">
                <a:solidFill>
                  <a:schemeClr val="bg1"/>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a:t>
            </a:r>
            <a:r>
              <a:rPr lang="ru-RU" b="1" dirty="0" smtClean="0">
                <a:solidFill>
                  <a:schemeClr val="bg1"/>
                </a:solidFill>
                <a:latin typeface="Times New Roman" pitchFamily="18" charset="0"/>
                <a:cs typeface="Times New Roman" pitchFamily="18" charset="0"/>
              </a:rPr>
              <a:t>район</a:t>
            </a:r>
          </a:p>
          <a:p>
            <a:pPr algn="ctr"/>
            <a:endParaRPr lang="ru-RU" b="1" dirty="0">
              <a:solidFill>
                <a:schemeClr val="bg1"/>
              </a:solidFill>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1945051793"/>
              </p:ext>
            </p:extLst>
          </p:nvPr>
        </p:nvGraphicFramePr>
        <p:xfrm>
          <a:off x="251520" y="1052736"/>
          <a:ext cx="8496943" cy="4858856"/>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4617904"/>
                <a:gridCol w="1200655"/>
                <a:gridCol w="1200655"/>
                <a:gridCol w="1477729"/>
              </a:tblGrid>
              <a:tr h="576064">
                <a:tc>
                  <a:txBody>
                    <a:bodyPr/>
                    <a:lstStyle/>
                    <a:p>
                      <a:pPr algn="ctr"/>
                      <a:r>
                        <a:rPr lang="ru-RU" sz="1400" b="1" dirty="0" smtClean="0">
                          <a:solidFill>
                            <a:schemeClr val="bg2">
                              <a:lumMod val="25000"/>
                            </a:schemeClr>
                          </a:solidFill>
                          <a:latin typeface="Times New Roman" pitchFamily="18" charset="0"/>
                          <a:cs typeface="Times New Roman" pitchFamily="18" charset="0"/>
                        </a:rPr>
                        <a:t>Наименование </a:t>
                      </a:r>
                      <a:endParaRPr lang="ru-RU" sz="14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gridSpan="2">
                  <a:txBody>
                    <a:bodyPr/>
                    <a:lstStyle/>
                    <a:p>
                      <a:pPr algn="ctr"/>
                      <a:r>
                        <a:rPr lang="ru-RU" sz="1400" b="1" dirty="0" smtClean="0">
                          <a:solidFill>
                            <a:schemeClr val="bg2">
                              <a:lumMod val="25000"/>
                            </a:schemeClr>
                          </a:solidFill>
                          <a:latin typeface="Times New Roman" pitchFamily="18" charset="0"/>
                          <a:cs typeface="Times New Roman" pitchFamily="18" charset="0"/>
                        </a:rPr>
                        <a:t>2022год</a:t>
                      </a:r>
                    </a:p>
                    <a:p>
                      <a:pPr algn="ctr"/>
                      <a:r>
                        <a:rPr lang="ru-RU" sz="1400" b="1" dirty="0" err="1" smtClean="0">
                          <a:solidFill>
                            <a:schemeClr val="bg2">
                              <a:lumMod val="25000"/>
                            </a:schemeClr>
                          </a:solidFill>
                          <a:latin typeface="Times New Roman" pitchFamily="18" charset="0"/>
                          <a:cs typeface="Times New Roman" pitchFamily="18" charset="0"/>
                        </a:rPr>
                        <a:t>тыс.рублей</a:t>
                      </a:r>
                      <a:endParaRPr lang="ru-RU" sz="14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hMerge="1">
                  <a:txBody>
                    <a:bodyPr/>
                    <a:lstStyle/>
                    <a:p>
                      <a:endParaRPr lang="ru-RU" dirty="0"/>
                    </a:p>
                  </a:txBody>
                  <a:tcPr>
                    <a:solidFill>
                      <a:schemeClr val="accent4">
                        <a:lumMod val="75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Исполнено к плану</a:t>
                      </a:r>
                    </a:p>
                    <a:p>
                      <a:pPr algn="ctr"/>
                      <a:r>
                        <a:rPr lang="ru-RU" sz="1400" b="1" dirty="0" smtClean="0">
                          <a:solidFill>
                            <a:schemeClr val="bg2">
                              <a:lumMod val="25000"/>
                            </a:schemeClr>
                          </a:solidFill>
                          <a:latin typeface="Times New Roman" pitchFamily="18" charset="0"/>
                          <a:cs typeface="Times New Roman" pitchFamily="18" charset="0"/>
                        </a:rPr>
                        <a:t>%</a:t>
                      </a:r>
                      <a:endParaRPr lang="ru-RU" sz="14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r>
              <a:tr h="348600">
                <a:tc>
                  <a:txBody>
                    <a:bodyPr/>
                    <a:lstStyle/>
                    <a:p>
                      <a:pPr algn="just">
                        <a:spcAft>
                          <a:spcPts val="0"/>
                        </a:spcAft>
                      </a:pPr>
                      <a:r>
                        <a:rPr lang="ru-RU" sz="1200" b="1" dirty="0">
                          <a:effectLst/>
                          <a:latin typeface="Times New Roman"/>
                          <a:ea typeface="Times New Roman"/>
                        </a:rPr>
                        <a:t>Арендная плата за земельные участки</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102 823,0</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105 028,1</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102,1</a:t>
                      </a:r>
                    </a:p>
                  </a:txBody>
                  <a:tcPr marL="68580" marR="68580" marT="0" marB="0" anchor="b">
                    <a:solidFill>
                      <a:schemeClr val="accent5">
                        <a:lumMod val="60000"/>
                        <a:lumOff val="40000"/>
                      </a:schemeClr>
                    </a:solidFill>
                  </a:tcPr>
                </a:tc>
              </a:tr>
              <a:tr h="432048">
                <a:tc>
                  <a:txBody>
                    <a:bodyPr/>
                    <a:lstStyle/>
                    <a:p>
                      <a:pPr algn="just">
                        <a:spcAft>
                          <a:spcPts val="0"/>
                        </a:spcAft>
                      </a:pPr>
                      <a:r>
                        <a:rPr lang="ru-RU" sz="1200" b="1" dirty="0">
                          <a:effectLst/>
                          <a:latin typeface="Times New Roman"/>
                          <a:ea typeface="Times New Roman"/>
                        </a:rPr>
                        <a:t>Доходы, получаемые в виде арендной платы за земли после разграничения государственной собственности </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1 920,0</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1 955,2</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101,8</a:t>
                      </a:r>
                    </a:p>
                  </a:txBody>
                  <a:tcPr marL="68580" marR="68580" marT="0" marB="0" anchor="b">
                    <a:solidFill>
                      <a:schemeClr val="accent5">
                        <a:lumMod val="60000"/>
                        <a:lumOff val="40000"/>
                      </a:schemeClr>
                    </a:solidFill>
                  </a:tcPr>
                </a:tc>
              </a:tr>
              <a:tr h="360040">
                <a:tc>
                  <a:txBody>
                    <a:bodyPr/>
                    <a:lstStyle/>
                    <a:p>
                      <a:pPr algn="just">
                        <a:spcAft>
                          <a:spcPts val="0"/>
                        </a:spcAft>
                      </a:pPr>
                      <a:r>
                        <a:rPr lang="ru-RU" sz="1200" b="1">
                          <a:effectLst/>
                          <a:latin typeface="Times New Roman"/>
                          <a:ea typeface="Times New Roman"/>
                        </a:rPr>
                        <a:t>Доходы от сдачи в аренду имущества, находящегося в муниципальной собственности</a:t>
                      </a:r>
                    </a:p>
                  </a:txBody>
                  <a:tcPr marL="68580" marR="68580" marT="0" marB="0" anchor="b">
                    <a:solidFill>
                      <a:schemeClr val="accent5">
                        <a:lumMod val="60000"/>
                        <a:lumOff val="40000"/>
                      </a:schemeClr>
                    </a:solidFill>
                  </a:tcPr>
                </a:tc>
                <a:tc>
                  <a:txBody>
                    <a:bodyPr/>
                    <a:lstStyle/>
                    <a:p>
                      <a:pPr algn="r">
                        <a:spcAft>
                          <a:spcPts val="0"/>
                        </a:spcAft>
                      </a:pPr>
                      <a:r>
                        <a:rPr lang="ru-RU" sz="1200" b="1">
                          <a:effectLst/>
                          <a:latin typeface="Times New Roman"/>
                          <a:ea typeface="Times New Roman"/>
                        </a:rPr>
                        <a:t>75,0</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75,4</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100,5</a:t>
                      </a:r>
                    </a:p>
                  </a:txBody>
                  <a:tcPr marL="68580" marR="68580" marT="0" marB="0" anchor="b">
                    <a:solidFill>
                      <a:schemeClr val="accent5">
                        <a:lumMod val="60000"/>
                        <a:lumOff val="40000"/>
                      </a:schemeClr>
                    </a:solidFill>
                  </a:tcPr>
                </a:tc>
              </a:tr>
              <a:tr h="576064">
                <a:tc>
                  <a:txBody>
                    <a:bodyPr/>
                    <a:lstStyle/>
                    <a:p>
                      <a:pPr algn="just">
                        <a:spcAft>
                          <a:spcPts val="0"/>
                        </a:spcAft>
                      </a:pPr>
                      <a:r>
                        <a:rPr lang="ru-RU" sz="1200" b="1" dirty="0">
                          <a:effectLst/>
                          <a:latin typeface="Times New Roman"/>
                          <a:ea typeface="Times New Roman"/>
                        </a:rPr>
                        <a:t>Доходы от сдачи в аренду имущества, составляющего государственную (муниципальную) казну (за исключением земельных участков)</a:t>
                      </a:r>
                    </a:p>
                  </a:txBody>
                  <a:tcPr marL="68580" marR="68580" marT="0" marB="0" anchor="b">
                    <a:solidFill>
                      <a:schemeClr val="accent5">
                        <a:lumMod val="60000"/>
                        <a:lumOff val="40000"/>
                      </a:schemeClr>
                    </a:solidFill>
                  </a:tcPr>
                </a:tc>
                <a:tc>
                  <a:txBody>
                    <a:bodyPr/>
                    <a:lstStyle/>
                    <a:p>
                      <a:pPr algn="r">
                        <a:spcAft>
                          <a:spcPts val="0"/>
                        </a:spcAft>
                      </a:pPr>
                      <a:r>
                        <a:rPr lang="ru-RU" sz="1200" b="1">
                          <a:effectLst/>
                          <a:latin typeface="Times New Roman"/>
                          <a:ea typeface="Times New Roman"/>
                        </a:rPr>
                        <a:t>1 107,0</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1 130,9</a:t>
                      </a:r>
                    </a:p>
                  </a:txBody>
                  <a:tcPr marL="68580" marR="68580" marT="0" marB="0" anchor="b">
                    <a:solidFill>
                      <a:schemeClr val="accent5">
                        <a:lumMod val="60000"/>
                        <a:lumOff val="40000"/>
                      </a:schemeClr>
                    </a:solidFill>
                  </a:tcPr>
                </a:tc>
                <a:tc>
                  <a:txBody>
                    <a:bodyPr/>
                    <a:lstStyle/>
                    <a:p>
                      <a:pPr algn="r">
                        <a:spcAft>
                          <a:spcPts val="0"/>
                        </a:spcAft>
                      </a:pPr>
                      <a:r>
                        <a:rPr lang="ru-RU" sz="1200" b="1" dirty="0" smtClean="0">
                          <a:effectLst/>
                          <a:latin typeface="Times New Roman"/>
                          <a:ea typeface="Times New Roman"/>
                        </a:rPr>
                        <a:t>102,2</a:t>
                      </a:r>
                      <a:endParaRPr lang="ru-RU" sz="1200" b="1" dirty="0">
                        <a:effectLst/>
                        <a:latin typeface="Times New Roman"/>
                        <a:ea typeface="Times New Roman"/>
                      </a:endParaRPr>
                    </a:p>
                  </a:txBody>
                  <a:tcPr marL="68580" marR="68580" marT="0" marB="0" anchor="b">
                    <a:solidFill>
                      <a:schemeClr val="accent5">
                        <a:lumMod val="60000"/>
                        <a:lumOff val="40000"/>
                      </a:schemeClr>
                    </a:solidFill>
                  </a:tcPr>
                </a:tc>
              </a:tr>
              <a:tr h="576064">
                <a:tc>
                  <a:txBody>
                    <a:bodyPr/>
                    <a:lstStyle/>
                    <a:p>
                      <a:pPr algn="just">
                        <a:spcAft>
                          <a:spcPts val="0"/>
                        </a:spcAft>
                      </a:pPr>
                      <a:r>
                        <a:rPr lang="ru-RU" sz="1200" b="1">
                          <a:effectLst/>
                          <a:latin typeface="Times New Roman"/>
                          <a:ea typeface="Times New Roman"/>
                        </a:rPr>
                        <a:t>Плата по соглашениям об установлении сервитута в отношении земельных участков, находящихся в государственной или муниципальной собственности</a:t>
                      </a:r>
                    </a:p>
                  </a:txBody>
                  <a:tcPr marL="68580" marR="68580" marT="0" marB="0" anchor="b">
                    <a:solidFill>
                      <a:schemeClr val="accent5">
                        <a:lumMod val="60000"/>
                        <a:lumOff val="40000"/>
                      </a:schemeClr>
                    </a:solidFill>
                  </a:tcPr>
                </a:tc>
                <a:tc>
                  <a:txBody>
                    <a:bodyPr/>
                    <a:lstStyle/>
                    <a:p>
                      <a:pPr algn="r">
                        <a:spcAft>
                          <a:spcPts val="0"/>
                        </a:spcAft>
                      </a:pPr>
                      <a:r>
                        <a:rPr lang="ru-RU" sz="1200" b="1">
                          <a:effectLst/>
                          <a:latin typeface="Times New Roman"/>
                          <a:ea typeface="Times New Roman"/>
                        </a:rPr>
                        <a:t>687,0</a:t>
                      </a:r>
                    </a:p>
                  </a:txBody>
                  <a:tcPr marL="68580" marR="68580" marT="0" marB="0" anchor="b">
                    <a:solidFill>
                      <a:schemeClr val="accent5">
                        <a:lumMod val="60000"/>
                        <a:lumOff val="40000"/>
                      </a:schemeClr>
                    </a:solidFill>
                  </a:tcPr>
                </a:tc>
                <a:tc>
                  <a:txBody>
                    <a:bodyPr/>
                    <a:lstStyle/>
                    <a:p>
                      <a:pPr algn="r">
                        <a:spcAft>
                          <a:spcPts val="0"/>
                        </a:spcAft>
                      </a:pPr>
                      <a:r>
                        <a:rPr lang="ru-RU" sz="1200" b="1">
                          <a:effectLst/>
                          <a:latin typeface="Times New Roman"/>
                          <a:ea typeface="Times New Roman"/>
                        </a:rPr>
                        <a:t>700,8</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102,0</a:t>
                      </a:r>
                    </a:p>
                  </a:txBody>
                  <a:tcPr marL="68580" marR="68580" marT="0" marB="0" anchor="b">
                    <a:solidFill>
                      <a:schemeClr val="accent5">
                        <a:lumMod val="60000"/>
                        <a:lumOff val="40000"/>
                      </a:schemeClr>
                    </a:solidFill>
                  </a:tcPr>
                </a:tc>
              </a:tr>
              <a:tr h="576064">
                <a:tc>
                  <a:txBody>
                    <a:bodyPr/>
                    <a:lstStyle/>
                    <a:p>
                      <a:pPr algn="just">
                        <a:spcAft>
                          <a:spcPts val="0"/>
                        </a:spcAft>
                      </a:pPr>
                      <a:r>
                        <a:rPr lang="ru-RU" sz="1200" b="1" dirty="0">
                          <a:effectLst/>
                          <a:latin typeface="Times New Roman"/>
                          <a:ea typeface="Times New Roman"/>
                        </a:rPr>
                        <a:t>Плата за публичный сервитут, предусмотренная решением уполномоченного органа об установлении публичного сервитута в отношении земельных участков, находящихся в государственной или муниципальной собственности</a:t>
                      </a:r>
                    </a:p>
                  </a:txBody>
                  <a:tcPr marL="68580" marR="68580" marT="0" marB="0" anchor="b">
                    <a:solidFill>
                      <a:schemeClr val="accent5">
                        <a:lumMod val="60000"/>
                        <a:lumOff val="40000"/>
                      </a:schemeClr>
                    </a:solidFill>
                  </a:tcPr>
                </a:tc>
                <a:tc>
                  <a:txBody>
                    <a:bodyPr/>
                    <a:lstStyle/>
                    <a:p>
                      <a:pPr algn="r">
                        <a:spcAft>
                          <a:spcPts val="0"/>
                        </a:spcAft>
                      </a:pPr>
                      <a:r>
                        <a:rPr lang="ru-RU" sz="1200" b="1">
                          <a:effectLst/>
                          <a:latin typeface="Times New Roman"/>
                          <a:ea typeface="Times New Roman"/>
                        </a:rPr>
                        <a:t>108,0</a:t>
                      </a:r>
                    </a:p>
                  </a:txBody>
                  <a:tcPr marL="68580" marR="68580" marT="0" marB="0" anchor="b">
                    <a:solidFill>
                      <a:schemeClr val="accent5">
                        <a:lumMod val="60000"/>
                        <a:lumOff val="40000"/>
                      </a:schemeClr>
                    </a:solidFill>
                  </a:tcPr>
                </a:tc>
                <a:tc>
                  <a:txBody>
                    <a:bodyPr/>
                    <a:lstStyle/>
                    <a:p>
                      <a:pPr algn="r">
                        <a:spcAft>
                          <a:spcPts val="0"/>
                        </a:spcAft>
                      </a:pPr>
                      <a:r>
                        <a:rPr lang="ru-RU" sz="1200" b="1">
                          <a:effectLst/>
                          <a:latin typeface="Times New Roman"/>
                          <a:ea typeface="Times New Roman"/>
                        </a:rPr>
                        <a:t>110,3</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102,1</a:t>
                      </a:r>
                    </a:p>
                  </a:txBody>
                  <a:tcPr marL="68580" marR="68580" marT="0" marB="0" anchor="b">
                    <a:solidFill>
                      <a:schemeClr val="accent5">
                        <a:lumMod val="60000"/>
                        <a:lumOff val="40000"/>
                      </a:schemeClr>
                    </a:solidFill>
                  </a:tcPr>
                </a:tc>
              </a:tr>
              <a:tr h="576064">
                <a:tc>
                  <a:txBody>
                    <a:bodyPr/>
                    <a:lstStyle/>
                    <a:p>
                      <a:pPr algn="just">
                        <a:spcAft>
                          <a:spcPts val="0"/>
                        </a:spcAft>
                      </a:pPr>
                      <a:r>
                        <a:rPr lang="ru-RU" sz="1200" b="1" dirty="0">
                          <a:effectLst/>
                          <a:latin typeface="Times New Roman"/>
                          <a:ea typeface="Times New Roman"/>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1 398,0</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1 428,0</a:t>
                      </a:r>
                    </a:p>
                  </a:txBody>
                  <a:tcPr marL="68580" marR="68580" marT="0" marB="0" anchor="b">
                    <a:solidFill>
                      <a:schemeClr val="accent5">
                        <a:lumMod val="60000"/>
                        <a:lumOff val="40000"/>
                      </a:schemeClr>
                    </a:solidFill>
                  </a:tcPr>
                </a:tc>
                <a:tc>
                  <a:txBody>
                    <a:bodyPr/>
                    <a:lstStyle/>
                    <a:p>
                      <a:pPr algn="r">
                        <a:spcAft>
                          <a:spcPts val="0"/>
                        </a:spcAft>
                      </a:pPr>
                      <a:r>
                        <a:rPr lang="ru-RU" sz="1200" b="1" dirty="0">
                          <a:effectLst/>
                          <a:latin typeface="Times New Roman"/>
                          <a:ea typeface="Times New Roman"/>
                        </a:rPr>
                        <a:t>102,1</a:t>
                      </a:r>
                    </a:p>
                  </a:txBody>
                  <a:tcPr marL="68580" marR="68580" marT="0" marB="0" anchor="b">
                    <a:solidFill>
                      <a:schemeClr val="accent5">
                        <a:lumMod val="60000"/>
                        <a:lumOff val="40000"/>
                      </a:schemeClr>
                    </a:solidFill>
                  </a:tcPr>
                </a:tc>
              </a:tr>
            </a:tbl>
          </a:graphicData>
        </a:graphic>
      </p:graphicFrame>
    </p:spTree>
    <p:extLst>
      <p:ext uri="{BB962C8B-B14F-4D97-AF65-F5344CB8AC3E}">
        <p14:creationId xmlns:p14="http://schemas.microsoft.com/office/powerpoint/2010/main" val="12016858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Прямоугольник 3"/>
          <p:cNvSpPr/>
          <p:nvPr/>
        </p:nvSpPr>
        <p:spPr>
          <a:xfrm>
            <a:off x="1403648" y="332656"/>
            <a:ext cx="6408712" cy="923330"/>
          </a:xfrm>
          <a:prstGeom prst="rect">
            <a:avLst/>
          </a:prstGeom>
        </p:spPr>
        <p:txBody>
          <a:bodyPr wrap="square">
            <a:spAutoFit/>
          </a:bodyPr>
          <a:lstStyle/>
          <a:p>
            <a:pPr algn="ctr"/>
            <a:r>
              <a:rPr lang="ru-RU" b="1" dirty="0">
                <a:solidFill>
                  <a:schemeClr val="bg1"/>
                </a:solidFill>
                <a:latin typeface="Times New Roman" pitchFamily="18" charset="0"/>
                <a:cs typeface="Times New Roman" pitchFamily="18" charset="0"/>
              </a:rPr>
              <a:t>Объем поступления собственных доходов в бюджет муниципального образования Крымский </a:t>
            </a:r>
            <a:r>
              <a:rPr lang="ru-RU" b="1" dirty="0" smtClean="0">
                <a:solidFill>
                  <a:schemeClr val="bg1"/>
                </a:solidFill>
                <a:latin typeface="Times New Roman" pitchFamily="18" charset="0"/>
                <a:cs typeface="Times New Roman" pitchFamily="18" charset="0"/>
              </a:rPr>
              <a:t>район</a:t>
            </a:r>
          </a:p>
          <a:p>
            <a:pPr algn="ctr"/>
            <a:endParaRPr lang="ru-RU" b="1" dirty="0">
              <a:solidFill>
                <a:schemeClr val="bg1"/>
              </a:solidFill>
              <a:latin typeface="Times New Roman" pitchFamily="18" charset="0"/>
              <a:cs typeface="Times New Roman"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312058676"/>
              </p:ext>
            </p:extLst>
          </p:nvPr>
        </p:nvGraphicFramePr>
        <p:xfrm>
          <a:off x="251520" y="1350714"/>
          <a:ext cx="8496943" cy="2654349"/>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4617904"/>
                <a:gridCol w="1200655"/>
                <a:gridCol w="1200655"/>
                <a:gridCol w="1477729"/>
              </a:tblGrid>
              <a:tr h="902998">
                <a:tc>
                  <a:txBody>
                    <a:bodyPr/>
                    <a:lstStyle/>
                    <a:p>
                      <a:pPr algn="ctr"/>
                      <a:r>
                        <a:rPr lang="ru-RU" sz="1400" b="1" dirty="0" smtClean="0">
                          <a:solidFill>
                            <a:schemeClr val="tx1"/>
                          </a:solidFill>
                          <a:latin typeface="Times New Roman" pitchFamily="18" charset="0"/>
                          <a:cs typeface="Times New Roman" pitchFamily="18" charset="0"/>
                        </a:rPr>
                        <a:t>Наименование </a:t>
                      </a:r>
                      <a:endParaRPr lang="ru-RU" sz="1400" b="1" dirty="0">
                        <a:solidFill>
                          <a:schemeClr val="tx1"/>
                        </a:solidFill>
                        <a:latin typeface="Times New Roman" pitchFamily="18" charset="0"/>
                        <a:cs typeface="Times New Roman" pitchFamily="18" charset="0"/>
                      </a:endParaRPr>
                    </a:p>
                  </a:txBody>
                  <a:tcPr>
                    <a:solidFill>
                      <a:schemeClr val="accent5">
                        <a:lumMod val="60000"/>
                        <a:lumOff val="40000"/>
                      </a:schemeClr>
                    </a:solidFill>
                  </a:tcPr>
                </a:tc>
                <a:tc gridSpan="2">
                  <a:txBody>
                    <a:bodyPr/>
                    <a:lstStyle/>
                    <a:p>
                      <a:pPr algn="ctr"/>
                      <a:r>
                        <a:rPr lang="ru-RU" sz="1400" b="1" dirty="0" smtClean="0">
                          <a:solidFill>
                            <a:schemeClr val="tx1"/>
                          </a:solidFill>
                          <a:latin typeface="Times New Roman" pitchFamily="18" charset="0"/>
                          <a:cs typeface="Times New Roman" pitchFamily="18" charset="0"/>
                        </a:rPr>
                        <a:t>2022год</a:t>
                      </a:r>
                    </a:p>
                    <a:p>
                      <a:pPr algn="ctr"/>
                      <a:r>
                        <a:rPr lang="ru-RU" sz="1400" b="1" dirty="0" err="1" smtClean="0">
                          <a:solidFill>
                            <a:schemeClr val="tx1"/>
                          </a:solidFill>
                          <a:latin typeface="Times New Roman" pitchFamily="18" charset="0"/>
                          <a:cs typeface="Times New Roman" pitchFamily="18" charset="0"/>
                        </a:rPr>
                        <a:t>тыс.рублей</a:t>
                      </a:r>
                      <a:endParaRPr lang="ru-RU" sz="1400" b="1" dirty="0">
                        <a:solidFill>
                          <a:schemeClr val="tx1"/>
                        </a:solidFill>
                        <a:latin typeface="Times New Roman" pitchFamily="18" charset="0"/>
                        <a:cs typeface="Times New Roman" pitchFamily="18" charset="0"/>
                      </a:endParaRPr>
                    </a:p>
                  </a:txBody>
                  <a:tcPr>
                    <a:solidFill>
                      <a:schemeClr val="accent5">
                        <a:lumMod val="60000"/>
                        <a:lumOff val="40000"/>
                      </a:schemeClr>
                    </a:solidFill>
                  </a:tcPr>
                </a:tc>
                <a:tc hMerge="1">
                  <a:txBody>
                    <a:bodyPr/>
                    <a:lstStyle/>
                    <a:p>
                      <a:endParaRPr lang="ru-RU" dirty="0"/>
                    </a:p>
                  </a:txBody>
                  <a:tcPr>
                    <a:solidFill>
                      <a:schemeClr val="accent4">
                        <a:lumMod val="75000"/>
                      </a:schemeClr>
                    </a:solidFill>
                  </a:tcPr>
                </a:tc>
                <a:tc>
                  <a:txBody>
                    <a:bodyPr/>
                    <a:lstStyle/>
                    <a:p>
                      <a:pPr algn="ctr"/>
                      <a:r>
                        <a:rPr lang="ru-RU" sz="1400" b="1" dirty="0" smtClean="0">
                          <a:solidFill>
                            <a:schemeClr val="tx1"/>
                          </a:solidFill>
                          <a:latin typeface="Times New Roman" pitchFamily="18" charset="0"/>
                          <a:cs typeface="Times New Roman" pitchFamily="18" charset="0"/>
                        </a:rPr>
                        <a:t>Исполнено к плану</a:t>
                      </a:r>
                    </a:p>
                    <a:p>
                      <a:pPr algn="ctr"/>
                      <a:r>
                        <a:rPr lang="ru-RU" sz="1400" b="1" dirty="0" smtClean="0">
                          <a:solidFill>
                            <a:schemeClr val="tx1"/>
                          </a:solidFill>
                          <a:latin typeface="Times New Roman" pitchFamily="18" charset="0"/>
                          <a:cs typeface="Times New Roman" pitchFamily="18" charset="0"/>
                        </a:rPr>
                        <a:t>%</a:t>
                      </a:r>
                      <a:endParaRPr lang="ru-RU" sz="1400" b="1" dirty="0">
                        <a:solidFill>
                          <a:schemeClr val="tx1"/>
                        </a:solidFill>
                        <a:latin typeface="Times New Roman" pitchFamily="18" charset="0"/>
                        <a:cs typeface="Times New Roman" pitchFamily="18" charset="0"/>
                      </a:endParaRPr>
                    </a:p>
                  </a:txBody>
                  <a:tcPr>
                    <a:solidFill>
                      <a:schemeClr val="accent5">
                        <a:lumMod val="60000"/>
                        <a:lumOff val="40000"/>
                      </a:schemeClr>
                    </a:solidFill>
                  </a:tcPr>
                </a:tc>
              </a:tr>
              <a:tr h="354378">
                <a:tc>
                  <a:txBody>
                    <a:bodyPr/>
                    <a:lstStyle/>
                    <a:p>
                      <a:pPr algn="just">
                        <a:spcAft>
                          <a:spcPts val="0"/>
                        </a:spcAft>
                      </a:pPr>
                      <a:r>
                        <a:rPr lang="ru-RU" sz="1200" b="1" dirty="0">
                          <a:solidFill>
                            <a:schemeClr val="tx1"/>
                          </a:solidFill>
                          <a:effectLst/>
                          <a:latin typeface="Times New Roman"/>
                          <a:ea typeface="Times New Roman"/>
                        </a:rPr>
                        <a:t>Плата за негативное воздействие на окружающую среду</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1 770,0</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1 803,9</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101,9</a:t>
                      </a:r>
                    </a:p>
                  </a:txBody>
                  <a:tcPr marL="68580" marR="68580" marT="0" marB="0" anchor="b">
                    <a:solidFill>
                      <a:schemeClr val="accent5">
                        <a:lumMod val="60000"/>
                        <a:lumOff val="40000"/>
                      </a:schemeClr>
                    </a:solidFill>
                  </a:tcPr>
                </a:tc>
              </a:tr>
              <a:tr h="292806">
                <a:tc>
                  <a:txBody>
                    <a:bodyPr/>
                    <a:lstStyle/>
                    <a:p>
                      <a:pPr algn="just">
                        <a:spcAft>
                          <a:spcPts val="0"/>
                        </a:spcAft>
                      </a:pPr>
                      <a:r>
                        <a:rPr lang="ru-RU" sz="1200" b="1" dirty="0">
                          <a:solidFill>
                            <a:schemeClr val="tx1"/>
                          </a:solidFill>
                          <a:effectLst/>
                          <a:latin typeface="Times New Roman"/>
                          <a:ea typeface="Times New Roman"/>
                        </a:rPr>
                        <a:t>Прочие доходы от оказания платных услуг</a:t>
                      </a:r>
                    </a:p>
                  </a:txBody>
                  <a:tcPr marL="68580" marR="68580" marT="0" marB="0" anchor="b">
                    <a:solidFill>
                      <a:schemeClr val="accent5">
                        <a:lumMod val="60000"/>
                        <a:lumOff val="40000"/>
                      </a:schemeClr>
                    </a:solidFill>
                  </a:tcPr>
                </a:tc>
                <a:tc>
                  <a:txBody>
                    <a:bodyPr/>
                    <a:lstStyle/>
                    <a:p>
                      <a:pPr algn="r">
                        <a:spcAft>
                          <a:spcPts val="0"/>
                        </a:spcAft>
                      </a:pPr>
                      <a:r>
                        <a:rPr lang="ru-RU" sz="1200" b="1">
                          <a:solidFill>
                            <a:schemeClr val="tx1"/>
                          </a:solidFill>
                          <a:effectLst/>
                          <a:latin typeface="Times New Roman"/>
                          <a:ea typeface="Times New Roman"/>
                        </a:rPr>
                        <a:t>1 398,0</a:t>
                      </a:r>
                    </a:p>
                  </a:txBody>
                  <a:tcPr marL="68580" marR="68580" marT="0" marB="0" anchor="b">
                    <a:solidFill>
                      <a:schemeClr val="accent5">
                        <a:lumMod val="60000"/>
                        <a:lumOff val="40000"/>
                      </a:schemeClr>
                    </a:solidFill>
                  </a:tcPr>
                </a:tc>
                <a:tc>
                  <a:txBody>
                    <a:bodyPr/>
                    <a:lstStyle/>
                    <a:p>
                      <a:pPr algn="r">
                        <a:spcAft>
                          <a:spcPts val="0"/>
                        </a:spcAft>
                      </a:pPr>
                      <a:r>
                        <a:rPr lang="ru-RU" sz="1200" b="1">
                          <a:solidFill>
                            <a:schemeClr val="tx1"/>
                          </a:solidFill>
                          <a:effectLst/>
                          <a:latin typeface="Times New Roman"/>
                          <a:ea typeface="Times New Roman"/>
                        </a:rPr>
                        <a:t>1 427,5</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102,1</a:t>
                      </a:r>
                    </a:p>
                  </a:txBody>
                  <a:tcPr marL="68580" marR="68580" marT="0" marB="0" anchor="b">
                    <a:solidFill>
                      <a:schemeClr val="accent5">
                        <a:lumMod val="60000"/>
                        <a:lumOff val="40000"/>
                      </a:schemeClr>
                    </a:solidFill>
                  </a:tcPr>
                </a:tc>
              </a:tr>
              <a:tr h="225749">
                <a:tc>
                  <a:txBody>
                    <a:bodyPr/>
                    <a:lstStyle/>
                    <a:p>
                      <a:pPr algn="just">
                        <a:spcAft>
                          <a:spcPts val="0"/>
                        </a:spcAft>
                      </a:pPr>
                      <a:r>
                        <a:rPr lang="ru-RU" sz="1200" b="1" dirty="0">
                          <a:solidFill>
                            <a:schemeClr val="tx1"/>
                          </a:solidFill>
                          <a:effectLst/>
                          <a:latin typeface="Times New Roman"/>
                          <a:ea typeface="Times New Roman"/>
                        </a:rPr>
                        <a:t>Доходы от компенсации затрат государства</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1 462,0</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1496,7</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102,4</a:t>
                      </a:r>
                    </a:p>
                  </a:txBody>
                  <a:tcPr marL="68580" marR="68580" marT="0" marB="0" anchor="b">
                    <a:solidFill>
                      <a:schemeClr val="accent5">
                        <a:lumMod val="60000"/>
                        <a:lumOff val="40000"/>
                      </a:schemeClr>
                    </a:solidFill>
                  </a:tcPr>
                </a:tc>
              </a:tr>
              <a:tr h="292806">
                <a:tc>
                  <a:txBody>
                    <a:bodyPr/>
                    <a:lstStyle/>
                    <a:p>
                      <a:pPr algn="just">
                        <a:spcAft>
                          <a:spcPts val="0"/>
                        </a:spcAft>
                      </a:pPr>
                      <a:r>
                        <a:rPr lang="ru-RU" sz="1200" b="1">
                          <a:solidFill>
                            <a:schemeClr val="tx1"/>
                          </a:solidFill>
                          <a:effectLst/>
                          <a:latin typeface="Times New Roman"/>
                          <a:ea typeface="Times New Roman"/>
                        </a:rPr>
                        <a:t>Доходы от реализации имущества</a:t>
                      </a:r>
                    </a:p>
                  </a:txBody>
                  <a:tcPr marL="68580" marR="68580" marT="0" marB="0" anchor="b">
                    <a:solidFill>
                      <a:schemeClr val="accent5">
                        <a:lumMod val="60000"/>
                        <a:lumOff val="40000"/>
                      </a:schemeClr>
                    </a:solidFill>
                  </a:tcPr>
                </a:tc>
                <a:tc>
                  <a:txBody>
                    <a:bodyPr/>
                    <a:lstStyle/>
                    <a:p>
                      <a:pPr algn="r">
                        <a:spcAft>
                          <a:spcPts val="0"/>
                        </a:spcAft>
                      </a:pPr>
                      <a:r>
                        <a:rPr lang="ru-RU" sz="1200" b="1">
                          <a:solidFill>
                            <a:schemeClr val="tx1"/>
                          </a:solidFill>
                          <a:effectLst/>
                          <a:latin typeface="Times New Roman"/>
                          <a:ea typeface="Times New Roman"/>
                        </a:rPr>
                        <a:t>35 370,0</a:t>
                      </a:r>
                    </a:p>
                  </a:txBody>
                  <a:tcPr marL="68580" marR="68580" marT="0" marB="0" anchor="b">
                    <a:solidFill>
                      <a:schemeClr val="accent5">
                        <a:lumMod val="60000"/>
                        <a:lumOff val="40000"/>
                      </a:schemeClr>
                    </a:solidFill>
                  </a:tcPr>
                </a:tc>
                <a:tc>
                  <a:txBody>
                    <a:bodyPr/>
                    <a:lstStyle/>
                    <a:p>
                      <a:pPr algn="r">
                        <a:spcAft>
                          <a:spcPts val="0"/>
                        </a:spcAft>
                      </a:pPr>
                      <a:r>
                        <a:rPr lang="ru-RU" sz="1200" b="1">
                          <a:solidFill>
                            <a:schemeClr val="tx1"/>
                          </a:solidFill>
                          <a:effectLst/>
                          <a:latin typeface="Times New Roman"/>
                          <a:ea typeface="Times New Roman"/>
                        </a:rPr>
                        <a:t>36 128,2</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102,1</a:t>
                      </a:r>
                    </a:p>
                  </a:txBody>
                  <a:tcPr marL="68580" marR="68580" marT="0" marB="0" anchor="b">
                    <a:solidFill>
                      <a:schemeClr val="accent5">
                        <a:lumMod val="60000"/>
                        <a:lumOff val="40000"/>
                      </a:schemeClr>
                    </a:solidFill>
                  </a:tcPr>
                </a:tc>
              </a:tr>
              <a:tr h="292806">
                <a:tc>
                  <a:txBody>
                    <a:bodyPr/>
                    <a:lstStyle/>
                    <a:p>
                      <a:pPr algn="just">
                        <a:spcAft>
                          <a:spcPts val="0"/>
                        </a:spcAft>
                      </a:pPr>
                      <a:r>
                        <a:rPr lang="ru-RU" sz="1200" b="1" dirty="0">
                          <a:solidFill>
                            <a:schemeClr val="tx1"/>
                          </a:solidFill>
                          <a:effectLst/>
                          <a:latin typeface="Times New Roman"/>
                          <a:ea typeface="Times New Roman"/>
                        </a:rPr>
                        <a:t>Штрафы</a:t>
                      </a:r>
                    </a:p>
                  </a:txBody>
                  <a:tcPr marL="68580" marR="68580" marT="0" marB="0" anchor="b">
                    <a:solidFill>
                      <a:schemeClr val="accent5">
                        <a:lumMod val="60000"/>
                        <a:lumOff val="40000"/>
                      </a:schemeClr>
                    </a:solidFill>
                  </a:tcPr>
                </a:tc>
                <a:tc>
                  <a:txBody>
                    <a:bodyPr/>
                    <a:lstStyle/>
                    <a:p>
                      <a:pPr algn="r">
                        <a:spcAft>
                          <a:spcPts val="0"/>
                        </a:spcAft>
                      </a:pPr>
                      <a:r>
                        <a:rPr lang="ru-RU" sz="1200" b="1">
                          <a:solidFill>
                            <a:schemeClr val="tx1"/>
                          </a:solidFill>
                          <a:effectLst/>
                          <a:latin typeface="Times New Roman"/>
                          <a:ea typeface="Times New Roman"/>
                        </a:rPr>
                        <a:t>4 980,0</a:t>
                      </a:r>
                    </a:p>
                  </a:txBody>
                  <a:tcPr marL="68580" marR="68580" marT="0" marB="0" anchor="b">
                    <a:solidFill>
                      <a:schemeClr val="accent5">
                        <a:lumMod val="60000"/>
                        <a:lumOff val="40000"/>
                      </a:schemeClr>
                    </a:solidFill>
                  </a:tcPr>
                </a:tc>
                <a:tc>
                  <a:txBody>
                    <a:bodyPr/>
                    <a:lstStyle/>
                    <a:p>
                      <a:pPr algn="r">
                        <a:spcAft>
                          <a:spcPts val="0"/>
                        </a:spcAft>
                      </a:pPr>
                      <a:r>
                        <a:rPr lang="ru-RU" sz="1200" b="1">
                          <a:solidFill>
                            <a:schemeClr val="tx1"/>
                          </a:solidFill>
                          <a:effectLst/>
                          <a:latin typeface="Times New Roman"/>
                          <a:ea typeface="Times New Roman"/>
                        </a:rPr>
                        <a:t>5 064,0</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101,7</a:t>
                      </a:r>
                    </a:p>
                  </a:txBody>
                  <a:tcPr marL="68580" marR="68580" marT="0" marB="0" anchor="b">
                    <a:solidFill>
                      <a:schemeClr val="accent5">
                        <a:lumMod val="60000"/>
                        <a:lumOff val="40000"/>
                      </a:schemeClr>
                    </a:solidFill>
                  </a:tcPr>
                </a:tc>
              </a:tr>
              <a:tr h="292806">
                <a:tc>
                  <a:txBody>
                    <a:bodyPr/>
                    <a:lstStyle/>
                    <a:p>
                      <a:pPr algn="just">
                        <a:spcAft>
                          <a:spcPts val="0"/>
                        </a:spcAft>
                      </a:pPr>
                      <a:r>
                        <a:rPr lang="ru-RU" sz="1200" b="1">
                          <a:solidFill>
                            <a:schemeClr val="tx1"/>
                          </a:solidFill>
                          <a:effectLst/>
                          <a:latin typeface="Times New Roman"/>
                          <a:ea typeface="Times New Roman"/>
                        </a:rPr>
                        <a:t>Невыясненные поступления</a:t>
                      </a:r>
                    </a:p>
                  </a:txBody>
                  <a:tcPr marL="68580" marR="68580" marT="0" marB="0" anchor="b">
                    <a:solidFill>
                      <a:schemeClr val="accent5">
                        <a:lumMod val="60000"/>
                        <a:lumOff val="40000"/>
                      </a:schemeClr>
                    </a:solidFill>
                  </a:tcPr>
                </a:tc>
                <a:tc>
                  <a:txBody>
                    <a:bodyPr/>
                    <a:lstStyle/>
                    <a:p>
                      <a:pPr algn="r">
                        <a:spcAft>
                          <a:spcPts val="0"/>
                        </a:spcAft>
                      </a:pPr>
                      <a:r>
                        <a:rPr lang="ru-RU" sz="1200" b="1">
                          <a:solidFill>
                            <a:schemeClr val="tx1"/>
                          </a:solidFill>
                          <a:effectLst/>
                          <a:latin typeface="Times New Roman"/>
                          <a:ea typeface="Times New Roman"/>
                        </a:rPr>
                        <a:t>0,0</a:t>
                      </a:r>
                    </a:p>
                  </a:txBody>
                  <a:tcPr marL="68580" marR="68580" marT="0" marB="0" anchor="b">
                    <a:solidFill>
                      <a:schemeClr val="accent5">
                        <a:lumMod val="60000"/>
                        <a:lumOff val="40000"/>
                      </a:schemeClr>
                    </a:solidFill>
                  </a:tcPr>
                </a:tc>
                <a:tc>
                  <a:txBody>
                    <a:bodyPr/>
                    <a:lstStyle/>
                    <a:p>
                      <a:pPr algn="r">
                        <a:spcAft>
                          <a:spcPts val="0"/>
                        </a:spcAft>
                      </a:pPr>
                      <a:r>
                        <a:rPr lang="ru-RU" sz="1200" b="1">
                          <a:solidFill>
                            <a:schemeClr val="tx1"/>
                          </a:solidFill>
                          <a:effectLst/>
                          <a:latin typeface="Times New Roman"/>
                          <a:ea typeface="Times New Roman"/>
                        </a:rPr>
                        <a:t>-65,7</a:t>
                      </a:r>
                    </a:p>
                  </a:txBody>
                  <a:tcPr marL="68580" marR="68580" marT="0" marB="0" anchor="b">
                    <a:solidFill>
                      <a:schemeClr val="accent5">
                        <a:lumMod val="60000"/>
                        <a:lumOff val="40000"/>
                      </a:schemeClr>
                    </a:solidFill>
                  </a:tcPr>
                </a:tc>
                <a:tc>
                  <a:txBody>
                    <a:bodyPr/>
                    <a:lstStyle/>
                    <a:p>
                      <a:pPr algn="r">
                        <a:spcAft>
                          <a:spcPts val="0"/>
                        </a:spcAft>
                      </a:pPr>
                      <a:r>
                        <a:rPr lang="ru-RU" sz="1200" b="1" dirty="0">
                          <a:solidFill>
                            <a:schemeClr val="tx1"/>
                          </a:solidFill>
                          <a:effectLst/>
                          <a:latin typeface="Times New Roman"/>
                          <a:ea typeface="Times New Roman"/>
                        </a:rPr>
                        <a:t>0,0</a:t>
                      </a:r>
                    </a:p>
                  </a:txBody>
                  <a:tcPr marL="68580" marR="68580" marT="0" marB="0" anchor="b">
                    <a:solidFill>
                      <a:schemeClr val="accent5">
                        <a:lumMod val="60000"/>
                        <a:lumOff val="40000"/>
                      </a:schemeClr>
                    </a:solidFill>
                  </a:tcPr>
                </a:tc>
              </a:tr>
            </a:tbl>
          </a:graphicData>
        </a:graphic>
      </p:graphicFrame>
    </p:spTree>
    <p:extLst>
      <p:ext uri="{BB962C8B-B14F-4D97-AF65-F5344CB8AC3E}">
        <p14:creationId xmlns:p14="http://schemas.microsoft.com/office/powerpoint/2010/main" val="25530571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371600" y="3933056"/>
            <a:ext cx="6400800" cy="1440160"/>
          </a:xfrm>
        </p:spPr>
        <p:txBody>
          <a:bodyPr/>
          <a:lstStyle/>
          <a:p>
            <a:endParaRPr lang="ru-RU" dirty="0">
              <a:solidFill>
                <a:schemeClr val="accent4">
                  <a:lumMod val="50000"/>
                </a:schemeClr>
              </a:solidFill>
            </a:endParaRPr>
          </a:p>
        </p:txBody>
      </p:sp>
      <p:sp>
        <p:nvSpPr>
          <p:cNvPr id="4" name="Заголовок 3"/>
          <p:cNvSpPr>
            <a:spLocks noGrp="1"/>
          </p:cNvSpPr>
          <p:nvPr>
            <p:ph type="ctrTitle"/>
          </p:nvPr>
        </p:nvSpPr>
        <p:spPr>
          <a:xfrm>
            <a:off x="422030" y="116632"/>
            <a:ext cx="8229600" cy="905272"/>
          </a:xfrm>
        </p:spPr>
        <p:txBody>
          <a:bodyPr anchor="t" anchorCtr="1">
            <a:normAutofit fontScale="90000"/>
          </a:bodyPr>
          <a:lstStyle/>
          <a:p>
            <a:pPr algn="ctr"/>
            <a:r>
              <a:rPr lang="ru-RU" sz="2800" dirty="0" smtClean="0">
                <a:solidFill>
                  <a:schemeClr val="accent4">
                    <a:lumMod val="50000"/>
                  </a:schemeClr>
                </a:solidFill>
                <a:effectLst/>
              </a:rPr>
              <a:t/>
            </a:r>
            <a:br>
              <a:rPr lang="ru-RU" sz="2800" dirty="0" smtClean="0">
                <a:solidFill>
                  <a:schemeClr val="accent4">
                    <a:lumMod val="50000"/>
                  </a:schemeClr>
                </a:solidFill>
                <a:effectLst/>
              </a:rPr>
            </a:br>
            <a:r>
              <a:rPr lang="ru-RU" sz="2700" dirty="0">
                <a:solidFill>
                  <a:schemeClr val="bg1"/>
                </a:solidFill>
                <a:effectLst/>
                <a:latin typeface="Times New Roman" pitchFamily="18" charset="0"/>
                <a:cs typeface="Times New Roman" pitchFamily="18" charset="0"/>
              </a:rPr>
              <a:t>БЕЗВОЗМЕЗДНЫЕ ПОСТУПЛЕНИЯ ОТ ДРУГИХ БЮДЖЕТОВ БЮДЖЕТНОЙ СИСТЕМЫ РОССИЙСКОЙ ФЕДЕРАЦИИ</a:t>
            </a:r>
            <a:r>
              <a:rPr lang="ru-RU" sz="2700" dirty="0">
                <a:solidFill>
                  <a:schemeClr val="bg2">
                    <a:lumMod val="25000"/>
                  </a:schemeClr>
                </a:solidFill>
                <a:effectLst/>
                <a:latin typeface="Times New Roman" pitchFamily="18" charset="0"/>
                <a:cs typeface="Times New Roman" pitchFamily="18" charset="0"/>
              </a:rPr>
              <a:t/>
            </a:r>
            <a:br>
              <a:rPr lang="ru-RU" sz="2700" dirty="0">
                <a:solidFill>
                  <a:schemeClr val="bg2">
                    <a:lumMod val="25000"/>
                  </a:schemeClr>
                </a:solidFill>
                <a:effectLst/>
                <a:latin typeface="Times New Roman" pitchFamily="18" charset="0"/>
                <a:cs typeface="Times New Roman" pitchFamily="18" charset="0"/>
              </a:rPr>
            </a:br>
            <a:r>
              <a:rPr lang="ru-RU" sz="2700" dirty="0" smtClean="0">
                <a:solidFill>
                  <a:schemeClr val="accent4">
                    <a:lumMod val="50000"/>
                  </a:schemeClr>
                </a:solidFill>
                <a:effectLst/>
                <a:latin typeface="Times New Roman" pitchFamily="18" charset="0"/>
                <a:cs typeface="Times New Roman" pitchFamily="18" charset="0"/>
              </a:rPr>
              <a:t/>
            </a:r>
            <a:br>
              <a:rPr lang="ru-RU" sz="2700" dirty="0" smtClean="0">
                <a:solidFill>
                  <a:schemeClr val="accent4">
                    <a:lumMod val="50000"/>
                  </a:schemeClr>
                </a:solidFill>
                <a:effectLst/>
                <a:latin typeface="Times New Roman" pitchFamily="18" charset="0"/>
                <a:cs typeface="Times New Roman" pitchFamily="18" charset="0"/>
              </a:rPr>
            </a:br>
            <a:endParaRPr lang="ru-RU" sz="2700" dirty="0">
              <a:solidFill>
                <a:schemeClr val="accent4">
                  <a:lumMod val="50000"/>
                </a:schemeClr>
              </a:solidFill>
              <a:latin typeface="Times New Roman" pitchFamily="18" charset="0"/>
              <a:cs typeface="Times New Roman" pitchFamily="18" charset="0"/>
            </a:endParaRPr>
          </a:p>
        </p:txBody>
      </p:sp>
      <p:sp>
        <p:nvSpPr>
          <p:cNvPr id="8" name="Заголовок 3"/>
          <p:cNvSpPr txBox="1">
            <a:spLocks/>
          </p:cNvSpPr>
          <p:nvPr/>
        </p:nvSpPr>
        <p:spPr>
          <a:xfrm>
            <a:off x="592619" y="3933056"/>
            <a:ext cx="8229600"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endParaRPr lang="ru-RU" sz="2800" dirty="0">
              <a:solidFill>
                <a:schemeClr val="accent4">
                  <a:lumMod val="50000"/>
                </a:schemeClr>
              </a:solidFill>
              <a:effectLst/>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52370359"/>
              </p:ext>
            </p:extLst>
          </p:nvPr>
        </p:nvGraphicFramePr>
        <p:xfrm>
          <a:off x="251521" y="1736559"/>
          <a:ext cx="8565064" cy="4641476"/>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3242412"/>
                <a:gridCol w="1544006"/>
                <a:gridCol w="1389605"/>
                <a:gridCol w="1158004"/>
                <a:gridCol w="1231037"/>
              </a:tblGrid>
              <a:tr h="896995">
                <a:tc>
                  <a:txBody>
                    <a:bodyPr/>
                    <a:lstStyle/>
                    <a:p>
                      <a:pPr algn="ctr"/>
                      <a:r>
                        <a:rPr lang="ru-RU" sz="1400" dirty="0" smtClean="0">
                          <a:solidFill>
                            <a:schemeClr val="bg2">
                              <a:lumMod val="25000"/>
                            </a:schemeClr>
                          </a:solidFill>
                          <a:latin typeface="Times New Roman" pitchFamily="18" charset="0"/>
                          <a:cs typeface="Times New Roman" pitchFamily="18" charset="0"/>
                        </a:rPr>
                        <a:t>Наименование показателя</a:t>
                      </a:r>
                      <a:endParaRPr lang="ru-RU" sz="1400"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Утверждено на 2022 год </a:t>
                      </a:r>
                      <a:endParaRPr lang="ru-RU" sz="1400"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Исполнено в 2022году</a:t>
                      </a:r>
                      <a:endParaRPr lang="ru-RU" sz="1400"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 исполнения</a:t>
                      </a:r>
                      <a:endParaRPr lang="ru-RU" sz="1400"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ru-RU" sz="1400" dirty="0" smtClean="0">
                          <a:solidFill>
                            <a:schemeClr val="bg2">
                              <a:lumMod val="25000"/>
                            </a:schemeClr>
                          </a:solidFill>
                          <a:latin typeface="Times New Roman" pitchFamily="18" charset="0"/>
                          <a:cs typeface="Times New Roman" pitchFamily="18" charset="0"/>
                        </a:rPr>
                        <a:t>Динамика исполнения к 2021году %</a:t>
                      </a:r>
                      <a:endParaRPr lang="ru-RU" sz="1400"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r>
              <a:tr h="289353">
                <a:tc>
                  <a:txBody>
                    <a:bodyPr/>
                    <a:lstStyle/>
                    <a:p>
                      <a:r>
                        <a:rPr lang="ru-RU" sz="1400" b="1" dirty="0" smtClean="0">
                          <a:solidFill>
                            <a:schemeClr val="bg2">
                              <a:lumMod val="25000"/>
                            </a:schemeClr>
                          </a:solidFill>
                          <a:latin typeface="Times New Roman" pitchFamily="18" charset="0"/>
                          <a:cs typeface="Times New Roman" pitchFamily="18" charset="0"/>
                        </a:rPr>
                        <a:t>Всего:</a:t>
                      </a:r>
                      <a:endParaRPr lang="ru-RU" sz="14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2 245 463,2</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2 238 557,5</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99,7</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ctr">
                        <a:spcAft>
                          <a:spcPts val="0"/>
                        </a:spcAft>
                      </a:pPr>
                      <a:r>
                        <a:rPr lang="ru-RU" sz="1400" b="1" dirty="0" smtClean="0">
                          <a:solidFill>
                            <a:srgbClr val="002060"/>
                          </a:solidFill>
                          <a:effectLst/>
                          <a:latin typeface="Times New Roman"/>
                          <a:ea typeface="Times New Roman"/>
                        </a:rPr>
                        <a:t>127,5</a:t>
                      </a:r>
                      <a:endParaRPr lang="ru-RU" sz="1400" b="1"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405094">
                <a:tc>
                  <a:txBody>
                    <a:bodyPr/>
                    <a:lstStyle/>
                    <a:p>
                      <a:pPr algn="just">
                        <a:spcAft>
                          <a:spcPts val="0"/>
                        </a:spcAft>
                      </a:pPr>
                      <a:r>
                        <a:rPr lang="ru-RU" sz="1400" b="1" dirty="0">
                          <a:solidFill>
                            <a:srgbClr val="002060"/>
                          </a:solidFill>
                          <a:effectLst/>
                          <a:latin typeface="Times New Roman"/>
                          <a:ea typeface="Times New Roman"/>
                        </a:rPr>
                        <a:t>Дотации бюджетам муниципальных образований</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193 560,9</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193 560,9</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100,0</a:t>
                      </a:r>
                    </a:p>
                  </a:txBody>
                  <a:tcPr marL="68580" marR="68580" marT="0" marB="0" anchor="b">
                    <a:solidFill>
                      <a:schemeClr val="accent5">
                        <a:lumMod val="60000"/>
                        <a:lumOff val="40000"/>
                      </a:schemeClr>
                    </a:solidFill>
                  </a:tcPr>
                </a:tc>
                <a:tc>
                  <a:txBody>
                    <a:bodyPr/>
                    <a:lstStyle/>
                    <a:p>
                      <a:pPr algn="ctr"/>
                      <a:r>
                        <a:rPr lang="ru-RU" sz="1400" b="1" dirty="0" smtClean="0">
                          <a:solidFill>
                            <a:srgbClr val="002060"/>
                          </a:solidFill>
                          <a:latin typeface="Times New Roman" pitchFamily="18" charset="0"/>
                          <a:cs typeface="Times New Roman" pitchFamily="18" charset="0"/>
                        </a:rPr>
                        <a:t>74,4</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r>
              <a:tr h="405094">
                <a:tc>
                  <a:txBody>
                    <a:bodyPr/>
                    <a:lstStyle/>
                    <a:p>
                      <a:pPr algn="just">
                        <a:spcAft>
                          <a:spcPts val="0"/>
                        </a:spcAft>
                      </a:pPr>
                      <a:r>
                        <a:rPr lang="ru-RU" sz="1400" b="1">
                          <a:solidFill>
                            <a:srgbClr val="002060"/>
                          </a:solidFill>
                          <a:effectLst/>
                          <a:latin typeface="Times New Roman"/>
                          <a:ea typeface="Times New Roman"/>
                        </a:rPr>
                        <a:t>Субсидии бюджетам муниципальных образований</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480 306,3</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478 529,6</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99,6</a:t>
                      </a:r>
                    </a:p>
                  </a:txBody>
                  <a:tcPr marL="68580" marR="68580" marT="0" marB="0" anchor="b">
                    <a:solidFill>
                      <a:schemeClr val="accent5">
                        <a:lumMod val="60000"/>
                        <a:lumOff val="40000"/>
                      </a:schemeClr>
                    </a:solidFill>
                  </a:tcPr>
                </a:tc>
                <a:tc>
                  <a:txBody>
                    <a:bodyPr/>
                    <a:lstStyle/>
                    <a:p>
                      <a:pPr algn="ctr"/>
                      <a:r>
                        <a:rPr lang="ru-RU" sz="1400" b="1" dirty="0" smtClean="0">
                          <a:solidFill>
                            <a:srgbClr val="002060"/>
                          </a:solidFill>
                          <a:latin typeface="Times New Roman" pitchFamily="18" charset="0"/>
                          <a:cs typeface="Times New Roman" pitchFamily="18" charset="0"/>
                        </a:rPr>
                        <a:t>572,2</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r>
              <a:tr h="405094">
                <a:tc>
                  <a:txBody>
                    <a:bodyPr/>
                    <a:lstStyle/>
                    <a:p>
                      <a:pPr algn="just">
                        <a:spcAft>
                          <a:spcPts val="0"/>
                        </a:spcAft>
                      </a:pPr>
                      <a:r>
                        <a:rPr lang="ru-RU" sz="1400" b="1">
                          <a:solidFill>
                            <a:srgbClr val="002060"/>
                          </a:solidFill>
                          <a:effectLst/>
                          <a:latin typeface="Times New Roman"/>
                          <a:ea typeface="Times New Roman"/>
                        </a:rPr>
                        <a:t>Субвенции бюджетам муниципальных образований</a:t>
                      </a:r>
                    </a:p>
                  </a:txBody>
                  <a:tcPr marL="68580" marR="68580" marT="0" marB="0" anchor="b">
                    <a:solidFill>
                      <a:schemeClr val="accent5">
                        <a:lumMod val="60000"/>
                        <a:lumOff val="40000"/>
                      </a:schemeClr>
                    </a:solidFill>
                  </a:tcPr>
                </a:tc>
                <a:tc>
                  <a:txBody>
                    <a:bodyPr/>
                    <a:lstStyle/>
                    <a:p>
                      <a:pPr algn="ctr">
                        <a:spcAft>
                          <a:spcPts val="0"/>
                        </a:spcAft>
                      </a:pPr>
                      <a:r>
                        <a:rPr lang="ru-RU" sz="1400" b="1">
                          <a:solidFill>
                            <a:srgbClr val="002060"/>
                          </a:solidFill>
                          <a:effectLst/>
                          <a:latin typeface="Times New Roman"/>
                          <a:ea typeface="Times New Roman"/>
                        </a:rPr>
                        <a:t>1 520 513,8</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1 515 383,9</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99,7</a:t>
                      </a:r>
                    </a:p>
                  </a:txBody>
                  <a:tcPr marL="68580" marR="68580" marT="0" marB="0" anchor="b">
                    <a:solidFill>
                      <a:schemeClr val="accent5">
                        <a:lumMod val="60000"/>
                        <a:lumOff val="40000"/>
                      </a:schemeClr>
                    </a:solidFill>
                  </a:tcPr>
                </a:tc>
                <a:tc>
                  <a:txBody>
                    <a:bodyPr/>
                    <a:lstStyle/>
                    <a:p>
                      <a:pPr algn="ctr"/>
                      <a:r>
                        <a:rPr lang="ru-RU" sz="1400" b="1" dirty="0" smtClean="0">
                          <a:solidFill>
                            <a:srgbClr val="002060"/>
                          </a:solidFill>
                          <a:latin typeface="Times New Roman" pitchFamily="18" charset="0"/>
                          <a:cs typeface="Times New Roman" pitchFamily="18" charset="0"/>
                        </a:rPr>
                        <a:t>119,0</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r>
              <a:tr h="242721">
                <a:tc>
                  <a:txBody>
                    <a:bodyPr/>
                    <a:lstStyle/>
                    <a:p>
                      <a:pPr algn="just">
                        <a:spcAft>
                          <a:spcPts val="0"/>
                        </a:spcAft>
                      </a:pPr>
                      <a:r>
                        <a:rPr lang="ru-RU" sz="1400" b="1" dirty="0">
                          <a:solidFill>
                            <a:srgbClr val="002060"/>
                          </a:solidFill>
                          <a:effectLst/>
                          <a:latin typeface="Times New Roman"/>
                          <a:ea typeface="Times New Roman"/>
                        </a:rPr>
                        <a:t>Иные межбюджетные трансферты</a:t>
                      </a:r>
                    </a:p>
                  </a:txBody>
                  <a:tcPr marL="68580" marR="68580" marT="0" marB="0" anchor="b">
                    <a:solidFill>
                      <a:schemeClr val="accent5">
                        <a:lumMod val="60000"/>
                        <a:lumOff val="40000"/>
                      </a:schemeClr>
                    </a:solidFill>
                  </a:tcPr>
                </a:tc>
                <a:tc>
                  <a:txBody>
                    <a:bodyPr/>
                    <a:lstStyle/>
                    <a:p>
                      <a:pPr algn="ctr">
                        <a:spcAft>
                          <a:spcPts val="0"/>
                        </a:spcAft>
                      </a:pPr>
                      <a:r>
                        <a:rPr lang="ru-RU" sz="1400" b="1">
                          <a:solidFill>
                            <a:srgbClr val="002060"/>
                          </a:solidFill>
                          <a:effectLst/>
                          <a:latin typeface="Times New Roman"/>
                          <a:ea typeface="Times New Roman"/>
                        </a:rPr>
                        <a:t>52 194,6</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52 194,6</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100,0</a:t>
                      </a:r>
                    </a:p>
                  </a:txBody>
                  <a:tcPr marL="68580" marR="68580" marT="0" marB="0" anchor="b">
                    <a:solidFill>
                      <a:schemeClr val="accent5">
                        <a:lumMod val="60000"/>
                        <a:lumOff val="40000"/>
                      </a:schemeClr>
                    </a:solidFill>
                  </a:tcPr>
                </a:tc>
                <a:tc>
                  <a:txBody>
                    <a:bodyPr/>
                    <a:lstStyle/>
                    <a:p>
                      <a:pPr algn="ctr"/>
                      <a:r>
                        <a:rPr lang="ru-RU" sz="1400" b="1" dirty="0" smtClean="0">
                          <a:solidFill>
                            <a:srgbClr val="002060"/>
                          </a:solidFill>
                          <a:latin typeface="Times New Roman" pitchFamily="18" charset="0"/>
                          <a:cs typeface="Times New Roman" pitchFamily="18" charset="0"/>
                        </a:rPr>
                        <a:t>37,4</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r>
              <a:tr h="802017">
                <a:tc>
                  <a:txBody>
                    <a:bodyPr/>
                    <a:lstStyle/>
                    <a:p>
                      <a:pPr algn="just">
                        <a:spcAft>
                          <a:spcPts val="0"/>
                        </a:spcAft>
                      </a:pPr>
                      <a:r>
                        <a:rPr lang="ru-RU" sz="1400" b="1" dirty="0">
                          <a:solidFill>
                            <a:srgbClr val="002060"/>
                          </a:solidFill>
                          <a:effectLst/>
                          <a:latin typeface="Times New Roman"/>
                          <a:ea typeface="Times New Roman"/>
                        </a:rPr>
                        <a:t>Доходы бюджетов муниципальных районов от возврата организациями остатков субсидий прошлых лет</a:t>
                      </a:r>
                    </a:p>
                  </a:txBody>
                  <a:tcPr marL="68580" marR="68580" marT="0" marB="0" anchor="b">
                    <a:solidFill>
                      <a:schemeClr val="accent5">
                        <a:lumMod val="60000"/>
                        <a:lumOff val="40000"/>
                      </a:schemeClr>
                    </a:solidFill>
                  </a:tcPr>
                </a:tc>
                <a:tc>
                  <a:txBody>
                    <a:bodyPr/>
                    <a:lstStyle/>
                    <a:p>
                      <a:pPr algn="ctr">
                        <a:spcAft>
                          <a:spcPts val="0"/>
                        </a:spcAft>
                      </a:pPr>
                      <a:r>
                        <a:rPr lang="ru-RU" sz="1400" b="1">
                          <a:solidFill>
                            <a:srgbClr val="002060"/>
                          </a:solidFill>
                          <a:effectLst/>
                          <a:latin typeface="Times New Roman"/>
                          <a:ea typeface="Times New Roman"/>
                        </a:rPr>
                        <a:t>0,0</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0,9</a:t>
                      </a:r>
                    </a:p>
                  </a:txBody>
                  <a:tcPr marL="68580" marR="68580" marT="0" marB="0" anchor="b">
                    <a:solidFill>
                      <a:schemeClr val="accent5">
                        <a:lumMod val="60000"/>
                        <a:lumOff val="40000"/>
                      </a:schemeClr>
                    </a:solidFill>
                  </a:tcPr>
                </a:tc>
                <a:tc>
                  <a:txBody>
                    <a:bodyPr/>
                    <a:lstStyle/>
                    <a:p>
                      <a:pPr algn="ctr">
                        <a:spcAft>
                          <a:spcPts val="0"/>
                        </a:spcAft>
                      </a:pPr>
                      <a:r>
                        <a:rPr lang="ru-RU" sz="1400" b="1" dirty="0" smtClean="0">
                          <a:solidFill>
                            <a:srgbClr val="002060"/>
                          </a:solidFill>
                          <a:effectLst/>
                          <a:latin typeface="Times New Roman"/>
                          <a:ea typeface="Times New Roman"/>
                        </a:rPr>
                        <a:t>0</a:t>
                      </a:r>
                      <a:endParaRPr lang="ru-RU" sz="1400" b="1"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ctr"/>
                      <a:r>
                        <a:rPr lang="ru-RU" sz="1400" b="1" dirty="0" smtClean="0">
                          <a:solidFill>
                            <a:srgbClr val="002060"/>
                          </a:solidFill>
                          <a:latin typeface="Times New Roman" pitchFamily="18" charset="0"/>
                          <a:cs typeface="Times New Roman" pitchFamily="18" charset="0"/>
                        </a:rPr>
                        <a:t>8,8</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r>
              <a:tr h="1004819">
                <a:tc>
                  <a:txBody>
                    <a:bodyPr/>
                    <a:lstStyle/>
                    <a:p>
                      <a:pPr algn="just">
                        <a:spcAft>
                          <a:spcPts val="0"/>
                        </a:spcAft>
                      </a:pPr>
                      <a:r>
                        <a:rPr lang="ru-RU" sz="1400" b="1" dirty="0">
                          <a:solidFill>
                            <a:srgbClr val="002060"/>
                          </a:solidFill>
                          <a:effectLst/>
                          <a:latin typeface="Times New Roman"/>
                          <a:ea typeface="Times New Roman"/>
                        </a:rPr>
                        <a:t>Возврат остатков субсидий, субвенций и иных межбюджетных трансфертов прошлых лет из бюджетов муниципальных районов</a:t>
                      </a:r>
                    </a:p>
                  </a:txBody>
                  <a:tcPr marL="68580" marR="68580" marT="0" marB="0" anchor="b">
                    <a:solidFill>
                      <a:schemeClr val="accent5">
                        <a:lumMod val="60000"/>
                        <a:lumOff val="40000"/>
                      </a:schemeClr>
                    </a:solidFill>
                  </a:tcPr>
                </a:tc>
                <a:tc>
                  <a:txBody>
                    <a:bodyPr/>
                    <a:lstStyle/>
                    <a:p>
                      <a:pPr algn="ctr">
                        <a:spcAft>
                          <a:spcPts val="0"/>
                        </a:spcAft>
                      </a:pPr>
                      <a:r>
                        <a:rPr lang="ru-RU" sz="1400" b="1">
                          <a:solidFill>
                            <a:srgbClr val="002060"/>
                          </a:solidFill>
                          <a:effectLst/>
                          <a:latin typeface="Times New Roman"/>
                          <a:ea typeface="Times New Roman"/>
                        </a:rPr>
                        <a:t>-1 112,4</a:t>
                      </a:r>
                    </a:p>
                  </a:txBody>
                  <a:tcPr marL="68580" marR="68580" marT="0" marB="0" anchor="b">
                    <a:solidFill>
                      <a:schemeClr val="accent5">
                        <a:lumMod val="60000"/>
                        <a:lumOff val="40000"/>
                      </a:schemeClr>
                    </a:solidFill>
                  </a:tcPr>
                </a:tc>
                <a:tc>
                  <a:txBody>
                    <a:bodyPr/>
                    <a:lstStyle/>
                    <a:p>
                      <a:pPr algn="ctr">
                        <a:spcAft>
                          <a:spcPts val="0"/>
                        </a:spcAft>
                      </a:pPr>
                      <a:r>
                        <a:rPr lang="ru-RU" sz="1400" b="1">
                          <a:solidFill>
                            <a:srgbClr val="002060"/>
                          </a:solidFill>
                          <a:effectLst/>
                          <a:latin typeface="Times New Roman"/>
                          <a:ea typeface="Times New Roman"/>
                        </a:rPr>
                        <a:t>-1 112,4</a:t>
                      </a:r>
                    </a:p>
                  </a:txBody>
                  <a:tcPr marL="68580" marR="68580" marT="0" marB="0" anchor="b">
                    <a:solidFill>
                      <a:schemeClr val="accent5">
                        <a:lumMod val="60000"/>
                        <a:lumOff val="40000"/>
                      </a:schemeClr>
                    </a:solidFill>
                  </a:tcPr>
                </a:tc>
                <a:tc>
                  <a:txBody>
                    <a:bodyPr/>
                    <a:lstStyle/>
                    <a:p>
                      <a:pPr algn="ctr">
                        <a:spcAft>
                          <a:spcPts val="0"/>
                        </a:spcAft>
                      </a:pPr>
                      <a:r>
                        <a:rPr lang="ru-RU" sz="1400" b="1" dirty="0">
                          <a:solidFill>
                            <a:srgbClr val="002060"/>
                          </a:solidFill>
                          <a:effectLst/>
                          <a:latin typeface="Times New Roman"/>
                          <a:ea typeface="Times New Roman"/>
                        </a:rPr>
                        <a:t>100,0</a:t>
                      </a:r>
                    </a:p>
                  </a:txBody>
                  <a:tcPr marL="68580" marR="68580" marT="0" marB="0" anchor="b">
                    <a:solidFill>
                      <a:schemeClr val="accent5">
                        <a:lumMod val="60000"/>
                        <a:lumOff val="40000"/>
                      </a:schemeClr>
                    </a:solidFill>
                  </a:tcPr>
                </a:tc>
                <a:tc>
                  <a:txBody>
                    <a:bodyPr/>
                    <a:lstStyle/>
                    <a:p>
                      <a:pPr algn="ctr"/>
                      <a:r>
                        <a:rPr lang="ru-RU" sz="1400" b="1" dirty="0" smtClean="0">
                          <a:solidFill>
                            <a:srgbClr val="002060"/>
                          </a:solidFill>
                          <a:latin typeface="Times New Roman" pitchFamily="18" charset="0"/>
                          <a:cs typeface="Times New Roman" pitchFamily="18" charset="0"/>
                        </a:rPr>
                        <a:t>490,7</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r>
            </a:tbl>
          </a:graphicData>
        </a:graphic>
      </p:graphicFrame>
    </p:spTree>
    <p:extLst>
      <p:ext uri="{BB962C8B-B14F-4D97-AF65-F5344CB8AC3E}">
        <p14:creationId xmlns:p14="http://schemas.microsoft.com/office/powerpoint/2010/main" val="1863215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371600" y="3933056"/>
            <a:ext cx="6400800" cy="1440160"/>
          </a:xfrm>
        </p:spPr>
        <p:txBody>
          <a:bodyPr/>
          <a:lstStyle/>
          <a:p>
            <a:endParaRPr lang="ru-RU" dirty="0">
              <a:solidFill>
                <a:schemeClr val="accent4">
                  <a:lumMod val="50000"/>
                </a:schemeClr>
              </a:solidFill>
            </a:endParaRPr>
          </a:p>
        </p:txBody>
      </p:sp>
      <p:sp>
        <p:nvSpPr>
          <p:cNvPr id="4" name="Заголовок 3"/>
          <p:cNvSpPr>
            <a:spLocks noGrp="1"/>
          </p:cNvSpPr>
          <p:nvPr>
            <p:ph type="ctrTitle"/>
          </p:nvPr>
        </p:nvSpPr>
        <p:spPr>
          <a:xfrm>
            <a:off x="422030" y="116632"/>
            <a:ext cx="8229600" cy="905272"/>
          </a:xfrm>
        </p:spPr>
        <p:txBody>
          <a:bodyPr>
            <a:normAutofit fontScale="90000"/>
          </a:bodyPr>
          <a:lstStyle/>
          <a:p>
            <a:pPr algn="ctr"/>
            <a:r>
              <a:rPr lang="ru-RU" sz="2700" dirty="0" smtClean="0">
                <a:solidFill>
                  <a:schemeClr val="bg1"/>
                </a:solidFill>
                <a:effectLst/>
                <a:latin typeface="Times New Roman" pitchFamily="18" charset="0"/>
                <a:cs typeface="Times New Roman" pitchFamily="18" charset="0"/>
              </a:rPr>
              <a:t>ИСТОЧНИКИ ФИНАНСИРОВАНИЯ ДЕФИЦИТА БЮДЖЕТА</a:t>
            </a:r>
            <a:r>
              <a:rPr lang="ru-RU" sz="2700" dirty="0" smtClean="0">
                <a:solidFill>
                  <a:schemeClr val="bg2">
                    <a:lumMod val="25000"/>
                  </a:schemeClr>
                </a:solidFill>
                <a:effectLst/>
                <a:latin typeface="Times New Roman" pitchFamily="18" charset="0"/>
                <a:cs typeface="Times New Roman" pitchFamily="18" charset="0"/>
              </a:rPr>
              <a:t/>
            </a:r>
            <a:br>
              <a:rPr lang="ru-RU" sz="2700" dirty="0" smtClean="0">
                <a:solidFill>
                  <a:schemeClr val="bg2">
                    <a:lumMod val="25000"/>
                  </a:schemeClr>
                </a:solidFill>
                <a:effectLst/>
                <a:latin typeface="Times New Roman" pitchFamily="18" charset="0"/>
                <a:cs typeface="Times New Roman" pitchFamily="18" charset="0"/>
              </a:rPr>
            </a:br>
            <a:r>
              <a:rPr lang="ru-RU" sz="2800" dirty="0">
                <a:solidFill>
                  <a:schemeClr val="accent4">
                    <a:lumMod val="50000"/>
                  </a:schemeClr>
                </a:solidFill>
                <a:effectLst/>
              </a:rPr>
              <a:t/>
            </a:r>
            <a:br>
              <a:rPr lang="ru-RU" sz="2800" dirty="0">
                <a:solidFill>
                  <a:schemeClr val="accent4">
                    <a:lumMod val="50000"/>
                  </a:schemeClr>
                </a:solidFill>
                <a:effectLst/>
              </a:rPr>
            </a:br>
            <a:r>
              <a:rPr lang="ru-RU" sz="2800" dirty="0" smtClean="0">
                <a:solidFill>
                  <a:schemeClr val="accent4">
                    <a:lumMod val="50000"/>
                  </a:schemeClr>
                </a:solidFill>
                <a:effectLst/>
              </a:rPr>
              <a:t/>
            </a:r>
            <a:br>
              <a:rPr lang="ru-RU" sz="2800" dirty="0" smtClean="0">
                <a:solidFill>
                  <a:schemeClr val="accent4">
                    <a:lumMod val="50000"/>
                  </a:schemeClr>
                </a:solidFill>
                <a:effectLst/>
              </a:rPr>
            </a:br>
            <a:endParaRPr lang="ru-RU" sz="2800" dirty="0">
              <a:solidFill>
                <a:schemeClr val="accent4">
                  <a:lumMod val="50000"/>
                </a:schemeClr>
              </a:solidFill>
            </a:endParaRPr>
          </a:p>
        </p:txBody>
      </p:sp>
      <p:sp>
        <p:nvSpPr>
          <p:cNvPr id="8" name="Заголовок 3"/>
          <p:cNvSpPr txBox="1">
            <a:spLocks/>
          </p:cNvSpPr>
          <p:nvPr/>
        </p:nvSpPr>
        <p:spPr>
          <a:xfrm>
            <a:off x="592619" y="3933056"/>
            <a:ext cx="8229600" cy="720080"/>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lvl1pPr algn="ctr" rtl="0" eaLnBrk="1" latinLnBrk="0" hangingPunct="1">
              <a:spcBef>
                <a:spcPct val="0"/>
              </a:spcBef>
              <a:buNone/>
              <a:defRPr kumimoji="0" sz="4800" b="1" kern="1200"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defRPr>
            </a:lvl1pPr>
          </a:lstStyle>
          <a:p>
            <a:endParaRPr lang="ru-RU" sz="2800" dirty="0">
              <a:solidFill>
                <a:schemeClr val="accent4">
                  <a:lumMod val="50000"/>
                </a:schemeClr>
              </a:solidFill>
              <a:effectLst/>
            </a:endParaRPr>
          </a:p>
        </p:txBody>
      </p:sp>
      <p:graphicFrame>
        <p:nvGraphicFramePr>
          <p:cNvPr id="7" name="Таблица 6"/>
          <p:cNvGraphicFramePr>
            <a:graphicFrameLocks noGrp="1"/>
          </p:cNvGraphicFramePr>
          <p:nvPr>
            <p:extLst>
              <p:ext uri="{D42A27DB-BD31-4B8C-83A1-F6EECF244321}">
                <p14:modId xmlns:p14="http://schemas.microsoft.com/office/powerpoint/2010/main" val="2252229003"/>
              </p:ext>
            </p:extLst>
          </p:nvPr>
        </p:nvGraphicFramePr>
        <p:xfrm>
          <a:off x="592617" y="1412776"/>
          <a:ext cx="8229601" cy="3240360"/>
        </p:xfrm>
        <a:graphic>
          <a:graphicData uri="http://schemas.openxmlformats.org/drawingml/2006/table">
            <a:tbl>
              <a:tblPr firstRow="1" bandRow="1">
                <a:effectLst>
                  <a:reflection blurRad="6350" stA="50000" endA="275" endPos="40000" dist="101600" dir="5400000" sy="-100000" algn="bl" rotWithShape="0"/>
                </a:effectLst>
                <a:tableStyleId>{00A15C55-8517-42AA-B614-E9B94910E393}</a:tableStyleId>
              </a:tblPr>
              <a:tblGrid>
                <a:gridCol w="2827255"/>
                <a:gridCol w="1944216"/>
                <a:gridCol w="1665544"/>
                <a:gridCol w="1792586"/>
              </a:tblGrid>
              <a:tr h="901233">
                <a:tc>
                  <a:txBody>
                    <a:bodyPr/>
                    <a:lstStyle/>
                    <a:p>
                      <a:pPr algn="ctr"/>
                      <a:r>
                        <a:rPr lang="ru-RU" sz="1400" dirty="0" smtClean="0">
                          <a:solidFill>
                            <a:schemeClr val="bg2">
                              <a:lumMod val="25000"/>
                            </a:schemeClr>
                          </a:solidFill>
                        </a:rPr>
                        <a:t>Наименование показателя</a:t>
                      </a:r>
                      <a:endParaRPr lang="ru-RU" sz="1400"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ru-RU" sz="1400" dirty="0" smtClean="0">
                          <a:solidFill>
                            <a:schemeClr val="bg2">
                              <a:lumMod val="25000"/>
                            </a:schemeClr>
                          </a:solidFill>
                        </a:rPr>
                        <a:t>Утверждено на 202</a:t>
                      </a:r>
                      <a:r>
                        <a:rPr lang="en-US" sz="1400" dirty="0" smtClean="0">
                          <a:solidFill>
                            <a:schemeClr val="bg2">
                              <a:lumMod val="25000"/>
                            </a:schemeClr>
                          </a:solidFill>
                        </a:rPr>
                        <a:t>2</a:t>
                      </a:r>
                      <a:r>
                        <a:rPr lang="ru-RU" sz="1400" dirty="0" smtClean="0">
                          <a:solidFill>
                            <a:schemeClr val="bg2">
                              <a:lumMod val="25000"/>
                            </a:schemeClr>
                          </a:solidFill>
                        </a:rPr>
                        <a:t>год</a:t>
                      </a:r>
                      <a:endParaRPr lang="ru-RU" sz="1400"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ru-RU" sz="1400" dirty="0" smtClean="0">
                          <a:solidFill>
                            <a:schemeClr val="bg2">
                              <a:lumMod val="25000"/>
                            </a:schemeClr>
                          </a:solidFill>
                        </a:rPr>
                        <a:t>Исполнено в 202</a:t>
                      </a:r>
                      <a:r>
                        <a:rPr lang="en-US" sz="1400" dirty="0" smtClean="0">
                          <a:solidFill>
                            <a:schemeClr val="bg2">
                              <a:lumMod val="25000"/>
                            </a:schemeClr>
                          </a:solidFill>
                        </a:rPr>
                        <a:t>2</a:t>
                      </a:r>
                      <a:r>
                        <a:rPr lang="ru-RU" sz="1400" dirty="0" smtClean="0">
                          <a:solidFill>
                            <a:schemeClr val="bg2">
                              <a:lumMod val="25000"/>
                            </a:schemeClr>
                          </a:solidFill>
                        </a:rPr>
                        <a:t>году</a:t>
                      </a:r>
                      <a:endParaRPr lang="ru-RU" sz="1400"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ru-RU" sz="1400" dirty="0" smtClean="0">
                          <a:solidFill>
                            <a:schemeClr val="bg2">
                              <a:lumMod val="25000"/>
                            </a:schemeClr>
                          </a:solidFill>
                        </a:rPr>
                        <a:t>% к плановому назначению</a:t>
                      </a:r>
                      <a:endParaRPr lang="ru-RU" sz="1400"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r>
              <a:tr h="720986">
                <a:tc>
                  <a:txBody>
                    <a:bodyPr/>
                    <a:lstStyle/>
                    <a:p>
                      <a:r>
                        <a:rPr lang="ru-RU" sz="1200" b="1" dirty="0" smtClean="0">
                          <a:solidFill>
                            <a:schemeClr val="bg2">
                              <a:lumMod val="25000"/>
                            </a:schemeClr>
                          </a:solidFill>
                        </a:rPr>
                        <a:t>Источники</a:t>
                      </a:r>
                      <a:r>
                        <a:rPr lang="ru-RU" sz="1200" b="1" baseline="0" dirty="0" smtClean="0">
                          <a:solidFill>
                            <a:schemeClr val="bg2">
                              <a:lumMod val="25000"/>
                            </a:schemeClr>
                          </a:solidFill>
                        </a:rPr>
                        <a:t> финансирования  дефицита бюджетов:</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en-US" sz="1200" b="1" dirty="0" smtClean="0">
                          <a:solidFill>
                            <a:schemeClr val="bg2">
                              <a:lumMod val="25000"/>
                            </a:schemeClr>
                          </a:solidFill>
                        </a:rPr>
                        <a:t>102 057,8</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en-US" sz="1200" b="1" dirty="0" smtClean="0">
                          <a:solidFill>
                            <a:schemeClr val="bg2">
                              <a:lumMod val="25000"/>
                            </a:schemeClr>
                          </a:solidFill>
                        </a:rPr>
                        <a:t>74 292,8</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en-US" sz="1200" b="1" dirty="0" smtClean="0">
                          <a:solidFill>
                            <a:schemeClr val="bg2">
                              <a:lumMod val="25000"/>
                            </a:schemeClr>
                          </a:solidFill>
                          <a:latin typeface="+mn-lt"/>
                          <a:cs typeface="+mn-cs"/>
                        </a:rPr>
                        <a:t>72,8</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r>
              <a:tr h="510699">
                <a:tc>
                  <a:txBody>
                    <a:bodyPr/>
                    <a:lstStyle/>
                    <a:p>
                      <a:r>
                        <a:rPr lang="ru-RU" sz="1200" b="1" dirty="0" smtClean="0">
                          <a:solidFill>
                            <a:schemeClr val="bg2">
                              <a:lumMod val="25000"/>
                            </a:schemeClr>
                          </a:solidFill>
                        </a:rPr>
                        <a:t>Изменение остатков средств</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en-US" sz="1200" b="1" dirty="0" smtClean="0">
                          <a:solidFill>
                            <a:schemeClr val="bg2">
                              <a:lumMod val="25000"/>
                            </a:schemeClr>
                          </a:solidFill>
                        </a:rPr>
                        <a:t>29 126,3</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en-US" sz="1200" b="1" dirty="0" smtClean="0">
                          <a:solidFill>
                            <a:schemeClr val="bg2">
                              <a:lumMod val="25000"/>
                            </a:schemeClr>
                          </a:solidFill>
                          <a:latin typeface="Times New Roman" pitchFamily="18" charset="0"/>
                          <a:cs typeface="Times New Roman" pitchFamily="18" charset="0"/>
                        </a:rPr>
                        <a:t>1 362,2</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en-US" sz="1200" b="1" dirty="0" smtClean="0">
                          <a:solidFill>
                            <a:schemeClr val="bg2">
                              <a:lumMod val="25000"/>
                            </a:schemeClr>
                          </a:solidFill>
                        </a:rPr>
                        <a:t>4,7</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r>
              <a:tr h="596743">
                <a:tc>
                  <a:txBody>
                    <a:bodyPr/>
                    <a:lstStyle/>
                    <a:p>
                      <a:pPr>
                        <a:spcAft>
                          <a:spcPts val="0"/>
                        </a:spcAft>
                      </a:pPr>
                      <a:r>
                        <a:rPr lang="ru-RU" sz="1200" b="1" dirty="0">
                          <a:solidFill>
                            <a:schemeClr val="bg2">
                              <a:lumMod val="25000"/>
                            </a:schemeClr>
                          </a:solidFill>
                          <a:effectLst/>
                        </a:rPr>
                        <a:t>Увеличение прочих остатков денежных средств бюджетов муниципальных районов</a:t>
                      </a:r>
                      <a:endParaRPr lang="ru-RU" sz="1200" b="1" dirty="0">
                        <a:solidFill>
                          <a:schemeClr val="bg2">
                            <a:lumMod val="25000"/>
                          </a:schemeClr>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ctr"/>
                      <a:r>
                        <a:rPr lang="en-US" sz="1200" b="1" dirty="0" smtClean="0">
                          <a:solidFill>
                            <a:schemeClr val="bg2">
                              <a:lumMod val="25000"/>
                            </a:schemeClr>
                          </a:solidFill>
                        </a:rPr>
                        <a:t>-3 491 922,6</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en-US" sz="1200" b="1" dirty="0" smtClean="0">
                          <a:solidFill>
                            <a:schemeClr val="bg2">
                              <a:lumMod val="25000"/>
                            </a:schemeClr>
                          </a:solidFill>
                        </a:rPr>
                        <a:t>-3 548 199,7</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en-US" sz="1200" b="1" dirty="0" smtClean="0">
                          <a:solidFill>
                            <a:schemeClr val="bg2">
                              <a:lumMod val="25000"/>
                            </a:schemeClr>
                          </a:solidFill>
                        </a:rPr>
                        <a:t>101,6</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r>
              <a:tr h="510699">
                <a:tc>
                  <a:txBody>
                    <a:bodyPr/>
                    <a:lstStyle/>
                    <a:p>
                      <a:pPr>
                        <a:spcAft>
                          <a:spcPts val="0"/>
                        </a:spcAft>
                      </a:pPr>
                      <a:r>
                        <a:rPr lang="ru-RU" sz="1200" b="1" dirty="0">
                          <a:solidFill>
                            <a:schemeClr val="bg2">
                              <a:lumMod val="25000"/>
                            </a:schemeClr>
                          </a:solidFill>
                          <a:effectLst/>
                        </a:rPr>
                        <a:t>Уменьшение прочих остатков денежных средств бюджетов</a:t>
                      </a:r>
                      <a:endParaRPr lang="ru-RU" sz="1200" b="1" dirty="0">
                        <a:solidFill>
                          <a:schemeClr val="bg2">
                            <a:lumMod val="25000"/>
                          </a:schemeClr>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ctr"/>
                      <a:r>
                        <a:rPr lang="en-US" sz="1200" b="1" dirty="0" smtClean="0">
                          <a:solidFill>
                            <a:schemeClr val="bg2">
                              <a:lumMod val="25000"/>
                            </a:schemeClr>
                          </a:solidFill>
                        </a:rPr>
                        <a:t>3 521 048,9</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en-US" sz="1200" b="1" dirty="0" smtClean="0">
                          <a:solidFill>
                            <a:schemeClr val="bg2">
                              <a:lumMod val="25000"/>
                            </a:schemeClr>
                          </a:solidFill>
                        </a:rPr>
                        <a:t>3 49 560,9</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ctr"/>
                      <a:r>
                        <a:rPr lang="en-US" sz="1200" b="1" dirty="0" smtClean="0">
                          <a:solidFill>
                            <a:schemeClr val="bg2">
                              <a:lumMod val="25000"/>
                            </a:schemeClr>
                          </a:solidFill>
                        </a:rPr>
                        <a:t>100,8</a:t>
                      </a:r>
                      <a:endParaRPr lang="ru-RU" sz="12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r>
            </a:tbl>
          </a:graphicData>
        </a:graphic>
      </p:graphicFrame>
    </p:spTree>
    <p:extLst>
      <p:ext uri="{BB962C8B-B14F-4D97-AF65-F5344CB8AC3E}">
        <p14:creationId xmlns:p14="http://schemas.microsoft.com/office/powerpoint/2010/main" val="1627795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019431029"/>
              </p:ext>
            </p:extLst>
          </p:nvPr>
        </p:nvGraphicFramePr>
        <p:xfrm>
          <a:off x="251520" y="908720"/>
          <a:ext cx="8784975" cy="5330160"/>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5658121"/>
                <a:gridCol w="1116734"/>
                <a:gridCol w="1116734"/>
                <a:gridCol w="893386"/>
              </a:tblGrid>
              <a:tr h="648072">
                <a:tc>
                  <a:txBody>
                    <a:bodyPr/>
                    <a:lstStyle/>
                    <a:p>
                      <a:pPr algn="ctr"/>
                      <a:r>
                        <a:rPr lang="ru-RU" sz="1400" b="1" dirty="0" smtClean="0">
                          <a:solidFill>
                            <a:schemeClr val="bg2">
                              <a:lumMod val="25000"/>
                            </a:schemeClr>
                          </a:solidFill>
                          <a:latin typeface="Times New Roman" pitchFamily="18" charset="0"/>
                          <a:cs typeface="Times New Roman" pitchFamily="18" charset="0"/>
                        </a:rPr>
                        <a:t>Наименование </a:t>
                      </a:r>
                      <a:endParaRPr lang="ru-RU" sz="14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gridSpan="2">
                  <a:txBody>
                    <a:bodyPr/>
                    <a:lstStyle/>
                    <a:p>
                      <a:pPr algn="ctr"/>
                      <a:r>
                        <a:rPr lang="ru-RU" sz="1400" b="1" dirty="0" smtClean="0">
                          <a:solidFill>
                            <a:schemeClr val="bg2">
                              <a:lumMod val="25000"/>
                            </a:schemeClr>
                          </a:solidFill>
                          <a:latin typeface="Times New Roman" pitchFamily="18" charset="0"/>
                          <a:cs typeface="Times New Roman" pitchFamily="18" charset="0"/>
                        </a:rPr>
                        <a:t>2022год</a:t>
                      </a:r>
                    </a:p>
                    <a:p>
                      <a:pPr algn="ctr"/>
                      <a:r>
                        <a:rPr lang="ru-RU" sz="1400" b="1" dirty="0" err="1" smtClean="0">
                          <a:solidFill>
                            <a:schemeClr val="bg2">
                              <a:lumMod val="25000"/>
                            </a:schemeClr>
                          </a:solidFill>
                          <a:latin typeface="Times New Roman" pitchFamily="18" charset="0"/>
                          <a:cs typeface="Times New Roman" pitchFamily="18" charset="0"/>
                        </a:rPr>
                        <a:t>тыс.рублей</a:t>
                      </a:r>
                      <a:endParaRPr lang="ru-RU" sz="14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c hMerge="1">
                  <a:txBody>
                    <a:bodyPr/>
                    <a:lstStyle/>
                    <a:p>
                      <a:endParaRPr lang="ru-RU" dirty="0"/>
                    </a:p>
                  </a:txBody>
                  <a:tcPr>
                    <a:solidFill>
                      <a:schemeClr val="accent4">
                        <a:lumMod val="75000"/>
                      </a:schemeClr>
                    </a:solidFill>
                  </a:tcPr>
                </a:tc>
                <a:tc>
                  <a:txBody>
                    <a:bodyPr/>
                    <a:lstStyle/>
                    <a:p>
                      <a:pPr algn="ctr"/>
                      <a:r>
                        <a:rPr lang="ru-RU" sz="1400" b="1" dirty="0" smtClean="0">
                          <a:solidFill>
                            <a:schemeClr val="bg2">
                              <a:lumMod val="25000"/>
                            </a:schemeClr>
                          </a:solidFill>
                          <a:latin typeface="Times New Roman" pitchFamily="18" charset="0"/>
                          <a:cs typeface="Times New Roman" pitchFamily="18" charset="0"/>
                        </a:rPr>
                        <a:t>Исполнено к плану</a:t>
                      </a:r>
                    </a:p>
                    <a:p>
                      <a:pPr algn="ctr"/>
                      <a:r>
                        <a:rPr lang="ru-RU" sz="1400" b="1" dirty="0" smtClean="0">
                          <a:solidFill>
                            <a:schemeClr val="bg2">
                              <a:lumMod val="25000"/>
                            </a:schemeClr>
                          </a:solidFill>
                          <a:latin typeface="Times New Roman" pitchFamily="18" charset="0"/>
                          <a:cs typeface="Times New Roman" pitchFamily="18" charset="0"/>
                        </a:rPr>
                        <a:t>%</a:t>
                      </a:r>
                      <a:endParaRPr lang="ru-RU" sz="1400" b="1" dirty="0">
                        <a:solidFill>
                          <a:schemeClr val="bg2">
                            <a:lumMod val="25000"/>
                          </a:schemeClr>
                        </a:solidFill>
                        <a:latin typeface="Times New Roman" pitchFamily="18" charset="0"/>
                        <a:cs typeface="Times New Roman" pitchFamily="18" charset="0"/>
                      </a:endParaRPr>
                    </a:p>
                  </a:txBody>
                  <a:tcPr>
                    <a:solidFill>
                      <a:schemeClr val="accent5">
                        <a:lumMod val="60000"/>
                        <a:lumOff val="40000"/>
                      </a:schemeClr>
                    </a:solidFill>
                  </a:tcPr>
                </a:tc>
              </a:tr>
              <a:tr h="276592">
                <a:tc>
                  <a:txBody>
                    <a:bodyPr/>
                    <a:lstStyle/>
                    <a:p>
                      <a:r>
                        <a:rPr lang="ru-RU" sz="1400" b="1" dirty="0" smtClean="0">
                          <a:solidFill>
                            <a:srgbClr val="002060"/>
                          </a:solidFill>
                          <a:latin typeface="Times New Roman" pitchFamily="18" charset="0"/>
                          <a:cs typeface="Times New Roman" pitchFamily="18" charset="0"/>
                        </a:rPr>
                        <a:t>Всего расходов, в том числе:</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3 515 868,1</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3 506 218,1</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99,7</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331832">
                <a:tc>
                  <a:txBody>
                    <a:bodyPr/>
                    <a:lstStyle/>
                    <a:p>
                      <a:r>
                        <a:rPr lang="ru-RU" sz="1400" b="1" dirty="0" smtClean="0">
                          <a:solidFill>
                            <a:srgbClr val="002060"/>
                          </a:solidFill>
                          <a:latin typeface="Times New Roman" pitchFamily="18" charset="0"/>
                          <a:cs typeface="Times New Roman" pitchFamily="18" charset="0"/>
                        </a:rPr>
                        <a:t>Общегосударственные вопросы</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326 096,8</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323 842,9</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99,3</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216024">
                <a:tc>
                  <a:txBody>
                    <a:bodyPr/>
                    <a:lstStyle/>
                    <a:p>
                      <a:r>
                        <a:rPr lang="ru-RU" sz="1400" b="1" dirty="0" smtClean="0">
                          <a:solidFill>
                            <a:srgbClr val="002060"/>
                          </a:solidFill>
                          <a:latin typeface="Times New Roman" pitchFamily="18" charset="0"/>
                          <a:cs typeface="Times New Roman" pitchFamily="18" charset="0"/>
                        </a:rPr>
                        <a:t>Национальная оборона</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200,3</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187,5</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93,6</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417944">
                <a:tc>
                  <a:txBody>
                    <a:bodyPr/>
                    <a:lstStyle/>
                    <a:p>
                      <a:pPr algn="l"/>
                      <a:r>
                        <a:rPr lang="ru-RU" sz="1400" b="1" kern="1200" dirty="0" smtClean="0">
                          <a:solidFill>
                            <a:srgbClr val="002060"/>
                          </a:solidFill>
                          <a:effectLst/>
                          <a:latin typeface="Times New Roman" pitchFamily="18" charset="0"/>
                          <a:ea typeface="+mn-ea"/>
                          <a:cs typeface="Times New Roman" pitchFamily="18" charset="0"/>
                        </a:rPr>
                        <a:t>Национальная безопасность и правоохранительная деятельность</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51 222,7</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50 536,2</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98,7</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259824">
                <a:tc>
                  <a:txBody>
                    <a:bodyPr/>
                    <a:lstStyle/>
                    <a:p>
                      <a:r>
                        <a:rPr lang="ru-RU" sz="1400" b="1" kern="1200" dirty="0" smtClean="0">
                          <a:solidFill>
                            <a:srgbClr val="002060"/>
                          </a:solidFill>
                          <a:effectLst/>
                          <a:latin typeface="Times New Roman" pitchFamily="18" charset="0"/>
                          <a:ea typeface="+mn-ea"/>
                          <a:cs typeface="Times New Roman" pitchFamily="18" charset="0"/>
                        </a:rPr>
                        <a:t>Национальная экономика</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35 816,1</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35 775,4</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99,9</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288032">
                <a:tc>
                  <a:txBody>
                    <a:bodyPr/>
                    <a:lstStyle/>
                    <a:p>
                      <a:r>
                        <a:rPr lang="ru-RU" sz="1400" b="1" kern="1200" dirty="0" smtClean="0">
                          <a:solidFill>
                            <a:srgbClr val="002060"/>
                          </a:solidFill>
                          <a:effectLst/>
                          <a:latin typeface="Times New Roman" pitchFamily="18" charset="0"/>
                          <a:ea typeface="+mn-ea"/>
                          <a:cs typeface="Times New Roman" pitchFamily="18" charset="0"/>
                        </a:rPr>
                        <a:t>Жилищно-коммунальное хозяйство</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220 884,0</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220 884,0</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100,0</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273928">
                <a:tc>
                  <a:txBody>
                    <a:bodyPr/>
                    <a:lstStyle/>
                    <a:p>
                      <a:r>
                        <a:rPr lang="ru-RU" sz="1400" b="1" dirty="0" smtClean="0">
                          <a:solidFill>
                            <a:srgbClr val="002060"/>
                          </a:solidFill>
                          <a:latin typeface="Times New Roman" pitchFamily="18" charset="0"/>
                          <a:cs typeface="Times New Roman" pitchFamily="18" charset="0"/>
                        </a:rPr>
                        <a:t>Образование</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2 306 660,8</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2 304 731,3</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99,9</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290696">
                <a:tc>
                  <a:txBody>
                    <a:bodyPr/>
                    <a:lstStyle/>
                    <a:p>
                      <a:r>
                        <a:rPr lang="ru-RU" sz="1400" b="1" kern="1200" dirty="0" smtClean="0">
                          <a:solidFill>
                            <a:srgbClr val="002060"/>
                          </a:solidFill>
                          <a:effectLst/>
                          <a:latin typeface="Times New Roman" pitchFamily="18" charset="0"/>
                          <a:ea typeface="+mn-ea"/>
                          <a:cs typeface="Times New Roman" pitchFamily="18" charset="0"/>
                        </a:rPr>
                        <a:t>Культура, кинематография </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81 198,9</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81 198,9</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100,0</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235456">
                <a:tc>
                  <a:txBody>
                    <a:bodyPr/>
                    <a:lstStyle/>
                    <a:p>
                      <a:r>
                        <a:rPr lang="ru-RU" sz="1400" b="1" kern="1200" dirty="0" smtClean="0">
                          <a:solidFill>
                            <a:srgbClr val="002060"/>
                          </a:solidFill>
                          <a:effectLst/>
                          <a:latin typeface="Times New Roman" pitchFamily="18" charset="0"/>
                          <a:ea typeface="+mn-ea"/>
                          <a:cs typeface="Times New Roman" pitchFamily="18" charset="0"/>
                        </a:rPr>
                        <a:t>Здравоохранение </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818,6</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666,6</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81,4</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252224">
                <a:tc>
                  <a:txBody>
                    <a:bodyPr/>
                    <a:lstStyle/>
                    <a:p>
                      <a:r>
                        <a:rPr lang="ru-RU" sz="1400" b="1" kern="1200" dirty="0" smtClean="0">
                          <a:solidFill>
                            <a:srgbClr val="002060"/>
                          </a:solidFill>
                          <a:effectLst/>
                          <a:latin typeface="Times New Roman" pitchFamily="18" charset="0"/>
                          <a:ea typeface="+mn-ea"/>
                          <a:cs typeface="Times New Roman" pitchFamily="18" charset="0"/>
                        </a:rPr>
                        <a:t>Социальная политика</a:t>
                      </a:r>
                      <a:endParaRPr lang="ru-RU" sz="1400" b="1" dirty="0">
                        <a:solidFill>
                          <a:srgbClr val="002060"/>
                        </a:solidFill>
                        <a:latin typeface="Times New Roman" pitchFamily="18" charset="0"/>
                        <a:cs typeface="Times New Roman" pitchFamily="18" charset="0"/>
                      </a:endParaRPr>
                    </a:p>
                  </a:txBody>
                  <a:tcPr>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237 122,1</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232 558,8</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98,1</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196984">
                <a:tc>
                  <a:txBody>
                    <a:bodyPr/>
                    <a:lstStyle/>
                    <a:p>
                      <a:pPr>
                        <a:spcAft>
                          <a:spcPts val="0"/>
                        </a:spcAft>
                      </a:pPr>
                      <a:r>
                        <a:rPr lang="ru-RU" sz="1400" b="1" dirty="0">
                          <a:solidFill>
                            <a:srgbClr val="002060"/>
                          </a:solidFill>
                          <a:effectLst/>
                          <a:latin typeface="Times New Roman"/>
                          <a:ea typeface="Times New Roman"/>
                        </a:rPr>
                        <a:t>Физическая культура и спорт</a:t>
                      </a:r>
                      <a:endParaRPr lang="ru-RU" sz="1400" dirty="0">
                        <a:solidFill>
                          <a:srgbClr val="002060"/>
                        </a:solidFill>
                        <a:effectLst/>
                        <a:latin typeface="Times New Roman"/>
                        <a:ea typeface="Times New Roman"/>
                      </a:endParaRPr>
                    </a:p>
                  </a:txBody>
                  <a:tcPr marL="68580" marR="68580" marT="0" marB="0">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221 971,4</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221 960,1</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100,0</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213752">
                <a:tc>
                  <a:txBody>
                    <a:bodyPr/>
                    <a:lstStyle/>
                    <a:p>
                      <a:pPr>
                        <a:spcAft>
                          <a:spcPts val="0"/>
                        </a:spcAft>
                      </a:pPr>
                      <a:r>
                        <a:rPr lang="ru-RU" sz="1400" b="1" dirty="0">
                          <a:solidFill>
                            <a:srgbClr val="002060"/>
                          </a:solidFill>
                          <a:effectLst/>
                          <a:latin typeface="Times New Roman"/>
                          <a:ea typeface="Times New Roman"/>
                        </a:rPr>
                        <a:t>Средства массовой информации</a:t>
                      </a:r>
                      <a:endParaRPr lang="ru-RU" sz="1400" dirty="0">
                        <a:solidFill>
                          <a:srgbClr val="002060"/>
                        </a:solidFill>
                        <a:effectLst/>
                        <a:latin typeface="Times New Roman"/>
                        <a:ea typeface="Times New Roman"/>
                      </a:endParaRPr>
                    </a:p>
                  </a:txBody>
                  <a:tcPr marL="68580" marR="68580" marT="0" marB="0">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4 468,2</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4 468,2</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100,0</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343272">
                <a:tc>
                  <a:txBody>
                    <a:bodyPr/>
                    <a:lstStyle/>
                    <a:p>
                      <a:pPr>
                        <a:spcAft>
                          <a:spcPts val="0"/>
                        </a:spcAft>
                      </a:pPr>
                      <a:r>
                        <a:rPr lang="ru-RU" sz="1400" b="1">
                          <a:solidFill>
                            <a:srgbClr val="002060"/>
                          </a:solidFill>
                          <a:effectLst/>
                          <a:latin typeface="Times New Roman"/>
                          <a:ea typeface="Times New Roman"/>
                        </a:rPr>
                        <a:t>Обслуживание государственного и муниципального долга</a:t>
                      </a:r>
                      <a:endParaRPr lang="ru-RU" sz="1400">
                        <a:solidFill>
                          <a:srgbClr val="002060"/>
                        </a:solidFill>
                        <a:effectLst/>
                        <a:latin typeface="Times New Roman"/>
                        <a:ea typeface="Times New Roman"/>
                      </a:endParaRPr>
                    </a:p>
                  </a:txBody>
                  <a:tcPr marL="68580" marR="68580" marT="0" marB="0">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4 657,1</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4 657,1</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100,0</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r h="343272">
                <a:tc>
                  <a:txBody>
                    <a:bodyPr/>
                    <a:lstStyle/>
                    <a:p>
                      <a:pPr>
                        <a:spcAft>
                          <a:spcPts val="0"/>
                        </a:spcAft>
                      </a:pPr>
                      <a:r>
                        <a:rPr lang="ru-RU" sz="1400" b="1">
                          <a:solidFill>
                            <a:srgbClr val="002060"/>
                          </a:solidFill>
                          <a:effectLst/>
                          <a:latin typeface="Times New Roman"/>
                          <a:ea typeface="Times New Roman"/>
                        </a:rPr>
                        <a:t>Межбюджетные трансферты бюджетам муниципальных образований общего характера</a:t>
                      </a:r>
                      <a:endParaRPr lang="ru-RU" sz="1400">
                        <a:solidFill>
                          <a:srgbClr val="002060"/>
                        </a:solidFill>
                        <a:effectLst/>
                        <a:latin typeface="Times New Roman"/>
                        <a:ea typeface="Times New Roman"/>
                      </a:endParaRPr>
                    </a:p>
                  </a:txBody>
                  <a:tcPr marL="68580" marR="68580" marT="0" marB="0">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24 751,1</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a:solidFill>
                            <a:srgbClr val="002060"/>
                          </a:solidFill>
                          <a:effectLst/>
                          <a:latin typeface="Times New Roman"/>
                          <a:ea typeface="Times New Roman"/>
                        </a:rPr>
                        <a:t>24 751,1</a:t>
                      </a:r>
                      <a:endParaRPr lang="ru-RU" sz="140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c>
                  <a:txBody>
                    <a:bodyPr/>
                    <a:lstStyle/>
                    <a:p>
                      <a:pPr algn="r">
                        <a:spcAft>
                          <a:spcPts val="0"/>
                        </a:spcAft>
                      </a:pPr>
                      <a:r>
                        <a:rPr lang="ru-RU" sz="1400" b="1" dirty="0">
                          <a:solidFill>
                            <a:srgbClr val="002060"/>
                          </a:solidFill>
                          <a:effectLst/>
                          <a:latin typeface="Times New Roman"/>
                          <a:ea typeface="Times New Roman"/>
                        </a:rPr>
                        <a:t>100,0</a:t>
                      </a:r>
                      <a:endParaRPr lang="ru-RU" sz="1400" dirty="0">
                        <a:solidFill>
                          <a:srgbClr val="002060"/>
                        </a:solidFill>
                        <a:effectLst/>
                        <a:latin typeface="Times New Roman"/>
                        <a:ea typeface="Times New Roman"/>
                      </a:endParaRPr>
                    </a:p>
                  </a:txBody>
                  <a:tcPr marL="68580" marR="68580" marT="0" marB="0" anchor="b">
                    <a:solidFill>
                      <a:schemeClr val="accent5">
                        <a:lumMod val="60000"/>
                        <a:lumOff val="40000"/>
                      </a:schemeClr>
                    </a:solidFill>
                  </a:tcPr>
                </a:tc>
              </a:tr>
            </a:tbl>
          </a:graphicData>
        </a:graphic>
      </p:graphicFrame>
      <p:sp>
        <p:nvSpPr>
          <p:cNvPr id="5" name="Прямоугольник 4"/>
          <p:cNvSpPr/>
          <p:nvPr/>
        </p:nvSpPr>
        <p:spPr>
          <a:xfrm>
            <a:off x="539552" y="332656"/>
            <a:ext cx="7704855" cy="369332"/>
          </a:xfrm>
          <a:prstGeom prst="rect">
            <a:avLst/>
          </a:prstGeom>
        </p:spPr>
        <p:txBody>
          <a:bodyPr wrap="square">
            <a:spAutoFit/>
          </a:bodyPr>
          <a:lstStyle/>
          <a:p>
            <a:pPr algn="ctr"/>
            <a:r>
              <a:rPr lang="ru-RU" b="1" dirty="0">
                <a:solidFill>
                  <a:schemeClr val="bg1"/>
                </a:solidFill>
                <a:latin typeface="Times New Roman" pitchFamily="18" charset="0"/>
                <a:cs typeface="Times New Roman" pitchFamily="18" charset="0"/>
              </a:rPr>
              <a:t>Расходы бюджета в разрезе направлений расходов</a:t>
            </a:r>
          </a:p>
        </p:txBody>
      </p:sp>
    </p:spTree>
    <p:extLst>
      <p:ext uri="{BB962C8B-B14F-4D97-AF65-F5344CB8AC3E}">
        <p14:creationId xmlns:p14="http://schemas.microsoft.com/office/powerpoint/2010/main" val="28555343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2630"/>
            <a:ext cx="8229600" cy="922114"/>
          </a:xfrm>
        </p:spPr>
        <p:txBody>
          <a:bodyPr>
            <a:noAutofit/>
          </a:bodyPr>
          <a:lstStyle/>
          <a:p>
            <a:pPr algn="ctr"/>
            <a:r>
              <a:rPr lang="ru-RU" sz="2400" dirty="0">
                <a:solidFill>
                  <a:schemeClr val="bg1"/>
                </a:solidFill>
                <a:latin typeface="Times New Roman" pitchFamily="18" charset="0"/>
                <a:cs typeface="Times New Roman" pitchFamily="18" charset="0"/>
              </a:rPr>
              <a:t>Динамика налоговых и неналоговых доходов местного бюджета</a:t>
            </a:r>
            <a:r>
              <a:rPr lang="ru-RU" sz="2400" dirty="0">
                <a:solidFill>
                  <a:srgbClr val="002060"/>
                </a:solidFill>
                <a:latin typeface="Times New Roman" pitchFamily="18" charset="0"/>
                <a:cs typeface="Times New Roman" pitchFamily="18" charset="0"/>
              </a:rPr>
              <a:t/>
            </a:r>
            <a:br>
              <a:rPr lang="ru-RU" sz="2400" dirty="0">
                <a:solidFill>
                  <a:srgbClr val="002060"/>
                </a:solidFill>
                <a:latin typeface="Times New Roman" pitchFamily="18" charset="0"/>
                <a:cs typeface="Times New Roman" pitchFamily="18" charset="0"/>
              </a:rPr>
            </a:br>
            <a:r>
              <a:rPr lang="ru-RU" sz="2400" dirty="0">
                <a:solidFill>
                  <a:schemeClr val="accent1">
                    <a:lumMod val="75000"/>
                  </a:schemeClr>
                </a:solidFill>
                <a:effectLst/>
                <a:latin typeface="Times New Roman" pitchFamily="18" charset="0"/>
                <a:cs typeface="Times New Roman" pitchFamily="18" charset="0"/>
              </a:rPr>
              <a:t/>
            </a:r>
            <a:br>
              <a:rPr lang="ru-RU" sz="2400" dirty="0">
                <a:solidFill>
                  <a:schemeClr val="accent1">
                    <a:lumMod val="75000"/>
                  </a:schemeClr>
                </a:solidFill>
                <a:effectLst/>
                <a:latin typeface="Times New Roman" pitchFamily="18" charset="0"/>
                <a:cs typeface="Times New Roman" pitchFamily="18" charset="0"/>
              </a:rPr>
            </a:br>
            <a:endParaRPr lang="ru-RU" sz="24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602943737"/>
              </p:ext>
            </p:extLst>
          </p:nvPr>
        </p:nvGraphicFramePr>
        <p:xfrm>
          <a:off x="1691680" y="1340768"/>
          <a:ext cx="7272808" cy="496855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Диаграмма 5"/>
          <p:cNvGraphicFramePr/>
          <p:nvPr>
            <p:extLst>
              <p:ext uri="{D42A27DB-BD31-4B8C-83A1-F6EECF244321}">
                <p14:modId xmlns:p14="http://schemas.microsoft.com/office/powerpoint/2010/main" val="2361040595"/>
              </p:ext>
            </p:extLst>
          </p:nvPr>
        </p:nvGraphicFramePr>
        <p:xfrm>
          <a:off x="539552" y="1340768"/>
          <a:ext cx="8208912" cy="48965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82799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2630"/>
            <a:ext cx="8229600" cy="922114"/>
          </a:xfrm>
        </p:spPr>
        <p:txBody>
          <a:bodyPr>
            <a:noAutofit/>
          </a:bodyPr>
          <a:lstStyle/>
          <a:p>
            <a:pPr algn="ctr"/>
            <a:r>
              <a:rPr lang="ru-RU" sz="2400" dirty="0">
                <a:solidFill>
                  <a:schemeClr val="bg1"/>
                </a:solidFill>
                <a:effectLst/>
                <a:latin typeface="Times New Roman" pitchFamily="18" charset="0"/>
                <a:cs typeface="Times New Roman" pitchFamily="18" charset="0"/>
              </a:rPr>
              <a:t>Структура доходной части бюджета муниципального образования Крымский район</a:t>
            </a:r>
            <a:r>
              <a:rPr lang="ru-RU" sz="2400" dirty="0">
                <a:solidFill>
                  <a:schemeClr val="accent1">
                    <a:lumMod val="75000"/>
                  </a:schemeClr>
                </a:solidFill>
                <a:effectLst/>
                <a:latin typeface="Times New Roman" pitchFamily="18" charset="0"/>
                <a:cs typeface="Times New Roman" pitchFamily="18" charset="0"/>
              </a:rPr>
              <a:t/>
            </a:r>
            <a:br>
              <a:rPr lang="ru-RU" sz="2400" dirty="0">
                <a:solidFill>
                  <a:schemeClr val="accent1">
                    <a:lumMod val="75000"/>
                  </a:schemeClr>
                </a:solidFill>
                <a:effectLst/>
                <a:latin typeface="Times New Roman" pitchFamily="18" charset="0"/>
                <a:cs typeface="Times New Roman" pitchFamily="18" charset="0"/>
              </a:rPr>
            </a:br>
            <a:endParaRPr lang="ru-RU" sz="24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014749644"/>
              </p:ext>
            </p:extLst>
          </p:nvPr>
        </p:nvGraphicFramePr>
        <p:xfrm>
          <a:off x="1691680" y="1340768"/>
          <a:ext cx="7272808"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732950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1143000"/>
          </a:xfrm>
        </p:spPr>
        <p:txBody>
          <a:bodyPr>
            <a:normAutofit/>
          </a:bodyPr>
          <a:lstStyle/>
          <a:p>
            <a:pPr algn="ctr"/>
            <a:r>
              <a:rPr lang="ru-RU" sz="2400" dirty="0">
                <a:solidFill>
                  <a:schemeClr val="bg1"/>
                </a:solidFill>
              </a:rPr>
              <a:t>Структура расходов районного бюджета</a:t>
            </a:r>
            <a:endParaRPr lang="ru-RU" sz="2400" dirty="0">
              <a:solidFill>
                <a:schemeClr val="bg1"/>
              </a:solidFill>
            </a:endParaRPr>
          </a:p>
        </p:txBody>
      </p:sp>
      <p:graphicFrame>
        <p:nvGraphicFramePr>
          <p:cNvPr id="7" name="Диаграмма 6"/>
          <p:cNvGraphicFramePr/>
          <p:nvPr>
            <p:extLst>
              <p:ext uri="{D42A27DB-BD31-4B8C-83A1-F6EECF244321}">
                <p14:modId xmlns:p14="http://schemas.microsoft.com/office/powerpoint/2010/main" val="3647007921"/>
              </p:ext>
            </p:extLst>
          </p:nvPr>
        </p:nvGraphicFramePr>
        <p:xfrm>
          <a:off x="3923928" y="620687"/>
          <a:ext cx="5112568" cy="466309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Содержимое 3"/>
          <p:cNvGraphicFramePr>
            <a:graphicFrameLocks noGrp="1"/>
          </p:cNvGraphicFramePr>
          <p:nvPr>
            <p:ph sz="quarter" idx="13"/>
            <p:extLst>
              <p:ext uri="{D42A27DB-BD31-4B8C-83A1-F6EECF244321}">
                <p14:modId xmlns:p14="http://schemas.microsoft.com/office/powerpoint/2010/main" val="3262280160"/>
              </p:ext>
            </p:extLst>
          </p:nvPr>
        </p:nvGraphicFramePr>
        <p:xfrm>
          <a:off x="1043608" y="692696"/>
          <a:ext cx="7848872" cy="56886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558934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84"/>
            <a:ext cx="8229600" cy="1143000"/>
          </a:xfrm>
        </p:spPr>
        <p:txBody>
          <a:bodyPr>
            <a:normAutofit/>
          </a:bodyPr>
          <a:lstStyle/>
          <a:p>
            <a:pPr algn="ctr"/>
            <a:r>
              <a:rPr lang="ru-RU" sz="2400" dirty="0">
                <a:solidFill>
                  <a:schemeClr val="bg1"/>
                </a:solidFill>
                <a:effectLst/>
                <a:latin typeface="Times New Roman" pitchFamily="18" charset="0"/>
                <a:cs typeface="Times New Roman" pitchFamily="18" charset="0"/>
              </a:rPr>
              <a:t>ОБРАЗОВАНИЕ</a:t>
            </a:r>
            <a:r>
              <a:rPr lang="ru-RU" sz="2400" dirty="0">
                <a:solidFill>
                  <a:schemeClr val="accent1">
                    <a:lumMod val="75000"/>
                  </a:schemeClr>
                </a:solidFill>
                <a:effectLst/>
              </a:rPr>
              <a:t/>
            </a:r>
            <a:br>
              <a:rPr lang="ru-RU" sz="2400" dirty="0">
                <a:solidFill>
                  <a:schemeClr val="accent1">
                    <a:lumMod val="75000"/>
                  </a:schemeClr>
                </a:solidFill>
                <a:effectLst/>
              </a:rPr>
            </a:br>
            <a:endParaRPr lang="ru-RU" sz="2400" dirty="0">
              <a:solidFill>
                <a:schemeClr val="accent1">
                  <a:lumMod val="75000"/>
                </a:schemeClr>
              </a:solidFill>
            </a:endParaRPr>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1310050640"/>
              </p:ext>
            </p:extLst>
          </p:nvPr>
        </p:nvGraphicFramePr>
        <p:xfrm>
          <a:off x="611561" y="1145645"/>
          <a:ext cx="3024336" cy="3454555"/>
        </p:xfrm>
        <a:graphic>
          <a:graphicData uri="http://schemas.openxmlformats.org/drawingml/2006/table">
            <a:tbl>
              <a:tblPr>
                <a:tableStyleId>{5C22544A-7EE6-4342-B048-85BDC9FD1C3A}</a:tableStyleId>
              </a:tblPr>
              <a:tblGrid>
                <a:gridCol w="1800200"/>
                <a:gridCol w="1224136"/>
              </a:tblGrid>
              <a:tr h="583899">
                <a:tc gridSpan="2">
                  <a:txBody>
                    <a:bodyPr/>
                    <a:lstStyle/>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РАСХОДЫ БЮДЖЕТА НА ОБРАЗОВАНИЕ</a:t>
                      </a:r>
                    </a:p>
                    <a:p>
                      <a:pPr algn="ctr">
                        <a:lnSpc>
                          <a:spcPct val="115000"/>
                        </a:lnSpc>
                        <a:spcAft>
                          <a:spcPts val="0"/>
                        </a:spcAft>
                      </a:pPr>
                      <a:r>
                        <a:rPr lang="ru-RU" sz="1200" b="1" dirty="0" smtClean="0">
                          <a:solidFill>
                            <a:schemeClr val="accent6">
                              <a:lumMod val="50000"/>
                            </a:schemeClr>
                          </a:solidFill>
                          <a:effectLst/>
                          <a:latin typeface="Times New Roman" pitchFamily="18" charset="0"/>
                          <a:cs typeface="Times New Roman" pitchFamily="18" charset="0"/>
                        </a:rPr>
                        <a:t>(тысяч рублей)</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hMerge="1">
                  <a:txBody>
                    <a:bodyPr/>
                    <a:lstStyle/>
                    <a:p>
                      <a:endParaRPr lang="ru-RU"/>
                    </a:p>
                  </a:txBody>
                  <a:tcPr/>
                </a:tc>
              </a:tr>
              <a:tr h="198728">
                <a:tc>
                  <a:txBody>
                    <a:bodyPr/>
                    <a:lstStyle/>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 </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ru-RU" sz="1200" b="1" dirty="0" smtClean="0">
                          <a:solidFill>
                            <a:schemeClr val="accent6">
                              <a:lumMod val="50000"/>
                            </a:schemeClr>
                          </a:solidFill>
                          <a:effectLst/>
                          <a:latin typeface="Times New Roman" pitchFamily="18" charset="0"/>
                          <a:cs typeface="Times New Roman" pitchFamily="18" charset="0"/>
                        </a:rPr>
                        <a:t>202</a:t>
                      </a:r>
                      <a:r>
                        <a:rPr lang="en-US" sz="1200" b="1" dirty="0" smtClean="0">
                          <a:solidFill>
                            <a:schemeClr val="accent6">
                              <a:lumMod val="50000"/>
                            </a:schemeClr>
                          </a:solidFill>
                          <a:effectLst/>
                          <a:latin typeface="Times New Roman" pitchFamily="18" charset="0"/>
                          <a:cs typeface="Times New Roman" pitchFamily="18" charset="0"/>
                        </a:rPr>
                        <a:t>2</a:t>
                      </a:r>
                      <a:r>
                        <a:rPr lang="ru-RU" sz="1200" b="1" dirty="0" smtClean="0">
                          <a:solidFill>
                            <a:schemeClr val="accent6">
                              <a:lumMod val="50000"/>
                            </a:schemeClr>
                          </a:solidFill>
                          <a:effectLst/>
                          <a:latin typeface="Times New Roman" pitchFamily="18" charset="0"/>
                          <a:cs typeface="Times New Roman" pitchFamily="18" charset="0"/>
                        </a:rPr>
                        <a:t>год</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184115">
                <a:tc>
                  <a:txBody>
                    <a:bodyPr/>
                    <a:lstStyle/>
                    <a:p>
                      <a:pP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Всего</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cs typeface="Times New Roman" pitchFamily="18" charset="0"/>
                        </a:rPr>
                        <a:t>2 304 731,3</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383912">
                <a:tc>
                  <a:txBody>
                    <a:bodyPr/>
                    <a:lstStyle/>
                    <a:p>
                      <a:pP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Дошкольное образование</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cs typeface="Times New Roman" pitchFamily="18" charset="0"/>
                        </a:rPr>
                        <a:t>821 132,7</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383912">
                <a:tc>
                  <a:txBody>
                    <a:bodyPr/>
                    <a:lstStyle/>
                    <a:p>
                      <a:pP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Общее образование</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cs typeface="Times New Roman" pitchFamily="18" charset="0"/>
                        </a:rPr>
                        <a:t>1 138 616,0</a:t>
                      </a:r>
                      <a:endParaRPr lang="ru-RU" sz="1200" b="1" dirty="0">
                        <a:solidFill>
                          <a:schemeClr val="accent6">
                            <a:lumMod val="50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 </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383912">
                <a:tc>
                  <a:txBody>
                    <a:bodyPr/>
                    <a:lstStyle/>
                    <a:p>
                      <a:pPr>
                        <a:lnSpc>
                          <a:spcPct val="115000"/>
                        </a:lnSpc>
                        <a:spcAft>
                          <a:spcPts val="0"/>
                        </a:spcAft>
                      </a:pPr>
                      <a:r>
                        <a:rPr lang="ru-RU" sz="1200" b="1" dirty="0" smtClean="0">
                          <a:solidFill>
                            <a:schemeClr val="accent6">
                              <a:lumMod val="50000"/>
                            </a:schemeClr>
                          </a:solidFill>
                          <a:effectLst/>
                          <a:latin typeface="Times New Roman" pitchFamily="18" charset="0"/>
                          <a:ea typeface="Calibri"/>
                          <a:cs typeface="Times New Roman" pitchFamily="18" charset="0"/>
                        </a:rPr>
                        <a:t>Дополнительное образование детей</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ea typeface="Calibri"/>
                          <a:cs typeface="Times New Roman" pitchFamily="18" charset="0"/>
                        </a:rPr>
                        <a:t>139 121,0</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618581">
                <a:tc>
                  <a:txBody>
                    <a:bodyPr/>
                    <a:lstStyle/>
                    <a:p>
                      <a:pPr>
                        <a:lnSpc>
                          <a:spcPct val="115000"/>
                        </a:lnSpc>
                        <a:spcAft>
                          <a:spcPts val="0"/>
                        </a:spcAft>
                      </a:pPr>
                      <a:r>
                        <a:rPr lang="ru-RU" sz="1200" b="1" dirty="0" smtClean="0">
                          <a:solidFill>
                            <a:schemeClr val="accent6">
                              <a:lumMod val="50000"/>
                            </a:schemeClr>
                          </a:solidFill>
                          <a:effectLst/>
                          <a:latin typeface="Times New Roman" pitchFamily="18" charset="0"/>
                          <a:cs typeface="Times New Roman" pitchFamily="18" charset="0"/>
                        </a:rPr>
                        <a:t>Молодежная </a:t>
                      </a:r>
                      <a:r>
                        <a:rPr lang="ru-RU" sz="1200" b="1" dirty="0">
                          <a:solidFill>
                            <a:schemeClr val="accent6">
                              <a:lumMod val="50000"/>
                            </a:schemeClr>
                          </a:solidFill>
                          <a:effectLst/>
                          <a:latin typeface="Times New Roman" pitchFamily="18" charset="0"/>
                          <a:cs typeface="Times New Roman" pitchFamily="18" charset="0"/>
                        </a:rPr>
                        <a:t>политика и оздоровление детей</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cs typeface="Times New Roman" pitchFamily="18" charset="0"/>
                        </a:rPr>
                        <a:t>12 960,2</a:t>
                      </a:r>
                      <a:endParaRPr lang="ru-RU" sz="1200" b="1" dirty="0">
                        <a:solidFill>
                          <a:schemeClr val="accent6">
                            <a:lumMod val="50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 </a:t>
                      </a:r>
                    </a:p>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 </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618581">
                <a:tc>
                  <a:txBody>
                    <a:bodyPr/>
                    <a:lstStyle/>
                    <a:p>
                      <a:pPr>
                        <a:lnSpc>
                          <a:spcPct val="115000"/>
                        </a:lnSpc>
                        <a:spcAft>
                          <a:spcPts val="0"/>
                        </a:spcAft>
                      </a:pPr>
                      <a:r>
                        <a:rPr lang="ru-RU" sz="1200" b="1">
                          <a:solidFill>
                            <a:schemeClr val="accent6">
                              <a:lumMod val="50000"/>
                            </a:schemeClr>
                          </a:solidFill>
                          <a:effectLst/>
                          <a:latin typeface="Times New Roman" pitchFamily="18" charset="0"/>
                          <a:cs typeface="Times New Roman" pitchFamily="18" charset="0"/>
                        </a:rPr>
                        <a:t>Другие вопросы в области образования</a:t>
                      </a:r>
                      <a:endParaRPr lang="ru-RU" sz="1200" b="1">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cs typeface="Times New Roman" pitchFamily="18" charset="0"/>
                        </a:rPr>
                        <a:t>192 901,4</a:t>
                      </a:r>
                      <a:endParaRPr lang="ru-RU" sz="1200" b="1" dirty="0">
                        <a:solidFill>
                          <a:schemeClr val="accent6">
                            <a:lumMod val="50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 </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3651521698"/>
              </p:ext>
            </p:extLst>
          </p:nvPr>
        </p:nvGraphicFramePr>
        <p:xfrm>
          <a:off x="3923928" y="620687"/>
          <a:ext cx="5112568" cy="466309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227911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856" y="-99392"/>
            <a:ext cx="8229600" cy="1143000"/>
          </a:xfrm>
        </p:spPr>
        <p:txBody>
          <a:bodyPr>
            <a:normAutofit fontScale="90000"/>
          </a:bodyPr>
          <a:lstStyle/>
          <a:p>
            <a:pPr algn="ctr"/>
            <a:r>
              <a:rPr lang="ru-RU" sz="2400" b="0" dirty="0" smtClean="0">
                <a:solidFill>
                  <a:schemeClr val="accent1">
                    <a:lumMod val="75000"/>
                  </a:schemeClr>
                </a:solidFill>
                <a:effectLst/>
                <a:latin typeface="Times New Roman" pitchFamily="18" charset="0"/>
                <a:cs typeface="Times New Roman" pitchFamily="18" charset="0"/>
              </a:rPr>
              <a:t/>
            </a:r>
            <a:br>
              <a:rPr lang="ru-RU" sz="2400" b="0" dirty="0" smtClean="0">
                <a:solidFill>
                  <a:schemeClr val="accent1">
                    <a:lumMod val="75000"/>
                  </a:schemeClr>
                </a:solidFill>
                <a:effectLst/>
                <a:latin typeface="Times New Roman" pitchFamily="18" charset="0"/>
                <a:cs typeface="Times New Roman" pitchFamily="18" charset="0"/>
              </a:rPr>
            </a:br>
            <a:r>
              <a:rPr lang="ru-RU" sz="2700" dirty="0" smtClean="0">
                <a:solidFill>
                  <a:schemeClr val="bg1"/>
                </a:solidFill>
                <a:effectLst/>
                <a:latin typeface="Times New Roman" pitchFamily="18" charset="0"/>
                <a:cs typeface="Times New Roman" pitchFamily="18" charset="0"/>
              </a:rPr>
              <a:t>КУЛЬТУРА и кинематография</a:t>
            </a:r>
            <a:r>
              <a:rPr lang="ru-RU" sz="2700" dirty="0">
                <a:solidFill>
                  <a:schemeClr val="accent1">
                    <a:lumMod val="75000"/>
                  </a:schemeClr>
                </a:solidFill>
                <a:effectLst/>
                <a:latin typeface="Times New Roman" pitchFamily="18" charset="0"/>
                <a:cs typeface="Times New Roman" pitchFamily="18" charset="0"/>
              </a:rPr>
              <a:t/>
            </a:r>
            <a:br>
              <a:rPr lang="ru-RU" sz="2700" dirty="0">
                <a:solidFill>
                  <a:schemeClr val="accent1">
                    <a:lumMod val="75000"/>
                  </a:schemeClr>
                </a:solidFill>
                <a:effectLst/>
                <a:latin typeface="Times New Roman" pitchFamily="18" charset="0"/>
                <a:cs typeface="Times New Roman" pitchFamily="18" charset="0"/>
              </a:rPr>
            </a:br>
            <a:endParaRPr lang="ru-RU" sz="2700" dirty="0">
              <a:solidFill>
                <a:schemeClr val="accent1">
                  <a:lumMod val="75000"/>
                </a:schemeClr>
              </a:solidFill>
              <a:latin typeface="Times New Roman" pitchFamily="18" charset="0"/>
              <a:cs typeface="Times New Roman" pitchFamily="18" charset="0"/>
            </a:endParaRPr>
          </a:p>
        </p:txBody>
      </p:sp>
      <p:graphicFrame>
        <p:nvGraphicFramePr>
          <p:cNvPr id="5" name="Объект 4"/>
          <p:cNvGraphicFramePr>
            <a:graphicFrameLocks noGrp="1"/>
          </p:cNvGraphicFramePr>
          <p:nvPr>
            <p:ph sz="quarter" idx="13"/>
            <p:extLst>
              <p:ext uri="{D42A27DB-BD31-4B8C-83A1-F6EECF244321}">
                <p14:modId xmlns:p14="http://schemas.microsoft.com/office/powerpoint/2010/main" val="4229747453"/>
              </p:ext>
            </p:extLst>
          </p:nvPr>
        </p:nvGraphicFramePr>
        <p:xfrm>
          <a:off x="611560" y="1556791"/>
          <a:ext cx="2592288" cy="3024337"/>
        </p:xfrm>
        <a:graphic>
          <a:graphicData uri="http://schemas.openxmlformats.org/drawingml/2006/table">
            <a:tbl>
              <a:tblPr>
                <a:tableStyleId>{5C22544A-7EE6-4342-B048-85BDC9FD1C3A}</a:tableStyleId>
              </a:tblPr>
              <a:tblGrid>
                <a:gridCol w="1555373"/>
                <a:gridCol w="1036915"/>
              </a:tblGrid>
              <a:tr h="902520">
                <a:tc gridSpan="2">
                  <a:txBody>
                    <a:bodyPr/>
                    <a:lstStyle/>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РАСХОДЫ БЮДЖЕТА НА КУЛЬТУРУ</a:t>
                      </a:r>
                    </a:p>
                    <a:p>
                      <a:pPr algn="ctr">
                        <a:lnSpc>
                          <a:spcPct val="115000"/>
                        </a:lnSpc>
                        <a:spcAft>
                          <a:spcPts val="0"/>
                        </a:spcAft>
                      </a:pPr>
                      <a:r>
                        <a:rPr lang="ru-RU" sz="1200" b="1" dirty="0" smtClean="0">
                          <a:solidFill>
                            <a:schemeClr val="accent6">
                              <a:lumMod val="50000"/>
                            </a:schemeClr>
                          </a:solidFill>
                          <a:effectLst/>
                          <a:latin typeface="Times New Roman" pitchFamily="18" charset="0"/>
                          <a:cs typeface="Times New Roman" pitchFamily="18" charset="0"/>
                        </a:rPr>
                        <a:t>(тысяч рублей)</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hMerge="1">
                  <a:txBody>
                    <a:bodyPr/>
                    <a:lstStyle/>
                    <a:p>
                      <a:endParaRPr lang="ru-RU"/>
                    </a:p>
                  </a:txBody>
                  <a:tcPr/>
                </a:tc>
              </a:tr>
              <a:tr h="352434">
                <a:tc>
                  <a:txBody>
                    <a:bodyPr/>
                    <a:lstStyle/>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 </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ru-RU" sz="1200" b="1" dirty="0" smtClean="0">
                          <a:solidFill>
                            <a:schemeClr val="accent6">
                              <a:lumMod val="50000"/>
                            </a:schemeClr>
                          </a:solidFill>
                          <a:effectLst/>
                          <a:latin typeface="Times New Roman" pitchFamily="18" charset="0"/>
                          <a:cs typeface="Times New Roman" pitchFamily="18" charset="0"/>
                        </a:rPr>
                        <a:t>202</a:t>
                      </a:r>
                      <a:r>
                        <a:rPr lang="en-US" sz="1200" b="1" dirty="0" smtClean="0">
                          <a:solidFill>
                            <a:schemeClr val="accent6">
                              <a:lumMod val="50000"/>
                            </a:schemeClr>
                          </a:solidFill>
                          <a:effectLst/>
                          <a:latin typeface="Times New Roman" pitchFamily="18" charset="0"/>
                          <a:cs typeface="Times New Roman" pitchFamily="18" charset="0"/>
                        </a:rPr>
                        <a:t>2</a:t>
                      </a:r>
                      <a:r>
                        <a:rPr lang="ru-RU" sz="1200" b="1" dirty="0" smtClean="0">
                          <a:solidFill>
                            <a:schemeClr val="accent6">
                              <a:lumMod val="50000"/>
                            </a:schemeClr>
                          </a:solidFill>
                          <a:effectLst/>
                          <a:latin typeface="Times New Roman" pitchFamily="18" charset="0"/>
                          <a:cs typeface="Times New Roman" pitchFamily="18" charset="0"/>
                        </a:rPr>
                        <a:t> </a:t>
                      </a:r>
                      <a:r>
                        <a:rPr lang="ru-RU" sz="1200" b="1" dirty="0">
                          <a:solidFill>
                            <a:schemeClr val="accent6">
                              <a:lumMod val="50000"/>
                            </a:schemeClr>
                          </a:solidFill>
                          <a:effectLst/>
                          <a:latin typeface="Times New Roman" pitchFamily="18" charset="0"/>
                          <a:cs typeface="Times New Roman" pitchFamily="18" charset="0"/>
                        </a:rPr>
                        <a:t>год</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417265">
                <a:tc>
                  <a:txBody>
                    <a:bodyPr/>
                    <a:lstStyle/>
                    <a:p>
                      <a:pP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Всего</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ea typeface="+mn-ea"/>
                          <a:cs typeface="Times New Roman" pitchFamily="18" charset="0"/>
                        </a:rPr>
                        <a:t>81 198,9</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449598">
                <a:tc>
                  <a:txBody>
                    <a:bodyPr/>
                    <a:lstStyle/>
                    <a:p>
                      <a:pP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Культура</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cs typeface="Times New Roman" pitchFamily="18" charset="0"/>
                        </a:rPr>
                        <a:t>73 043,3</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902520">
                <a:tc>
                  <a:txBody>
                    <a:bodyPr/>
                    <a:lstStyle/>
                    <a:p>
                      <a:pP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Другие вопросы в области культуры, кинематографии</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cs typeface="Times New Roman" pitchFamily="18" charset="0"/>
                        </a:rPr>
                        <a:t>8 155,6</a:t>
                      </a:r>
                      <a:endParaRPr lang="ru-RU" sz="1200" b="1" dirty="0" smtClean="0">
                        <a:solidFill>
                          <a:schemeClr val="accent6">
                            <a:lumMod val="50000"/>
                          </a:schemeClr>
                        </a:solidFill>
                        <a:effectLst/>
                        <a:latin typeface="Times New Roman" pitchFamily="18" charset="0"/>
                        <a:cs typeface="Times New Roman" pitchFamily="18" charset="0"/>
                      </a:endParaRPr>
                    </a:p>
                    <a:p>
                      <a:pPr algn="ctr">
                        <a:lnSpc>
                          <a:spcPct val="115000"/>
                        </a:lnSpc>
                        <a:spcAft>
                          <a:spcPts val="0"/>
                        </a:spcAft>
                      </a:pPr>
                      <a:endParaRPr lang="ru-RU" sz="1200" b="1" dirty="0">
                        <a:solidFill>
                          <a:schemeClr val="accent6">
                            <a:lumMod val="50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 </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3795206439"/>
              </p:ext>
            </p:extLst>
          </p:nvPr>
        </p:nvGraphicFramePr>
        <p:xfrm>
          <a:off x="3035605" y="1412776"/>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92157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395536" y="260648"/>
            <a:ext cx="8424936" cy="5478423"/>
          </a:xfrm>
          <a:prstGeom prst="rect">
            <a:avLst/>
          </a:prstGeom>
        </p:spPr>
        <p:txBody>
          <a:bodyPr wrap="square">
            <a:spAutoFit/>
          </a:bodyPr>
          <a:lstStyle/>
          <a:p>
            <a:r>
              <a:rPr lang="ru-RU" sz="1400" b="1" dirty="0">
                <a:solidFill>
                  <a:schemeClr val="bg1"/>
                </a:solidFill>
              </a:rPr>
              <a:t>Налог, взимаемый в связи с применением упрощенной системы налогообложения - поступило 245 879 тыс. руб. или 102,2 % к бюджетному назначению. Темп роста к уровню 2021 года 205 %, дополнительно поступило 125 807 тыс. руб. Такой темп роста связан с увеличением норматива </a:t>
            </a:r>
            <a:r>
              <a:rPr lang="ru-RU" sz="1400" b="1" dirty="0">
                <a:solidFill>
                  <a:schemeClr val="bg1"/>
                </a:solidFill>
                <a:latin typeface="Arial" panose="020B0604020202020204" pitchFamily="34" charset="0"/>
                <a:cs typeface="Arial" panose="020B0604020202020204" pitchFamily="34" charset="0"/>
              </a:rPr>
              <a:t>отчислений</a:t>
            </a:r>
            <a:r>
              <a:rPr lang="ru-RU" sz="1400" b="1" dirty="0">
                <a:solidFill>
                  <a:schemeClr val="bg1"/>
                </a:solidFill>
              </a:rPr>
              <a:t> с 35 % в 2021 году на 50 % в 2022 году. Крупные плательщики УСН:            ООО «Кедр </a:t>
            </a:r>
            <a:r>
              <a:rPr lang="ru-RU" sz="1400" b="1" dirty="0" err="1">
                <a:solidFill>
                  <a:schemeClr val="bg1"/>
                </a:solidFill>
              </a:rPr>
              <a:t>Фарм</a:t>
            </a:r>
            <a:r>
              <a:rPr lang="ru-RU" sz="1400" b="1" dirty="0">
                <a:solidFill>
                  <a:schemeClr val="bg1"/>
                </a:solidFill>
              </a:rPr>
              <a:t>», ООО «СЗ СК «Каскад», ООО «Семеновод», ООО «</a:t>
            </a:r>
            <a:r>
              <a:rPr lang="ru-RU" sz="1400" b="1" dirty="0" err="1">
                <a:solidFill>
                  <a:schemeClr val="bg1"/>
                </a:solidFill>
              </a:rPr>
              <a:t>Селекцентр</a:t>
            </a:r>
            <a:r>
              <a:rPr lang="ru-RU" sz="1400" b="1" dirty="0">
                <a:solidFill>
                  <a:schemeClr val="bg1"/>
                </a:solidFill>
              </a:rPr>
              <a:t>».</a:t>
            </a:r>
          </a:p>
          <a:p>
            <a:r>
              <a:rPr lang="ru-RU" sz="1400" b="1" dirty="0" smtClean="0">
                <a:solidFill>
                  <a:schemeClr val="bg1"/>
                </a:solidFill>
              </a:rPr>
              <a:t>Единый </a:t>
            </a:r>
            <a:r>
              <a:rPr lang="ru-RU" sz="1400" b="1" dirty="0">
                <a:solidFill>
                  <a:schemeClr val="bg1"/>
                </a:solidFill>
              </a:rPr>
              <a:t>сельскохозяйственный налог – фактически поступило 23 690 тыс. руб. или 102,1 % к бюджетному назначению, темп роста к уровню прошлого года составляет 155,7 %. Дополнительно поступило 8 474 тыс. руб. Такое исполнение связано с увеличением платежей от: ЗАО «Агрофирма Родина», ООО «</a:t>
            </a:r>
            <a:r>
              <a:rPr lang="ru-RU" sz="1400" b="1" dirty="0" err="1">
                <a:solidFill>
                  <a:schemeClr val="bg1"/>
                </a:solidFill>
              </a:rPr>
              <a:t>Саук</a:t>
            </a:r>
            <a:r>
              <a:rPr lang="ru-RU" sz="1400" b="1" dirty="0">
                <a:solidFill>
                  <a:schemeClr val="bg1"/>
                </a:solidFill>
              </a:rPr>
              <a:t>-Дере-Агро», ООО «Святогор», ООО «Гибрид», ООО «</a:t>
            </a:r>
            <a:r>
              <a:rPr lang="ru-RU" sz="1400" b="1" dirty="0" err="1">
                <a:solidFill>
                  <a:schemeClr val="bg1"/>
                </a:solidFill>
              </a:rPr>
              <a:t>Промагрохимия</a:t>
            </a:r>
            <a:r>
              <a:rPr lang="ru-RU" sz="1400" b="1" dirty="0">
                <a:solidFill>
                  <a:schemeClr val="bg1"/>
                </a:solidFill>
              </a:rPr>
              <a:t>», ООО «АГРО ХОЛДИНГ», ООО «</a:t>
            </a:r>
            <a:r>
              <a:rPr lang="ru-RU" sz="1400" b="1" dirty="0" err="1">
                <a:solidFill>
                  <a:schemeClr val="bg1"/>
                </a:solidFill>
              </a:rPr>
              <a:t>Патрида</a:t>
            </a:r>
            <a:r>
              <a:rPr lang="ru-RU" sz="1400" b="1" dirty="0" smtClean="0">
                <a:solidFill>
                  <a:schemeClr val="bg1"/>
                </a:solidFill>
              </a:rPr>
              <a:t>».</a:t>
            </a:r>
          </a:p>
          <a:p>
            <a:r>
              <a:rPr lang="ru-RU" sz="1400" b="1" dirty="0">
                <a:solidFill>
                  <a:schemeClr val="bg1"/>
                </a:solidFill>
              </a:rPr>
              <a:t>Налог на имущество организаций – фактически поступило 15 418 тыс. руб. или 102,1 % к бюджетному назначению. Темп роста к уровню прошлого года составляет 110,1 %, дополнительно к 2021 году поступило 1 415 тыс. руб. Такое поступление говорит о том, что Крымский район развивается, идет увеличение основных средств. </a:t>
            </a:r>
          </a:p>
          <a:p>
            <a:r>
              <a:rPr lang="ru-RU" sz="1400" b="1" dirty="0">
                <a:solidFill>
                  <a:schemeClr val="bg1"/>
                </a:solidFill>
              </a:rPr>
              <a:t>Госпошлина – поступило за 2022 год 13 791 тыс. руб., что составляет 102,2 % к бюджетному назначению и 102,2 % к уровню 2021 года. Поступает, в основном,  государственная пошлина по делам, рассматриваемым в судах общей юрисдикции, мировыми судьями. </a:t>
            </a:r>
          </a:p>
          <a:p>
            <a:r>
              <a:rPr lang="ru-RU" sz="1400" b="1" dirty="0">
                <a:solidFill>
                  <a:schemeClr val="bg1"/>
                </a:solidFill>
              </a:rPr>
              <a:t>Арендная плата за землю – поступило 107 794  тыс. руб. или 102,1 % к бюджетному назначению и 112 % к уровню прошлого года, дополнительно поступило 11 456 тыс. руб. </a:t>
            </a:r>
          </a:p>
          <a:p>
            <a:r>
              <a:rPr lang="ru-RU" sz="1400" b="1" dirty="0">
                <a:solidFill>
                  <a:schemeClr val="bg1"/>
                </a:solidFill>
              </a:rPr>
              <a:t>Доходы от сдачи в аренду муниципального имущества - за 2022 год поступило 2 634 тыс. руб., что составляет 102,1 % к бюджетному назначению и 142,3 % к уровню прошлого года, дополнительно поступило в бюджет  798,7 тыс. руб., за счет погашения задолженности прошлых лет.</a:t>
            </a:r>
          </a:p>
          <a:p>
            <a:endParaRPr lang="ru-RU" sz="1400" dirty="0">
              <a:solidFill>
                <a:schemeClr val="bg1"/>
              </a:solidFill>
            </a:endParaRPr>
          </a:p>
        </p:txBody>
      </p:sp>
    </p:spTree>
    <p:extLst>
      <p:ext uri="{BB962C8B-B14F-4D97-AF65-F5344CB8AC3E}">
        <p14:creationId xmlns:p14="http://schemas.microsoft.com/office/powerpoint/2010/main" val="342459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43408"/>
            <a:ext cx="8229600" cy="1143000"/>
          </a:xfrm>
        </p:spPr>
        <p:txBody>
          <a:bodyPr>
            <a:normAutofit/>
          </a:bodyPr>
          <a:lstStyle/>
          <a:p>
            <a:pPr algn="ctr"/>
            <a:r>
              <a:rPr lang="ru-RU" sz="2400" dirty="0" smtClean="0">
                <a:solidFill>
                  <a:schemeClr val="accent4">
                    <a:lumMod val="50000"/>
                  </a:schemeClr>
                </a:solidFill>
                <a:effectLst/>
              </a:rPr>
              <a:t/>
            </a:r>
            <a:br>
              <a:rPr lang="ru-RU" sz="2400" dirty="0" smtClean="0">
                <a:solidFill>
                  <a:schemeClr val="accent4">
                    <a:lumMod val="50000"/>
                  </a:schemeClr>
                </a:solidFill>
                <a:effectLst/>
              </a:rPr>
            </a:br>
            <a:r>
              <a:rPr lang="ru-RU" sz="2400" dirty="0" smtClean="0">
                <a:solidFill>
                  <a:schemeClr val="bg1"/>
                </a:solidFill>
                <a:effectLst/>
                <a:latin typeface="Times New Roman" pitchFamily="18" charset="0"/>
                <a:cs typeface="Times New Roman" pitchFamily="18" charset="0"/>
              </a:rPr>
              <a:t>ФИЗИЧЕСКАЯ</a:t>
            </a:r>
            <a:r>
              <a:rPr lang="ru-RU" sz="2400" dirty="0" smtClean="0">
                <a:solidFill>
                  <a:schemeClr val="bg1"/>
                </a:solidFill>
                <a:effectLst/>
              </a:rPr>
              <a:t> </a:t>
            </a:r>
            <a:r>
              <a:rPr lang="ru-RU" sz="2400" dirty="0">
                <a:solidFill>
                  <a:schemeClr val="bg1"/>
                </a:solidFill>
                <a:effectLst/>
              </a:rPr>
              <a:t>КУЛЬТУРА И </a:t>
            </a:r>
            <a:r>
              <a:rPr lang="ru-RU" sz="2400" dirty="0" smtClean="0">
                <a:solidFill>
                  <a:schemeClr val="bg1"/>
                </a:solidFill>
                <a:effectLst/>
              </a:rPr>
              <a:t>СПОРТ</a:t>
            </a:r>
            <a:endParaRPr lang="ru-RU" sz="2400" dirty="0">
              <a:solidFill>
                <a:schemeClr val="bg1"/>
              </a:solidFill>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2151131668"/>
              </p:ext>
            </p:extLst>
          </p:nvPr>
        </p:nvGraphicFramePr>
        <p:xfrm>
          <a:off x="539552" y="908720"/>
          <a:ext cx="2952328" cy="2675986"/>
        </p:xfrm>
        <a:graphic>
          <a:graphicData uri="http://schemas.openxmlformats.org/drawingml/2006/table">
            <a:tbl>
              <a:tblPr>
                <a:tableStyleId>{5C22544A-7EE6-4342-B048-85BDC9FD1C3A}</a:tableStyleId>
              </a:tblPr>
              <a:tblGrid>
                <a:gridCol w="1527067"/>
                <a:gridCol w="1425261"/>
              </a:tblGrid>
              <a:tr h="704078">
                <a:tc gridSpan="2">
                  <a:txBody>
                    <a:bodyPr/>
                    <a:lstStyle/>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РАСХОДЫ БЮДЖЕТА НА ФИЗИЧЕСКУЮ КУЛЬТУРУ И СПОРТ</a:t>
                      </a:r>
                    </a:p>
                    <a:p>
                      <a:pPr algn="ctr">
                        <a:lnSpc>
                          <a:spcPct val="115000"/>
                        </a:lnSpc>
                        <a:spcAft>
                          <a:spcPts val="0"/>
                        </a:spcAft>
                      </a:pPr>
                      <a:r>
                        <a:rPr lang="ru-RU" sz="1200" b="1" dirty="0" smtClean="0">
                          <a:solidFill>
                            <a:schemeClr val="accent6">
                              <a:lumMod val="50000"/>
                            </a:schemeClr>
                          </a:solidFill>
                          <a:effectLst/>
                          <a:latin typeface="Times New Roman" pitchFamily="18" charset="0"/>
                          <a:cs typeface="Times New Roman" pitchFamily="18" charset="0"/>
                        </a:rPr>
                        <a:t>(тысяч рублей)</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hMerge="1">
                  <a:txBody>
                    <a:bodyPr/>
                    <a:lstStyle/>
                    <a:p>
                      <a:endParaRPr lang="ru-RU"/>
                    </a:p>
                  </a:txBody>
                  <a:tcPr/>
                </a:tc>
              </a:tr>
              <a:tr h="320036">
                <a:tc>
                  <a:txBody>
                    <a:bodyPr/>
                    <a:lstStyle/>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 </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ru-RU" sz="1200" b="1" dirty="0" smtClean="0">
                          <a:solidFill>
                            <a:schemeClr val="accent6">
                              <a:lumMod val="50000"/>
                            </a:schemeClr>
                          </a:solidFill>
                          <a:effectLst/>
                          <a:latin typeface="Times New Roman" pitchFamily="18" charset="0"/>
                          <a:cs typeface="Times New Roman" pitchFamily="18" charset="0"/>
                        </a:rPr>
                        <a:t>202</a:t>
                      </a:r>
                      <a:r>
                        <a:rPr lang="en-US" sz="1200" b="1" dirty="0" smtClean="0">
                          <a:solidFill>
                            <a:schemeClr val="accent6">
                              <a:lumMod val="50000"/>
                            </a:schemeClr>
                          </a:solidFill>
                          <a:effectLst/>
                          <a:latin typeface="Times New Roman" pitchFamily="18" charset="0"/>
                          <a:cs typeface="Times New Roman" pitchFamily="18" charset="0"/>
                        </a:rPr>
                        <a:t>2</a:t>
                      </a:r>
                      <a:r>
                        <a:rPr lang="en-US" sz="1200" b="1" baseline="0" dirty="0" smtClean="0">
                          <a:solidFill>
                            <a:schemeClr val="accent6">
                              <a:lumMod val="50000"/>
                            </a:schemeClr>
                          </a:solidFill>
                          <a:effectLst/>
                          <a:latin typeface="Times New Roman" pitchFamily="18" charset="0"/>
                          <a:cs typeface="Times New Roman" pitchFamily="18" charset="0"/>
                        </a:rPr>
                        <a:t> </a:t>
                      </a:r>
                      <a:r>
                        <a:rPr lang="ru-RU" sz="1200" b="1" dirty="0" smtClean="0">
                          <a:solidFill>
                            <a:schemeClr val="accent6">
                              <a:lumMod val="50000"/>
                            </a:schemeClr>
                          </a:solidFill>
                          <a:effectLst/>
                          <a:latin typeface="Times New Roman" pitchFamily="18" charset="0"/>
                          <a:cs typeface="Times New Roman" pitchFamily="18" charset="0"/>
                        </a:rPr>
                        <a:t>год</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288032">
                <a:tc>
                  <a:txBody>
                    <a:bodyPr/>
                    <a:lstStyle/>
                    <a:p>
                      <a:pP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Всего</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cs typeface="Times New Roman" pitchFamily="18" charset="0"/>
                        </a:rPr>
                        <a:t>221 960,1</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320036">
                <a:tc>
                  <a:txBody>
                    <a:bodyPr/>
                    <a:lstStyle/>
                    <a:p>
                      <a:pPr>
                        <a:lnSpc>
                          <a:spcPct val="115000"/>
                        </a:lnSpc>
                        <a:spcAft>
                          <a:spcPts val="0"/>
                        </a:spcAft>
                      </a:pPr>
                      <a:r>
                        <a:rPr lang="ru-RU" sz="1200" b="1">
                          <a:solidFill>
                            <a:schemeClr val="accent6">
                              <a:lumMod val="50000"/>
                            </a:schemeClr>
                          </a:solidFill>
                          <a:effectLst/>
                          <a:latin typeface="Times New Roman" pitchFamily="18" charset="0"/>
                          <a:cs typeface="Times New Roman" pitchFamily="18" charset="0"/>
                        </a:rPr>
                        <a:t>Физическая культура</a:t>
                      </a:r>
                      <a:endParaRPr lang="ru-RU" sz="1200" b="1">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cs typeface="Times New Roman" pitchFamily="18" charset="0"/>
                        </a:rPr>
                        <a:t>217 174,3</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r h="960107">
                <a:tc>
                  <a:txBody>
                    <a:bodyPr/>
                    <a:lstStyle/>
                    <a:p>
                      <a:pP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Другие вопросы в области физической культуры и спорта</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c>
                  <a:txBody>
                    <a:bodyPr/>
                    <a:lstStyle/>
                    <a:p>
                      <a:pPr algn="ctr">
                        <a:lnSpc>
                          <a:spcPct val="115000"/>
                        </a:lnSpc>
                        <a:spcAft>
                          <a:spcPts val="0"/>
                        </a:spcAft>
                      </a:pPr>
                      <a:r>
                        <a:rPr lang="en-US" sz="1200" b="1" dirty="0" smtClean="0">
                          <a:solidFill>
                            <a:schemeClr val="accent6">
                              <a:lumMod val="50000"/>
                            </a:schemeClr>
                          </a:solidFill>
                          <a:effectLst/>
                          <a:latin typeface="Times New Roman" pitchFamily="18" charset="0"/>
                          <a:cs typeface="Times New Roman" pitchFamily="18" charset="0"/>
                        </a:rPr>
                        <a:t>4 785,8</a:t>
                      </a:r>
                      <a:endParaRPr lang="ru-RU" sz="1200" b="1" dirty="0">
                        <a:solidFill>
                          <a:schemeClr val="accent6">
                            <a:lumMod val="50000"/>
                          </a:schemeClr>
                        </a:solidFill>
                        <a:effectLst/>
                        <a:latin typeface="Times New Roman" pitchFamily="18" charset="0"/>
                        <a:cs typeface="Times New Roman" pitchFamily="18" charset="0"/>
                      </a:endParaRPr>
                    </a:p>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 </a:t>
                      </a:r>
                    </a:p>
                    <a:p>
                      <a:pPr algn="ct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 </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68580" marR="68580" marT="0" marB="0">
                    <a:solidFill>
                      <a:schemeClr val="accent5">
                        <a:lumMod val="60000"/>
                        <a:lumOff val="40000"/>
                      </a:schemeClr>
                    </a:solidFill>
                  </a:tcPr>
                </a:tc>
              </a:tr>
            </a:tbl>
          </a:graphicData>
        </a:graphic>
      </p:graphicFrame>
      <p:graphicFrame>
        <p:nvGraphicFramePr>
          <p:cNvPr id="7" name="Диаграмма 6"/>
          <p:cNvGraphicFramePr/>
          <p:nvPr>
            <p:extLst>
              <p:ext uri="{D42A27DB-BD31-4B8C-83A1-F6EECF244321}">
                <p14:modId xmlns:p14="http://schemas.microsoft.com/office/powerpoint/2010/main" val="519542959"/>
              </p:ext>
            </p:extLst>
          </p:nvPr>
        </p:nvGraphicFramePr>
        <p:xfrm>
          <a:off x="3707904" y="908720"/>
          <a:ext cx="5436096" cy="39604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631628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7768"/>
            <a:ext cx="8229600" cy="1143000"/>
          </a:xfrm>
        </p:spPr>
        <p:txBody>
          <a:bodyPr>
            <a:noAutofit/>
          </a:bodyPr>
          <a:lstStyle/>
          <a:p>
            <a:pPr algn="ctr"/>
            <a:r>
              <a:rPr lang="ru-RU" sz="2400" dirty="0">
                <a:solidFill>
                  <a:schemeClr val="bg1"/>
                </a:solidFill>
                <a:effectLst/>
                <a:latin typeface="Times New Roman" pitchFamily="18" charset="0"/>
                <a:cs typeface="Times New Roman" pitchFamily="18" charset="0"/>
              </a:rPr>
              <a:t>Динамика муниципального долга муниципального образования Крымский район</a:t>
            </a:r>
            <a:r>
              <a:rPr lang="ru-RU" sz="2400" dirty="0">
                <a:effectLst/>
                <a:latin typeface="Times New Roman" pitchFamily="18" charset="0"/>
                <a:cs typeface="Times New Roman" pitchFamily="18" charset="0"/>
              </a:rPr>
              <a:t/>
            </a:r>
            <a:br>
              <a:rPr lang="ru-RU" sz="2400" dirty="0">
                <a:effectLst/>
                <a:latin typeface="Times New Roman" pitchFamily="18" charset="0"/>
                <a:cs typeface="Times New Roman" pitchFamily="18" charset="0"/>
              </a:rPr>
            </a:br>
            <a:endParaRPr lang="ru-RU" sz="2400" dirty="0">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1866564648"/>
              </p:ext>
            </p:extLst>
          </p:nvPr>
        </p:nvGraphicFramePr>
        <p:xfrm>
          <a:off x="467544" y="1340768"/>
          <a:ext cx="8229600" cy="47085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042774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97768"/>
            <a:ext cx="8229600" cy="1143000"/>
          </a:xfrm>
        </p:spPr>
        <p:txBody>
          <a:bodyPr>
            <a:noAutofit/>
          </a:bodyPr>
          <a:lstStyle/>
          <a:p>
            <a:pPr algn="ctr"/>
            <a:r>
              <a:rPr lang="ru-RU" sz="2400" dirty="0">
                <a:solidFill>
                  <a:schemeClr val="accent1">
                    <a:lumMod val="75000"/>
                  </a:schemeClr>
                </a:solidFill>
                <a:effectLst/>
                <a:latin typeface="Times New Roman" pitchFamily="18" charset="0"/>
                <a:cs typeface="Times New Roman" pitchFamily="18" charset="0"/>
              </a:rPr>
              <a:t>Расходы на обслуживание муниципального долга </a:t>
            </a:r>
            <a:endParaRPr lang="ru-RU" sz="24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2082396270"/>
              </p:ext>
            </p:extLst>
          </p:nvPr>
        </p:nvGraphicFramePr>
        <p:xfrm>
          <a:off x="1143000" y="1196752"/>
          <a:ext cx="6400800"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633475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143000"/>
          </a:xfrm>
        </p:spPr>
        <p:txBody>
          <a:bodyPr>
            <a:noAutofit/>
          </a:bodyPr>
          <a:lstStyle/>
          <a:p>
            <a:pPr algn="ctr"/>
            <a:r>
              <a:rPr lang="ru-RU" sz="2000" dirty="0">
                <a:solidFill>
                  <a:schemeClr val="bg1"/>
                </a:solidFill>
                <a:effectLst/>
                <a:latin typeface="Times New Roman" pitchFamily="18" charset="0"/>
                <a:cs typeface="Times New Roman" pitchFamily="18" charset="0"/>
              </a:rPr>
              <a:t>МУНИЦИПАЛЬНЫЕ ПРОГРАММЫ</a:t>
            </a:r>
            <a:br>
              <a:rPr lang="ru-RU" sz="2000" dirty="0">
                <a:solidFill>
                  <a:schemeClr val="bg1"/>
                </a:solidFill>
                <a:effectLst/>
                <a:latin typeface="Times New Roman" pitchFamily="18" charset="0"/>
                <a:cs typeface="Times New Roman" pitchFamily="18" charset="0"/>
              </a:rPr>
            </a:br>
            <a:r>
              <a:rPr lang="ru-RU" sz="2000" dirty="0" smtClean="0">
                <a:solidFill>
                  <a:schemeClr val="bg1"/>
                </a:solidFill>
                <a:effectLst/>
                <a:latin typeface="Times New Roman" pitchFamily="18" charset="0"/>
                <a:cs typeface="Times New Roman" pitchFamily="18" charset="0"/>
              </a:rPr>
              <a:t>муниципального </a:t>
            </a:r>
            <a:r>
              <a:rPr lang="ru-RU" sz="2000" dirty="0">
                <a:solidFill>
                  <a:schemeClr val="bg1"/>
                </a:solidFill>
                <a:effectLst/>
                <a:latin typeface="Times New Roman" pitchFamily="18" charset="0"/>
                <a:cs typeface="Times New Roman" pitchFamily="18" charset="0"/>
              </a:rPr>
              <a:t>образования Крымский район</a:t>
            </a:r>
            <a:r>
              <a:rPr lang="ru-RU" sz="2000" dirty="0">
                <a:solidFill>
                  <a:schemeClr val="accent1">
                    <a:lumMod val="75000"/>
                  </a:schemeClr>
                </a:solidFill>
                <a:effectLst/>
                <a:latin typeface="Times New Roman" pitchFamily="18" charset="0"/>
                <a:cs typeface="Times New Roman" pitchFamily="18" charset="0"/>
              </a:rPr>
              <a:t/>
            </a:r>
            <a:br>
              <a:rPr lang="ru-RU" sz="2000" dirty="0">
                <a:solidFill>
                  <a:schemeClr val="accent1">
                    <a:lumMod val="75000"/>
                  </a:schemeClr>
                </a:solidFill>
                <a:effectLst/>
                <a:latin typeface="Times New Roman" pitchFamily="18" charset="0"/>
                <a:cs typeface="Times New Roman" pitchFamily="18" charset="0"/>
              </a:rPr>
            </a:br>
            <a:endParaRPr lang="ru-RU" sz="2000" dirty="0">
              <a:solidFill>
                <a:schemeClr val="accent1">
                  <a:lumMod val="75000"/>
                </a:schemeClr>
              </a:solidFill>
              <a:latin typeface="Times New Roman" pitchFamily="18" charset="0"/>
              <a:cs typeface="Times New Roman" pitchFamily="18" charset="0"/>
            </a:endParaRPr>
          </a:p>
        </p:txBody>
      </p:sp>
      <p:graphicFrame>
        <p:nvGraphicFramePr>
          <p:cNvPr id="4" name="Объект 3"/>
          <p:cNvGraphicFramePr>
            <a:graphicFrameLocks noGrp="1"/>
          </p:cNvGraphicFramePr>
          <p:nvPr>
            <p:ph sz="quarter" idx="13"/>
            <p:extLst>
              <p:ext uri="{D42A27DB-BD31-4B8C-83A1-F6EECF244321}">
                <p14:modId xmlns:p14="http://schemas.microsoft.com/office/powerpoint/2010/main" val="381054711"/>
              </p:ext>
            </p:extLst>
          </p:nvPr>
        </p:nvGraphicFramePr>
        <p:xfrm>
          <a:off x="1" y="908720"/>
          <a:ext cx="9143999" cy="6792199"/>
        </p:xfrm>
        <a:graphic>
          <a:graphicData uri="http://schemas.openxmlformats.org/drawingml/2006/table">
            <a:tbl>
              <a:tblPr firstRow="1" firstCol="1" bandRow="1">
                <a:effectLst>
                  <a:reflection blurRad="6350" stA="52000" endA="300" endPos="35000" dir="5400000" sy="-100000" algn="bl" rotWithShape="0"/>
                </a:effectLst>
                <a:tableStyleId>{5C22544A-7EE6-4342-B048-85BDC9FD1C3A}</a:tableStyleId>
              </a:tblPr>
              <a:tblGrid>
                <a:gridCol w="491740"/>
                <a:gridCol w="5441058"/>
                <a:gridCol w="1057983"/>
                <a:gridCol w="1057983"/>
                <a:gridCol w="1095235"/>
              </a:tblGrid>
              <a:tr h="593161">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код</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Наименование программы</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ctr">
                        <a:lnSpc>
                          <a:spcPct val="115000"/>
                        </a:lnSpc>
                        <a:spcAft>
                          <a:spcPts val="0"/>
                        </a:spcAft>
                      </a:pPr>
                      <a:r>
                        <a:rPr lang="ru-RU" sz="1200" dirty="0" smtClean="0">
                          <a:solidFill>
                            <a:schemeClr val="accent6">
                              <a:lumMod val="50000"/>
                            </a:schemeClr>
                          </a:solidFill>
                          <a:effectLst/>
                          <a:latin typeface="Times New Roman" pitchFamily="18" charset="0"/>
                          <a:cs typeface="Times New Roman" pitchFamily="18" charset="0"/>
                        </a:rPr>
                        <a:t>Исполнено</a:t>
                      </a:r>
                    </a:p>
                    <a:p>
                      <a:pPr algn="ctr">
                        <a:lnSpc>
                          <a:spcPct val="115000"/>
                        </a:lnSpc>
                        <a:spcAft>
                          <a:spcPts val="0"/>
                        </a:spcAft>
                      </a:pPr>
                      <a:r>
                        <a:rPr lang="ru-RU" sz="1200" dirty="0" smtClean="0">
                          <a:solidFill>
                            <a:schemeClr val="accent6">
                              <a:lumMod val="50000"/>
                            </a:schemeClr>
                          </a:solidFill>
                          <a:effectLst/>
                          <a:latin typeface="Times New Roman" pitchFamily="18" charset="0"/>
                          <a:cs typeface="Times New Roman" pitchFamily="18" charset="0"/>
                        </a:rPr>
                        <a:t>20</a:t>
                      </a:r>
                      <a:r>
                        <a:rPr lang="en-US" sz="1200" dirty="0" smtClean="0">
                          <a:solidFill>
                            <a:schemeClr val="accent6">
                              <a:lumMod val="50000"/>
                            </a:schemeClr>
                          </a:solidFill>
                          <a:effectLst/>
                          <a:latin typeface="Times New Roman" pitchFamily="18" charset="0"/>
                          <a:cs typeface="Times New Roman" pitchFamily="18" charset="0"/>
                        </a:rPr>
                        <a:t>21</a:t>
                      </a:r>
                      <a:r>
                        <a:rPr lang="en-US" sz="1200" baseline="0" dirty="0" smtClean="0">
                          <a:solidFill>
                            <a:schemeClr val="accent6">
                              <a:lumMod val="50000"/>
                            </a:schemeClr>
                          </a:solidFill>
                          <a:effectLst/>
                          <a:latin typeface="Times New Roman" pitchFamily="18" charset="0"/>
                          <a:cs typeface="Times New Roman" pitchFamily="18" charset="0"/>
                        </a:rPr>
                        <a:t> </a:t>
                      </a:r>
                      <a:r>
                        <a:rPr lang="ru-RU" sz="1200" baseline="0" dirty="0" smtClean="0">
                          <a:solidFill>
                            <a:schemeClr val="accent6">
                              <a:lumMod val="50000"/>
                            </a:schemeClr>
                          </a:solidFill>
                          <a:effectLst/>
                          <a:latin typeface="Times New Roman" pitchFamily="18" charset="0"/>
                          <a:cs typeface="Times New Roman" pitchFamily="18" charset="0"/>
                        </a:rPr>
                        <a:t>г</a:t>
                      </a:r>
                      <a:r>
                        <a:rPr lang="ru-RU" sz="1200" dirty="0" smtClean="0">
                          <a:solidFill>
                            <a:schemeClr val="accent6">
                              <a:lumMod val="50000"/>
                            </a:schemeClr>
                          </a:solidFill>
                          <a:effectLst/>
                          <a:latin typeface="Times New Roman" pitchFamily="18" charset="0"/>
                          <a:cs typeface="Times New Roman" pitchFamily="18" charset="0"/>
                        </a:rPr>
                        <a:t>од</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ctr">
                        <a:lnSpc>
                          <a:spcPct val="115000"/>
                        </a:lnSpc>
                        <a:spcAft>
                          <a:spcPts val="0"/>
                        </a:spcAft>
                      </a:pPr>
                      <a:r>
                        <a:rPr lang="ru-RU" sz="1200" dirty="0" smtClean="0">
                          <a:solidFill>
                            <a:schemeClr val="accent6">
                              <a:lumMod val="50000"/>
                            </a:schemeClr>
                          </a:solidFill>
                          <a:effectLst/>
                          <a:latin typeface="Times New Roman" pitchFamily="18" charset="0"/>
                          <a:cs typeface="Times New Roman" pitchFamily="18" charset="0"/>
                        </a:rPr>
                        <a:t>Исполнено</a:t>
                      </a:r>
                    </a:p>
                    <a:p>
                      <a:pPr algn="ctr">
                        <a:lnSpc>
                          <a:spcPct val="115000"/>
                        </a:lnSpc>
                        <a:spcAft>
                          <a:spcPts val="0"/>
                        </a:spcAft>
                      </a:pPr>
                      <a:r>
                        <a:rPr lang="ru-RU" sz="1200" dirty="0" smtClean="0">
                          <a:solidFill>
                            <a:schemeClr val="accent6">
                              <a:lumMod val="50000"/>
                            </a:schemeClr>
                          </a:solidFill>
                          <a:effectLst/>
                          <a:latin typeface="Times New Roman" pitchFamily="18" charset="0"/>
                          <a:cs typeface="Times New Roman" pitchFamily="18" charset="0"/>
                        </a:rPr>
                        <a:t>2022</a:t>
                      </a:r>
                      <a:r>
                        <a:rPr lang="ru-RU" sz="1200" baseline="0" dirty="0" smtClean="0">
                          <a:solidFill>
                            <a:schemeClr val="accent6">
                              <a:lumMod val="50000"/>
                            </a:schemeClr>
                          </a:solidFill>
                          <a:effectLst/>
                          <a:latin typeface="Times New Roman" pitchFamily="18" charset="0"/>
                          <a:cs typeface="Times New Roman" pitchFamily="18" charset="0"/>
                        </a:rPr>
                        <a:t> </a:t>
                      </a:r>
                      <a:r>
                        <a:rPr lang="ru-RU" sz="1200" dirty="0" smtClean="0">
                          <a:solidFill>
                            <a:schemeClr val="accent6">
                              <a:lumMod val="50000"/>
                            </a:schemeClr>
                          </a:solidFill>
                          <a:effectLst/>
                          <a:latin typeface="Times New Roman" pitchFamily="18" charset="0"/>
                          <a:cs typeface="Times New Roman" pitchFamily="18" charset="0"/>
                        </a:rPr>
                        <a:t>год</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ctr">
                        <a:lnSpc>
                          <a:spcPct val="115000"/>
                        </a:lnSpc>
                        <a:spcAft>
                          <a:spcPts val="0"/>
                        </a:spcAft>
                      </a:pPr>
                      <a:r>
                        <a:rPr lang="ru-RU" sz="1200" dirty="0" smtClean="0">
                          <a:solidFill>
                            <a:schemeClr val="accent6">
                              <a:lumMod val="50000"/>
                            </a:schemeClr>
                          </a:solidFill>
                          <a:effectLst/>
                          <a:latin typeface="Times New Roman" pitchFamily="18" charset="0"/>
                          <a:cs typeface="Times New Roman" pitchFamily="18" charset="0"/>
                        </a:rPr>
                        <a:t>Отклонения</a:t>
                      </a:r>
                    </a:p>
                    <a:p>
                      <a:pPr algn="ctr">
                        <a:lnSpc>
                          <a:spcPct val="115000"/>
                        </a:lnSpc>
                        <a:spcAft>
                          <a:spcPts val="0"/>
                        </a:spcAft>
                      </a:pPr>
                      <a:r>
                        <a:rPr lang="ru-RU" sz="1200" dirty="0" smtClean="0">
                          <a:solidFill>
                            <a:schemeClr val="accent6">
                              <a:lumMod val="50000"/>
                            </a:schemeClr>
                          </a:solidFill>
                          <a:effectLst/>
                          <a:latin typeface="Times New Roman" pitchFamily="18" charset="0"/>
                          <a:ea typeface="Calibri"/>
                          <a:cs typeface="Times New Roman" pitchFamily="18" charset="0"/>
                        </a:rPr>
                        <a:t>+/-  </a:t>
                      </a:r>
                    </a:p>
                    <a:p>
                      <a:pPr algn="ctr">
                        <a:lnSpc>
                          <a:spcPct val="115000"/>
                        </a:lnSpc>
                        <a:spcAft>
                          <a:spcPts val="0"/>
                        </a:spcAft>
                      </a:pPr>
                      <a:r>
                        <a:rPr lang="ru-RU" sz="1200" dirty="0" smtClean="0">
                          <a:solidFill>
                            <a:schemeClr val="accent6">
                              <a:lumMod val="50000"/>
                            </a:schemeClr>
                          </a:solidFill>
                          <a:effectLst/>
                          <a:latin typeface="Times New Roman" pitchFamily="18" charset="0"/>
                          <a:ea typeface="Calibri"/>
                          <a:cs typeface="Times New Roman" pitchFamily="18" charset="0"/>
                        </a:rPr>
                        <a:t>2022/2021</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r>
              <a:tr h="212019">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 </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Всего, в том числе</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2 323,2</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2 839,6</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+516,4</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03698">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02</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"Развитие образования"</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1 864,5</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2 201,2</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+336,7</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03698">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03</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"Социальная поддержка граждан"</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4,9</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5,7</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+0,8</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03698">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04</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"Доступная среда"</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0,5</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0,5</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0</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03698">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05</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"Дети Крымского </a:t>
                      </a:r>
                      <a:r>
                        <a:rPr lang="ru-RU" sz="1200" b="1" dirty="0" smtClean="0">
                          <a:solidFill>
                            <a:schemeClr val="accent6">
                              <a:lumMod val="50000"/>
                            </a:schemeClr>
                          </a:solidFill>
                          <a:effectLst/>
                          <a:latin typeface="Times New Roman" pitchFamily="18" charset="0"/>
                          <a:cs typeface="Times New Roman" pitchFamily="18" charset="0"/>
                        </a:rPr>
                        <a:t>района</a:t>
                      </a:r>
                      <a:r>
                        <a:rPr lang="ru-RU" sz="1200" b="1" dirty="0">
                          <a:solidFill>
                            <a:schemeClr val="accent6">
                              <a:lumMod val="50000"/>
                            </a:schemeClr>
                          </a:solidFill>
                          <a:effectLst/>
                          <a:latin typeface="Times New Roman" pitchFamily="18" charset="0"/>
                          <a:cs typeface="Times New Roman" pitchFamily="18" charset="0"/>
                        </a:rPr>
                        <a:t>"</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68,9</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100,9</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+32,0</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506855">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06</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"Комплексное и устойчивое развитие Крымского района в сфере строительства, архитектуры и дорожного хозяйства"</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32,8</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28,7</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-4,1</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338598">
                <a:tc>
                  <a:txBody>
                    <a:bodyPr/>
                    <a:lstStyle/>
                    <a:p>
                      <a:pPr algn="ctr">
                        <a:lnSpc>
                          <a:spcPct val="115000"/>
                        </a:lnSpc>
                        <a:spcAft>
                          <a:spcPts val="0"/>
                        </a:spcAft>
                      </a:pPr>
                      <a:r>
                        <a:rPr lang="ru-RU" sz="1200" dirty="0" smtClean="0">
                          <a:solidFill>
                            <a:schemeClr val="accent6">
                              <a:lumMod val="50000"/>
                            </a:schemeClr>
                          </a:solidFill>
                          <a:effectLst/>
                          <a:latin typeface="Times New Roman" pitchFamily="18" charset="0"/>
                          <a:ea typeface="Calibri"/>
                          <a:cs typeface="Times New Roman" pitchFamily="18" charset="0"/>
                        </a:rPr>
                        <a:t>07</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kern="1200" dirty="0" smtClean="0">
                          <a:solidFill>
                            <a:schemeClr val="accent6">
                              <a:lumMod val="50000"/>
                            </a:schemeClr>
                          </a:solidFill>
                          <a:effectLst/>
                          <a:latin typeface="Times New Roman" pitchFamily="18" charset="0"/>
                          <a:ea typeface="+mn-ea"/>
                          <a:cs typeface="Times New Roman" pitchFamily="18" charset="0"/>
                        </a:rPr>
                        <a:t>"Повышение безопасности дорожного движения на территории муниципального образования Крымский район"</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0,05</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0,05</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0</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338598">
                <a:tc>
                  <a:txBody>
                    <a:bodyPr/>
                    <a:lstStyle/>
                    <a:p>
                      <a:pPr algn="ctr">
                        <a:lnSpc>
                          <a:spcPct val="115000"/>
                        </a:lnSpc>
                        <a:spcAft>
                          <a:spcPts val="0"/>
                        </a:spcAft>
                      </a:pPr>
                      <a:r>
                        <a:rPr lang="ru-RU" sz="1200" dirty="0" smtClean="0">
                          <a:solidFill>
                            <a:schemeClr val="accent6">
                              <a:lumMod val="50000"/>
                            </a:schemeClr>
                          </a:solidFill>
                          <a:effectLst/>
                          <a:latin typeface="Times New Roman" pitchFamily="18" charset="0"/>
                          <a:ea typeface="Calibri"/>
                          <a:cs typeface="Times New Roman" pitchFamily="18" charset="0"/>
                        </a:rPr>
                        <a:t>08</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a:ea typeface="Times New Roman"/>
                          <a:cs typeface="Times New Roman"/>
                        </a:rPr>
                        <a:t>«Капитальный ремонт и ремонт автомобильных дорог муниципального значения»</a:t>
                      </a:r>
                      <a:endParaRPr lang="ru-RU" sz="1200" b="1" dirty="0">
                        <a:solidFill>
                          <a:schemeClr val="accent6">
                            <a:lumMod val="50000"/>
                          </a:schemeClr>
                        </a:solidFill>
                        <a:effectLst/>
                        <a:latin typeface="Calibri"/>
                        <a:ea typeface="Times New Roman"/>
                        <a:cs typeface="Times New Roman"/>
                      </a:endParaRPr>
                    </a:p>
                  </a:txBody>
                  <a:tcPr marL="68580" marR="68580"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0,0</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2,7</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+2,7</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03698">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09</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"Обеспечение безопасности населения"</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38,0</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68,2</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+30,2</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03698">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10</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"Развитие культуры"</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141,2</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132,2</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-9,0</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03698">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12</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"Развитие физической культуры и спорта"</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120,6</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216,9</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+96,3</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40150">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14</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"Экономическое развитие и инновационная экономика"</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0,5</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1,0</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+0,5</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03698">
                <a:tc>
                  <a:txBody>
                    <a:bodyPr/>
                    <a:lstStyle/>
                    <a:p>
                      <a:pPr algn="ctr">
                        <a:lnSpc>
                          <a:spcPct val="115000"/>
                        </a:lnSpc>
                        <a:spcAft>
                          <a:spcPts val="0"/>
                        </a:spcAft>
                      </a:pPr>
                      <a:r>
                        <a:rPr lang="ru-RU" sz="1200">
                          <a:solidFill>
                            <a:schemeClr val="accent6">
                              <a:lumMod val="50000"/>
                            </a:schemeClr>
                          </a:solidFill>
                          <a:effectLst/>
                          <a:latin typeface="Times New Roman" pitchFamily="18" charset="0"/>
                          <a:cs typeface="Times New Roman" pitchFamily="18" charset="0"/>
                        </a:rPr>
                        <a:t>15</a:t>
                      </a:r>
                      <a:endParaRPr lang="ru-RU" sz="120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"Молодежь Крымского района"</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6,2</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6,5</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+0,3</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363463">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16</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"Муниципальная политика и развитие гражданского общества"</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8,9</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12,4</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+3,5</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03698">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17</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Казачество Крымского района</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3,0</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3,0</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0</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363463">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18</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"Формирование условий для духовно-нравственного развития граждан"</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1,5</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1,9</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0,4</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507898">
                <a:tc>
                  <a:txBody>
                    <a:bodyPr/>
                    <a:lstStyle/>
                    <a:p>
                      <a:pPr algn="ctr">
                        <a:lnSpc>
                          <a:spcPct val="115000"/>
                        </a:lnSpc>
                        <a:spcAft>
                          <a:spcPts val="0"/>
                        </a:spcAft>
                      </a:pPr>
                      <a:r>
                        <a:rPr lang="ru-RU" sz="1200" dirty="0" smtClean="0">
                          <a:solidFill>
                            <a:schemeClr val="accent6">
                              <a:lumMod val="50000"/>
                            </a:schemeClr>
                          </a:solidFill>
                          <a:effectLst/>
                          <a:latin typeface="Times New Roman" pitchFamily="18" charset="0"/>
                          <a:ea typeface="Calibri"/>
                          <a:cs typeface="Times New Roman" pitchFamily="18" charset="0"/>
                        </a:rPr>
                        <a:t>22</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kern="1200" dirty="0" smtClean="0">
                          <a:solidFill>
                            <a:schemeClr val="accent6">
                              <a:lumMod val="50000"/>
                            </a:schemeClr>
                          </a:solidFill>
                          <a:effectLst/>
                          <a:latin typeface="Times New Roman" pitchFamily="18" charset="0"/>
                          <a:ea typeface="+mn-ea"/>
                          <a:cs typeface="Times New Roman" pitchFamily="18" charset="0"/>
                        </a:rPr>
                        <a:t>"Информационное обеспечение и информирование граждан о деятельности органов местного самоуправления муниципального образования Крымский район" </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4,0</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4,4</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+0,4</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338598">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23</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kern="1200" dirty="0" smtClean="0">
                          <a:solidFill>
                            <a:schemeClr val="accent6">
                              <a:lumMod val="50000"/>
                            </a:schemeClr>
                          </a:solidFill>
                          <a:effectLst/>
                          <a:latin typeface="Times New Roman" pitchFamily="18" charset="0"/>
                          <a:ea typeface="+mn-ea"/>
                          <a:cs typeface="Times New Roman" pitchFamily="18" charset="0"/>
                        </a:rPr>
                        <a:t>"Информатизация муниципального образования Крымский район"</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4,3</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6,9</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+2,6</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03698">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24</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"Развитие сельского хозяйства"</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10,1</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13,8</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+3,7</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46167">
                <a:tc>
                  <a:txBody>
                    <a:bodyPr/>
                    <a:lstStyle/>
                    <a:p>
                      <a:pPr algn="ctr">
                        <a:lnSpc>
                          <a:spcPct val="115000"/>
                        </a:lnSpc>
                        <a:spcAft>
                          <a:spcPts val="0"/>
                        </a:spcAft>
                      </a:pPr>
                      <a:r>
                        <a:rPr lang="ru-RU" sz="1200" dirty="0">
                          <a:solidFill>
                            <a:schemeClr val="accent6">
                              <a:lumMod val="50000"/>
                            </a:schemeClr>
                          </a:solidFill>
                          <a:effectLst/>
                          <a:latin typeface="Times New Roman" pitchFamily="18" charset="0"/>
                          <a:cs typeface="Times New Roman" pitchFamily="18" charset="0"/>
                        </a:rPr>
                        <a:t>25</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a:solidFill>
                            <a:schemeClr val="accent6">
                              <a:lumMod val="50000"/>
                            </a:schemeClr>
                          </a:solidFill>
                          <a:effectLst/>
                          <a:latin typeface="Times New Roman" pitchFamily="18" charset="0"/>
                          <a:cs typeface="Times New Roman" pitchFamily="18" charset="0"/>
                        </a:rPr>
                        <a:t>"Развитие топливно-энергетического комплекса"</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1,5</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12,9</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+11,4</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30498">
                <a:tc>
                  <a:txBody>
                    <a:bodyPr/>
                    <a:lstStyle/>
                    <a:p>
                      <a:pPr algn="ctr">
                        <a:lnSpc>
                          <a:spcPct val="115000"/>
                        </a:lnSpc>
                        <a:spcAft>
                          <a:spcPts val="0"/>
                        </a:spcAft>
                      </a:pPr>
                      <a:r>
                        <a:rPr lang="ru-RU" sz="1200" dirty="0" smtClean="0">
                          <a:solidFill>
                            <a:schemeClr val="accent6">
                              <a:lumMod val="50000"/>
                            </a:schemeClr>
                          </a:solidFill>
                          <a:effectLst/>
                          <a:latin typeface="Times New Roman" pitchFamily="18" charset="0"/>
                          <a:ea typeface="Calibri"/>
                          <a:cs typeface="Times New Roman" pitchFamily="18" charset="0"/>
                        </a:rPr>
                        <a:t>26</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smtClean="0">
                          <a:solidFill>
                            <a:schemeClr val="accent6">
                              <a:lumMod val="50000"/>
                            </a:schemeClr>
                          </a:solidFill>
                          <a:effectLst/>
                          <a:latin typeface="Times New Roman" pitchFamily="18" charset="0"/>
                          <a:ea typeface="Calibri"/>
                          <a:cs typeface="Times New Roman" pitchFamily="18" charset="0"/>
                        </a:rPr>
                        <a:t>«Противодействие коррупции»</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0,0</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0,01</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+0,01</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r h="214830">
                <a:tc>
                  <a:txBody>
                    <a:bodyPr/>
                    <a:lstStyle/>
                    <a:p>
                      <a:pPr algn="ctr">
                        <a:lnSpc>
                          <a:spcPct val="115000"/>
                        </a:lnSpc>
                        <a:spcAft>
                          <a:spcPts val="0"/>
                        </a:spcAft>
                      </a:pPr>
                      <a:r>
                        <a:rPr lang="ru-RU" sz="1200" dirty="0" smtClean="0">
                          <a:solidFill>
                            <a:schemeClr val="accent6">
                              <a:lumMod val="50000"/>
                            </a:schemeClr>
                          </a:solidFill>
                          <a:effectLst/>
                          <a:latin typeface="Times New Roman" pitchFamily="18" charset="0"/>
                          <a:ea typeface="Calibri"/>
                          <a:cs typeface="Times New Roman" pitchFamily="18" charset="0"/>
                        </a:rPr>
                        <a:t>28</a:t>
                      </a:r>
                      <a:endParaRPr lang="ru-RU" sz="1200" dirty="0">
                        <a:solidFill>
                          <a:schemeClr val="accent6">
                            <a:lumMod val="50000"/>
                          </a:schemeClr>
                        </a:solidFill>
                        <a:effectLst/>
                        <a:latin typeface="Times New Roman" pitchFamily="18" charset="0"/>
                        <a:ea typeface="Calibri"/>
                        <a:cs typeface="Times New Roman" pitchFamily="18" charset="0"/>
                      </a:endParaRPr>
                    </a:p>
                  </a:txBody>
                  <a:tcPr marL="52642" marR="52642" marT="0" marB="0">
                    <a:solidFill>
                      <a:schemeClr val="accent5">
                        <a:lumMod val="60000"/>
                        <a:lumOff val="40000"/>
                      </a:schemeClr>
                    </a:solidFill>
                  </a:tcPr>
                </a:tc>
                <a:tc>
                  <a:txBody>
                    <a:bodyPr/>
                    <a:lstStyle/>
                    <a:p>
                      <a:pPr algn="just">
                        <a:lnSpc>
                          <a:spcPct val="115000"/>
                        </a:lnSpc>
                        <a:spcAft>
                          <a:spcPts val="0"/>
                        </a:spcAft>
                      </a:pPr>
                      <a:r>
                        <a:rPr lang="ru-RU" sz="1200" b="1" dirty="0" smtClean="0">
                          <a:solidFill>
                            <a:schemeClr val="accent6">
                              <a:lumMod val="50000"/>
                            </a:schemeClr>
                          </a:solidFill>
                          <a:effectLst/>
                          <a:latin typeface="Times New Roman" pitchFamily="18" charset="0"/>
                          <a:ea typeface="Calibri"/>
                          <a:cs typeface="Times New Roman" pitchFamily="18" charset="0"/>
                        </a:rPr>
                        <a:t>«Управление муниципальными финансами»</a:t>
                      </a:r>
                      <a:endParaRPr lang="ru-RU" sz="1200" b="1" dirty="0">
                        <a:solidFill>
                          <a:schemeClr val="accent6">
                            <a:lumMod val="50000"/>
                          </a:schemeClr>
                        </a:solidFill>
                        <a:effectLst/>
                        <a:latin typeface="Times New Roman" pitchFamily="18" charset="0"/>
                        <a:ea typeface="Calibri"/>
                        <a:cs typeface="Times New Roman" pitchFamily="18" charset="0"/>
                      </a:endParaRPr>
                    </a:p>
                  </a:txBody>
                  <a:tcPr marL="52642" marR="52642" marT="0" marB="0" anchor="ctr">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11,8</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a:solidFill>
                            <a:schemeClr val="accent6">
                              <a:lumMod val="50000"/>
                            </a:schemeClr>
                          </a:solidFill>
                          <a:effectLst/>
                          <a:latin typeface="Times New Roman"/>
                          <a:ea typeface="Times New Roman"/>
                          <a:cs typeface="Times New Roman"/>
                        </a:rPr>
                        <a:t>19,8</a:t>
                      </a:r>
                      <a:endParaRPr lang="ru-RU" sz="1200" b="1">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c>
                  <a:txBody>
                    <a:bodyPr/>
                    <a:lstStyle/>
                    <a:p>
                      <a:pPr algn="ctr">
                        <a:lnSpc>
                          <a:spcPct val="115000"/>
                        </a:lnSpc>
                        <a:spcAft>
                          <a:spcPts val="0"/>
                        </a:spcAft>
                      </a:pPr>
                      <a:r>
                        <a:rPr lang="ru-RU" sz="1200" b="1" dirty="0">
                          <a:solidFill>
                            <a:schemeClr val="accent6">
                              <a:lumMod val="50000"/>
                            </a:schemeClr>
                          </a:solidFill>
                          <a:effectLst/>
                          <a:latin typeface="Times New Roman"/>
                          <a:ea typeface="Times New Roman"/>
                          <a:cs typeface="Times New Roman"/>
                        </a:rPr>
                        <a:t>+8,0</a:t>
                      </a:r>
                      <a:endParaRPr lang="ru-RU" sz="1200" b="1" dirty="0">
                        <a:solidFill>
                          <a:schemeClr val="accent6">
                            <a:lumMod val="50000"/>
                          </a:schemeClr>
                        </a:solidFill>
                        <a:effectLst/>
                        <a:latin typeface="Calibri"/>
                        <a:ea typeface="Times New Roman"/>
                        <a:cs typeface="Times New Roman"/>
                      </a:endParaRPr>
                    </a:p>
                  </a:txBody>
                  <a:tcPr marL="68580" marR="68580" marT="0" marB="0" anchor="b">
                    <a:solidFill>
                      <a:schemeClr val="accent5">
                        <a:lumMod val="60000"/>
                        <a:lumOff val="40000"/>
                      </a:schemeClr>
                    </a:solidFill>
                  </a:tcPr>
                </a:tc>
              </a:tr>
            </a:tbl>
          </a:graphicData>
        </a:graphic>
      </p:graphicFrame>
    </p:spTree>
    <p:extLst>
      <p:ext uri="{BB962C8B-B14F-4D97-AF65-F5344CB8AC3E}">
        <p14:creationId xmlns:p14="http://schemas.microsoft.com/office/powerpoint/2010/main" val="16519940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010" y="260648"/>
            <a:ext cx="8229600" cy="2074242"/>
          </a:xfrm>
        </p:spPr>
        <p:txBody>
          <a:bodyPr>
            <a:normAutofit/>
          </a:bodyPr>
          <a:lstStyle/>
          <a:p>
            <a:pPr algn="ctr"/>
            <a:r>
              <a:rPr lang="ru-RU" sz="3200" dirty="0" smtClean="0">
                <a:solidFill>
                  <a:schemeClr val="bg1"/>
                </a:solidFill>
              </a:rPr>
              <a:t>Контактная информация</a:t>
            </a:r>
            <a:endParaRPr lang="ru-RU" sz="3200" dirty="0">
              <a:solidFill>
                <a:schemeClr val="bg1"/>
              </a:solidFill>
            </a:endParaRPr>
          </a:p>
        </p:txBody>
      </p:sp>
      <p:graphicFrame>
        <p:nvGraphicFramePr>
          <p:cNvPr id="5" name="Таблица 4"/>
          <p:cNvGraphicFramePr>
            <a:graphicFrameLocks noGrp="1"/>
          </p:cNvGraphicFramePr>
          <p:nvPr>
            <p:extLst>
              <p:ext uri="{D42A27DB-BD31-4B8C-83A1-F6EECF244321}">
                <p14:modId xmlns:p14="http://schemas.microsoft.com/office/powerpoint/2010/main" val="3077834011"/>
              </p:ext>
            </p:extLst>
          </p:nvPr>
        </p:nvGraphicFramePr>
        <p:xfrm>
          <a:off x="251521" y="1093386"/>
          <a:ext cx="8784975" cy="528794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2808311"/>
                <a:gridCol w="3096344"/>
                <a:gridCol w="2880320"/>
              </a:tblGrid>
              <a:tr h="1269106">
                <a:tc gridSpan="3">
                  <a:txBody>
                    <a:bodyPr/>
                    <a:lstStyle/>
                    <a:p>
                      <a:pPr algn="ctr"/>
                      <a:r>
                        <a:rPr lang="ru-RU" sz="2400" dirty="0" smtClean="0">
                          <a:solidFill>
                            <a:schemeClr val="accent6">
                              <a:lumMod val="50000"/>
                            </a:schemeClr>
                          </a:solidFill>
                          <a:latin typeface="Times New Roman" pitchFamily="18" charset="0"/>
                          <a:cs typeface="Times New Roman" pitchFamily="18" charset="0"/>
                        </a:rPr>
                        <a:t>Финансовое управление администрации</a:t>
                      </a:r>
                      <a:br>
                        <a:rPr lang="ru-RU" sz="2400" dirty="0" smtClean="0">
                          <a:solidFill>
                            <a:schemeClr val="accent6">
                              <a:lumMod val="50000"/>
                            </a:schemeClr>
                          </a:solidFill>
                          <a:latin typeface="Times New Roman" pitchFamily="18" charset="0"/>
                          <a:cs typeface="Times New Roman" pitchFamily="18" charset="0"/>
                        </a:rPr>
                      </a:br>
                      <a:r>
                        <a:rPr lang="ru-RU" sz="2400" dirty="0" smtClean="0">
                          <a:solidFill>
                            <a:schemeClr val="accent6">
                              <a:lumMod val="50000"/>
                            </a:schemeClr>
                          </a:solidFill>
                          <a:latin typeface="Times New Roman" pitchFamily="18" charset="0"/>
                          <a:cs typeface="Times New Roman" pitchFamily="18" charset="0"/>
                        </a:rPr>
                        <a:t>муниципального образования Крымский район</a:t>
                      </a:r>
                      <a:r>
                        <a:rPr lang="ru-RU" sz="1800" dirty="0" smtClean="0">
                          <a:solidFill>
                            <a:schemeClr val="accent6">
                              <a:lumMod val="50000"/>
                            </a:schemeClr>
                          </a:solidFill>
                          <a:latin typeface="Times New Roman" pitchFamily="18" charset="0"/>
                          <a:cs typeface="Times New Roman" pitchFamily="18" charset="0"/>
                        </a:rPr>
                        <a:t/>
                      </a:r>
                      <a:br>
                        <a:rPr lang="ru-RU" sz="1800" dirty="0" smtClean="0">
                          <a:solidFill>
                            <a:schemeClr val="accent6">
                              <a:lumMod val="50000"/>
                            </a:schemeClr>
                          </a:solidFill>
                          <a:latin typeface="Times New Roman" pitchFamily="18" charset="0"/>
                          <a:cs typeface="Times New Roman" pitchFamily="18" charset="0"/>
                        </a:rPr>
                      </a:br>
                      <a:endParaRPr lang="ru-RU" dirty="0">
                        <a:solidFill>
                          <a:schemeClr val="accent6">
                            <a:lumMod val="50000"/>
                          </a:schemeClr>
                        </a:solidFill>
                        <a:latin typeface="Times New Roman" pitchFamily="18" charset="0"/>
                        <a:cs typeface="Times New Roman" pitchFamily="18" charset="0"/>
                      </a:endParaRPr>
                    </a:p>
                  </a:txBody>
                  <a:tcPr>
                    <a:solidFill>
                      <a:schemeClr val="accent5">
                        <a:lumMod val="60000"/>
                        <a:lumOff val="40000"/>
                      </a:schemeClr>
                    </a:solidFill>
                  </a:tcPr>
                </a:tc>
                <a:tc hMerge="1">
                  <a:txBody>
                    <a:bodyPr/>
                    <a:lstStyle/>
                    <a:p>
                      <a:endParaRPr lang="ru-RU" baseline="0" dirty="0" smtClean="0"/>
                    </a:p>
                  </a:txBody>
                  <a:tcPr/>
                </a:tc>
                <a:tc hMerge="1">
                  <a:txBody>
                    <a:bodyPr/>
                    <a:lstStyle/>
                    <a:p>
                      <a:endParaRPr lang="ru-RU" dirty="0"/>
                    </a:p>
                  </a:txBody>
                  <a:tcPr/>
                </a:tc>
              </a:tr>
              <a:tr h="1057588">
                <a:tc>
                  <a:txBody>
                    <a:bodyPr/>
                    <a:lstStyle/>
                    <a:p>
                      <a:r>
                        <a:rPr lang="ru-RU" b="1" dirty="0" smtClean="0">
                          <a:solidFill>
                            <a:schemeClr val="accent6">
                              <a:lumMod val="50000"/>
                            </a:schemeClr>
                          </a:solidFill>
                        </a:rPr>
                        <a:t>Почтовый адрес</a:t>
                      </a:r>
                      <a:endParaRPr lang="ru-RU" b="1" dirty="0">
                        <a:solidFill>
                          <a:schemeClr val="accent6">
                            <a:lumMod val="50000"/>
                          </a:schemeClr>
                        </a:solidFill>
                      </a:endParaRPr>
                    </a:p>
                  </a:txBody>
                  <a:tcPr>
                    <a:solidFill>
                      <a:schemeClr val="accent5">
                        <a:lumMod val="60000"/>
                        <a:lumOff val="40000"/>
                      </a:schemeClr>
                    </a:solidFill>
                  </a:tcPr>
                </a:tc>
                <a:tc>
                  <a:txBody>
                    <a:bodyPr/>
                    <a:lstStyle/>
                    <a:p>
                      <a:r>
                        <a:rPr lang="ru-RU" b="1" dirty="0" err="1" smtClean="0">
                          <a:solidFill>
                            <a:schemeClr val="accent6">
                              <a:lumMod val="50000"/>
                            </a:schemeClr>
                          </a:solidFill>
                        </a:rPr>
                        <a:t>г.Крымск</a:t>
                      </a:r>
                      <a:r>
                        <a:rPr lang="ru-RU" b="1" dirty="0" smtClean="0">
                          <a:solidFill>
                            <a:schemeClr val="accent6">
                              <a:lumMod val="50000"/>
                            </a:schemeClr>
                          </a:solidFill>
                        </a:rPr>
                        <a:t> ул. </a:t>
                      </a:r>
                      <a:r>
                        <a:rPr lang="ru-RU" b="1" dirty="0" err="1" smtClean="0">
                          <a:solidFill>
                            <a:schemeClr val="accent6">
                              <a:lumMod val="50000"/>
                            </a:schemeClr>
                          </a:solidFill>
                        </a:rPr>
                        <a:t>К.Либнехта</a:t>
                      </a:r>
                      <a:r>
                        <a:rPr lang="ru-RU" b="1" dirty="0" smtClean="0">
                          <a:solidFill>
                            <a:schemeClr val="accent6">
                              <a:lumMod val="50000"/>
                            </a:schemeClr>
                          </a:solidFill>
                        </a:rPr>
                        <a:t> д.35 Краснодарский</a:t>
                      </a:r>
                      <a:r>
                        <a:rPr lang="ru-RU" b="1" baseline="0" dirty="0" smtClean="0">
                          <a:solidFill>
                            <a:schemeClr val="accent6">
                              <a:lumMod val="50000"/>
                            </a:schemeClr>
                          </a:solidFill>
                        </a:rPr>
                        <a:t> край, 353380</a:t>
                      </a:r>
                    </a:p>
                  </a:txBody>
                  <a:tcPr>
                    <a:solidFill>
                      <a:schemeClr val="accent5">
                        <a:lumMod val="60000"/>
                        <a:lumOff val="40000"/>
                      </a:schemeClr>
                    </a:solidFill>
                  </a:tcPr>
                </a:tc>
                <a:tc>
                  <a:txBody>
                    <a:bodyPr/>
                    <a:lstStyle/>
                    <a:p>
                      <a:endParaRPr lang="ru-RU" b="1" dirty="0">
                        <a:solidFill>
                          <a:schemeClr val="accent6">
                            <a:lumMod val="50000"/>
                          </a:schemeClr>
                        </a:solidFill>
                      </a:endParaRPr>
                    </a:p>
                  </a:txBody>
                  <a:tcPr>
                    <a:solidFill>
                      <a:schemeClr val="accent5">
                        <a:lumMod val="60000"/>
                        <a:lumOff val="40000"/>
                      </a:schemeClr>
                    </a:solidFill>
                  </a:tcPr>
                </a:tc>
              </a:tr>
              <a:tr h="740312">
                <a:tc>
                  <a:txBody>
                    <a:bodyPr/>
                    <a:lstStyle/>
                    <a:p>
                      <a:r>
                        <a:rPr lang="ru-RU" b="1" dirty="0" smtClean="0">
                          <a:solidFill>
                            <a:schemeClr val="accent6">
                              <a:lumMod val="50000"/>
                            </a:schemeClr>
                          </a:solidFill>
                        </a:rPr>
                        <a:t>Адрес электронной</a:t>
                      </a:r>
                      <a:r>
                        <a:rPr lang="ru-RU" b="1" baseline="0" dirty="0" smtClean="0">
                          <a:solidFill>
                            <a:schemeClr val="accent6">
                              <a:lumMod val="50000"/>
                            </a:schemeClr>
                          </a:solidFill>
                        </a:rPr>
                        <a:t> почты</a:t>
                      </a:r>
                      <a:endParaRPr lang="ru-RU" b="1" dirty="0">
                        <a:solidFill>
                          <a:schemeClr val="accent6">
                            <a:lumMod val="50000"/>
                          </a:schemeClr>
                        </a:solidFill>
                      </a:endParaRPr>
                    </a:p>
                  </a:txBody>
                  <a:tcPr>
                    <a:solidFill>
                      <a:schemeClr val="accent5">
                        <a:lumMod val="60000"/>
                        <a:lumOff val="40000"/>
                      </a:schemeClr>
                    </a:solidFill>
                  </a:tcPr>
                </a:tc>
                <a:tc>
                  <a:txBody>
                    <a:bodyPr/>
                    <a:lstStyle/>
                    <a:p>
                      <a:r>
                        <a:rPr lang="en-US" b="1" dirty="0" smtClean="0">
                          <a:solidFill>
                            <a:schemeClr val="accent6">
                              <a:lumMod val="50000"/>
                            </a:schemeClr>
                          </a:solidFill>
                          <a:hlinkClick r:id="rId2"/>
                        </a:rPr>
                        <a:t>Fu_krymsk@mail.ru</a:t>
                      </a:r>
                      <a:endParaRPr lang="ru-RU" b="1" dirty="0">
                        <a:solidFill>
                          <a:schemeClr val="accent6">
                            <a:lumMod val="50000"/>
                          </a:schemeClr>
                        </a:solidFill>
                      </a:endParaRPr>
                    </a:p>
                  </a:txBody>
                  <a:tcPr>
                    <a:solidFill>
                      <a:schemeClr val="accent5">
                        <a:lumMod val="60000"/>
                        <a:lumOff val="40000"/>
                      </a:schemeClr>
                    </a:solidFill>
                  </a:tcPr>
                </a:tc>
                <a:tc>
                  <a:txBody>
                    <a:bodyPr/>
                    <a:lstStyle/>
                    <a:p>
                      <a:endParaRPr lang="ru-RU" b="1" dirty="0">
                        <a:solidFill>
                          <a:schemeClr val="accent6">
                            <a:lumMod val="50000"/>
                          </a:schemeClr>
                        </a:solidFill>
                      </a:endParaRPr>
                    </a:p>
                  </a:txBody>
                  <a:tcPr>
                    <a:solidFill>
                      <a:schemeClr val="accent5">
                        <a:lumMod val="60000"/>
                        <a:lumOff val="40000"/>
                      </a:schemeClr>
                    </a:solidFill>
                  </a:tcPr>
                </a:tc>
              </a:tr>
              <a:tr h="740312">
                <a:tc>
                  <a:txBody>
                    <a:bodyPr/>
                    <a:lstStyle/>
                    <a:p>
                      <a:r>
                        <a:rPr lang="ru-RU" b="1" dirty="0" smtClean="0">
                          <a:solidFill>
                            <a:schemeClr val="accent6">
                              <a:lumMod val="50000"/>
                            </a:schemeClr>
                          </a:solidFill>
                        </a:rPr>
                        <a:t>Начальник управления</a:t>
                      </a:r>
                      <a:endParaRPr lang="ru-RU" b="1" dirty="0">
                        <a:solidFill>
                          <a:schemeClr val="accent6">
                            <a:lumMod val="50000"/>
                          </a:schemeClr>
                        </a:solidFill>
                      </a:endParaRPr>
                    </a:p>
                  </a:txBody>
                  <a:tcPr>
                    <a:solidFill>
                      <a:schemeClr val="accent5">
                        <a:lumMod val="60000"/>
                        <a:lumOff val="40000"/>
                      </a:schemeClr>
                    </a:solidFill>
                  </a:tcPr>
                </a:tc>
                <a:tc>
                  <a:txBody>
                    <a:bodyPr/>
                    <a:lstStyle/>
                    <a:p>
                      <a:r>
                        <a:rPr lang="ru-RU" b="1" dirty="0" err="1" smtClean="0">
                          <a:solidFill>
                            <a:schemeClr val="accent6">
                              <a:lumMod val="50000"/>
                            </a:schemeClr>
                          </a:solidFill>
                        </a:rPr>
                        <a:t>Макарян</a:t>
                      </a:r>
                      <a:r>
                        <a:rPr lang="ru-RU" b="1" dirty="0" smtClean="0">
                          <a:solidFill>
                            <a:schemeClr val="accent6">
                              <a:lumMod val="50000"/>
                            </a:schemeClr>
                          </a:solidFill>
                        </a:rPr>
                        <a:t> Галина Ивановна</a:t>
                      </a:r>
                      <a:endParaRPr lang="ru-RU" b="1" dirty="0">
                        <a:solidFill>
                          <a:schemeClr val="accent6">
                            <a:lumMod val="50000"/>
                          </a:schemeClr>
                        </a:solidFill>
                      </a:endParaRPr>
                    </a:p>
                  </a:txBody>
                  <a:tcPr>
                    <a:solidFill>
                      <a:schemeClr val="accent5">
                        <a:lumMod val="60000"/>
                        <a:lumOff val="40000"/>
                      </a:schemeClr>
                    </a:solidFill>
                  </a:tcPr>
                </a:tc>
                <a:tc>
                  <a:txBody>
                    <a:bodyPr/>
                    <a:lstStyle/>
                    <a:p>
                      <a:r>
                        <a:rPr lang="ru-RU" b="1" dirty="0" smtClean="0">
                          <a:solidFill>
                            <a:schemeClr val="accent6">
                              <a:lumMod val="50000"/>
                            </a:schemeClr>
                          </a:solidFill>
                        </a:rPr>
                        <a:t>Тел. (886131) 2-11-50</a:t>
                      </a:r>
                    </a:p>
                    <a:p>
                      <a:r>
                        <a:rPr lang="ru-RU" b="1" dirty="0" smtClean="0">
                          <a:solidFill>
                            <a:schemeClr val="accent6">
                              <a:lumMod val="50000"/>
                            </a:schemeClr>
                          </a:solidFill>
                        </a:rPr>
                        <a:t>Факс (886131) 2-11-50</a:t>
                      </a:r>
                    </a:p>
                  </a:txBody>
                  <a:tcPr>
                    <a:solidFill>
                      <a:schemeClr val="accent5">
                        <a:lumMod val="60000"/>
                        <a:lumOff val="40000"/>
                      </a:schemeClr>
                    </a:solidFill>
                  </a:tcPr>
                </a:tc>
              </a:tr>
              <a:tr h="1057588">
                <a:tc>
                  <a:txBody>
                    <a:bodyPr/>
                    <a:lstStyle/>
                    <a:p>
                      <a:r>
                        <a:rPr lang="ru-RU" b="1" dirty="0" smtClean="0">
                          <a:solidFill>
                            <a:schemeClr val="accent6">
                              <a:lumMod val="50000"/>
                            </a:schemeClr>
                          </a:solidFill>
                        </a:rPr>
                        <a:t>График работы</a:t>
                      </a:r>
                      <a:endParaRPr lang="ru-RU" b="1" dirty="0">
                        <a:solidFill>
                          <a:schemeClr val="accent6">
                            <a:lumMod val="50000"/>
                          </a:schemeClr>
                        </a:solidFill>
                      </a:endParaRPr>
                    </a:p>
                  </a:txBody>
                  <a:tcPr>
                    <a:solidFill>
                      <a:schemeClr val="accent5">
                        <a:lumMod val="60000"/>
                        <a:lumOff val="40000"/>
                      </a:schemeClr>
                    </a:solidFill>
                  </a:tcPr>
                </a:tc>
                <a:tc>
                  <a:txBody>
                    <a:bodyPr/>
                    <a:lstStyle/>
                    <a:p>
                      <a:r>
                        <a:rPr lang="ru-RU" b="1" dirty="0" smtClean="0">
                          <a:solidFill>
                            <a:schemeClr val="accent6">
                              <a:lumMod val="50000"/>
                            </a:schemeClr>
                          </a:solidFill>
                        </a:rPr>
                        <a:t>Понедельник-пятница</a:t>
                      </a:r>
                    </a:p>
                    <a:p>
                      <a:r>
                        <a:rPr lang="ru-RU" b="1" dirty="0" smtClean="0">
                          <a:solidFill>
                            <a:schemeClr val="accent6">
                              <a:lumMod val="50000"/>
                            </a:schemeClr>
                          </a:solidFill>
                        </a:rPr>
                        <a:t>Суббота, воскресенье</a:t>
                      </a:r>
                      <a:endParaRPr lang="ru-RU" b="1" dirty="0">
                        <a:solidFill>
                          <a:schemeClr val="accent6">
                            <a:lumMod val="50000"/>
                          </a:schemeClr>
                        </a:solidFill>
                      </a:endParaRPr>
                    </a:p>
                  </a:txBody>
                  <a:tcPr>
                    <a:solidFill>
                      <a:schemeClr val="accent5">
                        <a:lumMod val="60000"/>
                        <a:lumOff val="40000"/>
                      </a:schemeClr>
                    </a:solidFill>
                  </a:tcPr>
                </a:tc>
                <a:tc>
                  <a:txBody>
                    <a:bodyPr/>
                    <a:lstStyle/>
                    <a:p>
                      <a:r>
                        <a:rPr lang="ru-RU" b="1" dirty="0" smtClean="0">
                          <a:solidFill>
                            <a:schemeClr val="accent6">
                              <a:lumMod val="50000"/>
                            </a:schemeClr>
                          </a:solidFill>
                        </a:rPr>
                        <a:t>8.00- 12.00  13.00-17.00</a:t>
                      </a:r>
                    </a:p>
                    <a:p>
                      <a:r>
                        <a:rPr lang="ru-RU" b="1" dirty="0" smtClean="0">
                          <a:solidFill>
                            <a:schemeClr val="accent6">
                              <a:lumMod val="50000"/>
                            </a:schemeClr>
                          </a:solidFill>
                        </a:rPr>
                        <a:t>Выходной</a:t>
                      </a:r>
                      <a:endParaRPr lang="ru-RU" b="1" dirty="0">
                        <a:solidFill>
                          <a:schemeClr val="accent6">
                            <a:lumMod val="50000"/>
                          </a:schemeClr>
                        </a:solidFill>
                      </a:endParaRPr>
                    </a:p>
                  </a:txBody>
                  <a:tcPr>
                    <a:solidFill>
                      <a:schemeClr val="accent5">
                        <a:lumMod val="60000"/>
                        <a:lumOff val="40000"/>
                      </a:schemeClr>
                    </a:solidFill>
                  </a:tcPr>
                </a:tc>
              </a:tr>
              <a:tr h="423035">
                <a:tc>
                  <a:txBody>
                    <a:bodyPr/>
                    <a:lstStyle/>
                    <a:p>
                      <a:r>
                        <a:rPr lang="ru-RU" b="1" dirty="0" smtClean="0">
                          <a:solidFill>
                            <a:schemeClr val="accent6">
                              <a:lumMod val="50000"/>
                            </a:schemeClr>
                          </a:solidFill>
                        </a:rPr>
                        <a:t>Прием граждан</a:t>
                      </a:r>
                      <a:endParaRPr lang="ru-RU" b="1" dirty="0">
                        <a:solidFill>
                          <a:schemeClr val="accent6">
                            <a:lumMod val="50000"/>
                          </a:schemeClr>
                        </a:solidFill>
                      </a:endParaRPr>
                    </a:p>
                  </a:txBody>
                  <a:tcPr>
                    <a:solidFill>
                      <a:schemeClr val="accent5">
                        <a:lumMod val="60000"/>
                        <a:lumOff val="40000"/>
                      </a:schemeClr>
                    </a:solidFill>
                  </a:tcPr>
                </a:tc>
                <a:tc>
                  <a:txBody>
                    <a:bodyPr/>
                    <a:lstStyle/>
                    <a:p>
                      <a:r>
                        <a:rPr lang="ru-RU" b="1" dirty="0" smtClean="0">
                          <a:solidFill>
                            <a:schemeClr val="accent6">
                              <a:lumMod val="50000"/>
                            </a:schemeClr>
                          </a:solidFill>
                        </a:rPr>
                        <a:t>Вторник</a:t>
                      </a:r>
                      <a:endParaRPr lang="ru-RU" b="1" dirty="0">
                        <a:solidFill>
                          <a:schemeClr val="accent6">
                            <a:lumMod val="50000"/>
                          </a:schemeClr>
                        </a:solidFill>
                      </a:endParaRPr>
                    </a:p>
                  </a:txBody>
                  <a:tcPr>
                    <a:solidFill>
                      <a:schemeClr val="accent5">
                        <a:lumMod val="60000"/>
                        <a:lumOff val="40000"/>
                      </a:schemeClr>
                    </a:solidFill>
                  </a:tcPr>
                </a:tc>
                <a:tc>
                  <a:txBody>
                    <a:bodyPr/>
                    <a:lstStyle/>
                    <a:p>
                      <a:r>
                        <a:rPr lang="ru-RU" b="1" dirty="0" smtClean="0">
                          <a:solidFill>
                            <a:schemeClr val="accent6">
                              <a:lumMod val="50000"/>
                            </a:schemeClr>
                          </a:solidFill>
                        </a:rPr>
                        <a:t>9.00-12.00</a:t>
                      </a:r>
                      <a:endParaRPr lang="ru-RU" b="1" dirty="0">
                        <a:solidFill>
                          <a:schemeClr val="accent6">
                            <a:lumMod val="50000"/>
                          </a:schemeClr>
                        </a:solidFill>
                      </a:endParaRPr>
                    </a:p>
                  </a:txBody>
                  <a:tcPr>
                    <a:solidFill>
                      <a:schemeClr val="accent5">
                        <a:lumMod val="60000"/>
                        <a:lumOff val="40000"/>
                      </a:schemeClr>
                    </a:solidFill>
                  </a:tcPr>
                </a:tc>
              </a:tr>
            </a:tbl>
          </a:graphicData>
        </a:graphic>
      </p:graphicFrame>
      <p:sp>
        <p:nvSpPr>
          <p:cNvPr id="7" name="Прямоугольник 6"/>
          <p:cNvSpPr/>
          <p:nvPr/>
        </p:nvSpPr>
        <p:spPr>
          <a:xfrm>
            <a:off x="2278810" y="908720"/>
            <a:ext cx="4572000" cy="369332"/>
          </a:xfrm>
          <a:prstGeom prst="rect">
            <a:avLst/>
          </a:prstGeom>
        </p:spPr>
        <p:txBody>
          <a:bodyPr>
            <a:spAutoFit/>
          </a:bodyPr>
          <a:lstStyle/>
          <a:p>
            <a:r>
              <a:rPr lang="ru-RU" dirty="0"/>
              <a:t> </a:t>
            </a:r>
            <a:endParaRPr lang="ru-RU" dirty="0">
              <a:effectLst/>
            </a:endParaRPr>
          </a:p>
        </p:txBody>
      </p:sp>
    </p:spTree>
    <p:extLst>
      <p:ext uri="{BB962C8B-B14F-4D97-AF65-F5344CB8AC3E}">
        <p14:creationId xmlns:p14="http://schemas.microsoft.com/office/powerpoint/2010/main" val="1889549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395536" y="476672"/>
            <a:ext cx="8424936" cy="5047536"/>
          </a:xfrm>
          <a:prstGeom prst="rect">
            <a:avLst/>
          </a:prstGeom>
        </p:spPr>
        <p:txBody>
          <a:bodyPr wrap="square">
            <a:spAutoFit/>
          </a:bodyPr>
          <a:lstStyle/>
          <a:p>
            <a:r>
              <a:rPr lang="ru-RU" sz="1400" b="1" dirty="0">
                <a:solidFill>
                  <a:schemeClr val="bg1"/>
                </a:solidFill>
              </a:rPr>
              <a:t>Плата за негативное воздействие на окружающую среду – за 2022 год поступило  1 804 тыс. руб., что составляет 102 % к бюджетному назначению и 31,6 % к уровню 2021 года. По этому доходному источнику низкий темп роста связан со снижением платежей от основного налогоплательщика ООО «РН-Краснодарнефтегаз» в сумме 7 300 тыс. руб. (в связи с реализацией газовой программы, заключающейся в строительстве объектов, позволяющих снизить сжигание и рассеивание газа и, следовательно, снижение загрязняющих веществ в атмосферный воздух).</a:t>
            </a:r>
          </a:p>
          <a:p>
            <a:r>
              <a:rPr lang="ru-RU" sz="1400" b="1" dirty="0">
                <a:solidFill>
                  <a:schemeClr val="bg1"/>
                </a:solidFill>
              </a:rPr>
              <a:t>Доходы от оказания платных услуг и компенсации затрат государства – за 2022 год поступило 2 924 тыс. руб., что составляет 102,4 % к бюджетному назначению и 36,5 % к уровню прошлого года. Такой низкий темп роста связан с разовым поступлением платежа от ПК «Крымское РАЙПО» в 2021 году (возврат денежных средств в бюджет района).</a:t>
            </a:r>
          </a:p>
          <a:p>
            <a:r>
              <a:rPr lang="ru-RU" sz="1400" b="1" dirty="0" smtClean="0">
                <a:solidFill>
                  <a:schemeClr val="bg1"/>
                </a:solidFill>
              </a:rPr>
              <a:t>Доходы </a:t>
            </a:r>
            <a:r>
              <a:rPr lang="ru-RU" sz="1400" b="1" dirty="0">
                <a:solidFill>
                  <a:schemeClr val="bg1"/>
                </a:solidFill>
              </a:rPr>
              <a:t>от продажи материальных и нематериальных активов – за 2022 год поступило 36 128 тыс. руб., что составляет 102,1 % к плановым назначениям и 162,7 % к уровню прошлого года. Дополнительно поступило к уровню 2021 года 13 919 тыс. </a:t>
            </a:r>
            <a:r>
              <a:rPr lang="ru-RU" sz="1400" b="1" dirty="0" err="1">
                <a:solidFill>
                  <a:schemeClr val="bg1"/>
                </a:solidFill>
              </a:rPr>
              <a:t>руб</a:t>
            </a:r>
            <a:r>
              <a:rPr lang="ru-RU" sz="1400" b="1" dirty="0">
                <a:solidFill>
                  <a:schemeClr val="bg1"/>
                </a:solidFill>
              </a:rPr>
              <a:t>, за  счёт поступлений от продажи земельных участков.</a:t>
            </a:r>
          </a:p>
          <a:p>
            <a:r>
              <a:rPr lang="ru-RU" sz="1400" b="1" dirty="0">
                <a:solidFill>
                  <a:schemeClr val="bg1"/>
                </a:solidFill>
              </a:rPr>
              <a:t>Штрафы – поступило за 2022 год  5 064 тыс. руб. что составляет  101,7 % к бюджетному назначению и 116,3 % к уровню прошлого года. Такой темп роста сложился за счет поступления административных штрафов, установленных Кодексом Российской Федерации об административных правонарушениях в сумме  2 318 тыс. руб</a:t>
            </a:r>
            <a:r>
              <a:rPr lang="ru-RU" sz="1400" b="1" dirty="0" smtClean="0">
                <a:solidFill>
                  <a:schemeClr val="bg1"/>
                </a:solidFill>
              </a:rPr>
              <a:t>.</a:t>
            </a:r>
          </a:p>
          <a:p>
            <a:r>
              <a:rPr lang="ru-RU" sz="1400" b="1" dirty="0">
                <a:solidFill>
                  <a:schemeClr val="bg1"/>
                </a:solidFill>
              </a:rPr>
              <a:t>Дотация бюджетам плановые назначения на 31.12.2022 года составили 193 560,9 тыс. руб. В бюджет муниципального образования Крымский район сумма дотации поступила в полном объеме.</a:t>
            </a:r>
          </a:p>
          <a:p>
            <a:endParaRPr lang="ru-RU" sz="1400" dirty="0">
              <a:solidFill>
                <a:schemeClr val="bg1"/>
              </a:solidFill>
            </a:endParaRPr>
          </a:p>
        </p:txBody>
      </p:sp>
    </p:spTree>
    <p:extLst>
      <p:ext uri="{BB962C8B-B14F-4D97-AF65-F5344CB8AC3E}">
        <p14:creationId xmlns:p14="http://schemas.microsoft.com/office/powerpoint/2010/main" val="3766735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335845"/>
            <a:ext cx="8280920" cy="5047536"/>
          </a:xfrm>
          <a:prstGeom prst="rect">
            <a:avLst/>
          </a:prstGeom>
        </p:spPr>
        <p:txBody>
          <a:bodyPr wrap="square">
            <a:spAutoFit/>
          </a:bodyPr>
          <a:lstStyle/>
          <a:p>
            <a:r>
              <a:rPr lang="ru-RU" sz="1400" b="1" dirty="0">
                <a:solidFill>
                  <a:schemeClr val="bg1"/>
                </a:solidFill>
              </a:rPr>
              <a:t>Субсидии бюджетам плановые назначения на 31.12.2022 года составили 480 306,3 тыс. руб. В бюджет муниципального образования Крымский район субсидии поступили в сумме 478 529,6 тысяч рублей или 99,6% от плановых назначений. </a:t>
            </a:r>
          </a:p>
          <a:p>
            <a:r>
              <a:rPr lang="ru-RU" sz="1400" b="1" dirty="0">
                <a:solidFill>
                  <a:schemeClr val="bg1"/>
                </a:solidFill>
              </a:rPr>
              <a:t>- 372,0 </a:t>
            </a:r>
            <a:r>
              <a:rPr lang="ru-RU" sz="1400" b="1" dirty="0" err="1">
                <a:solidFill>
                  <a:schemeClr val="bg1"/>
                </a:solidFill>
              </a:rPr>
              <a:t>тыс.рублей</a:t>
            </a:r>
            <a:r>
              <a:rPr lang="ru-RU" sz="1400" b="1" dirty="0">
                <a:solidFill>
                  <a:schemeClr val="bg1"/>
                </a:solidFill>
              </a:rPr>
              <a:t> приобретение камер видеонаблюдения (экономия при закупке;</a:t>
            </a:r>
          </a:p>
          <a:p>
            <a:r>
              <a:rPr lang="ru-RU" sz="1400" b="1" dirty="0">
                <a:solidFill>
                  <a:schemeClr val="bg1"/>
                </a:solidFill>
              </a:rPr>
              <a:t>- 1 404,5 </a:t>
            </a:r>
            <a:r>
              <a:rPr lang="ru-RU" sz="1400" b="1" dirty="0" err="1">
                <a:solidFill>
                  <a:schemeClr val="bg1"/>
                </a:solidFill>
              </a:rPr>
              <a:t>тыс.рублей</a:t>
            </a:r>
            <a:r>
              <a:rPr lang="ru-RU" sz="1400" b="1" dirty="0">
                <a:solidFill>
                  <a:schemeClr val="bg1"/>
                </a:solidFill>
              </a:rPr>
              <a:t> организация и обеспечение бесплатным горячим питанием обучающихся с ограниченными возможностями здоровья;</a:t>
            </a:r>
          </a:p>
          <a:p>
            <a:r>
              <a:rPr lang="ru-RU" sz="1400" b="1" dirty="0">
                <a:solidFill>
                  <a:schemeClr val="bg1"/>
                </a:solidFill>
              </a:rPr>
              <a:t>Субвенции бюджетам плановые назначения на 31.12.2022 года составили 1 520 513,8 тыс. руб. В бюджет муниципального образования Крымский район субвенции поступили в сумме 1 515 383,9 тысяч руб. или 99,7% от плановых назначений</a:t>
            </a:r>
          </a:p>
          <a:p>
            <a:r>
              <a:rPr lang="ru-RU" sz="1400" b="1" dirty="0">
                <a:solidFill>
                  <a:schemeClr val="bg1"/>
                </a:solidFill>
              </a:rPr>
              <a:t>- 4 109,0 </a:t>
            </a:r>
            <a:r>
              <a:rPr lang="ru-RU" sz="1400" b="1" dirty="0" err="1">
                <a:solidFill>
                  <a:schemeClr val="bg1"/>
                </a:solidFill>
              </a:rPr>
              <a:t>тыс.рублей</a:t>
            </a:r>
            <a:r>
              <a:rPr lang="ru-RU" sz="1400" b="1" dirty="0">
                <a:solidFill>
                  <a:schemeClr val="bg1"/>
                </a:solidFill>
              </a:rPr>
              <a:t> выплата ежемесячных денежных средств на содержание детей-сирот и детей, оставшихся без попечения родителей, находящихся под опекой;</a:t>
            </a:r>
          </a:p>
          <a:p>
            <a:r>
              <a:rPr lang="ru-RU" sz="1400" b="1" dirty="0">
                <a:solidFill>
                  <a:schemeClr val="bg1"/>
                </a:solidFill>
              </a:rPr>
              <a:t>-128,5 </a:t>
            </a:r>
            <a:r>
              <a:rPr lang="ru-RU" sz="1400" b="1" dirty="0" err="1">
                <a:solidFill>
                  <a:schemeClr val="bg1"/>
                </a:solidFill>
              </a:rPr>
              <a:t>тыс.рублей</a:t>
            </a:r>
            <a:r>
              <a:rPr lang="ru-RU" sz="1400" b="1" dirty="0">
                <a:solidFill>
                  <a:schemeClr val="bg1"/>
                </a:solidFill>
              </a:rPr>
              <a:t> организация и осуществление деятельности по опеке и попечительству в отношении несовершеннолетних	</a:t>
            </a:r>
          </a:p>
          <a:p>
            <a:r>
              <a:rPr lang="ru-RU" sz="1400" b="1" dirty="0">
                <a:solidFill>
                  <a:schemeClr val="bg1"/>
                </a:solidFill>
              </a:rPr>
              <a:t>- 152,0 </a:t>
            </a:r>
            <a:r>
              <a:rPr lang="ru-RU" sz="1400" b="1" dirty="0" err="1">
                <a:solidFill>
                  <a:schemeClr val="bg1"/>
                </a:solidFill>
              </a:rPr>
              <a:t>тыс.рублей</a:t>
            </a:r>
            <a:r>
              <a:rPr lang="ru-RU" sz="1400" b="1" dirty="0">
                <a:solidFill>
                  <a:schemeClr val="bg1"/>
                </a:solidFill>
              </a:rPr>
              <a:t> проектно-изыскательские работы, для размещения фельдшерско-акушерских пунктов (экономия при торгах);</a:t>
            </a:r>
          </a:p>
          <a:p>
            <a:r>
              <a:rPr lang="ru-RU" sz="1400" b="1" dirty="0">
                <a:solidFill>
                  <a:schemeClr val="bg1"/>
                </a:solidFill>
              </a:rPr>
              <a:t>- 199,2 </a:t>
            </a:r>
            <a:r>
              <a:rPr lang="ru-RU" sz="1400" b="1" dirty="0" err="1">
                <a:solidFill>
                  <a:schemeClr val="bg1"/>
                </a:solidFill>
              </a:rPr>
              <a:t>млн.рублей</a:t>
            </a:r>
            <a:r>
              <a:rPr lang="ru-RU" sz="1400" b="1" dirty="0">
                <a:solidFill>
                  <a:schemeClr val="bg1"/>
                </a:solidFill>
              </a:rPr>
              <a:t> выплата ежемесячного вознаграждения патронатным воспитателям ;</a:t>
            </a:r>
          </a:p>
          <a:p>
            <a:r>
              <a:rPr lang="ru-RU" sz="1400" b="1" dirty="0">
                <a:solidFill>
                  <a:schemeClr val="bg1"/>
                </a:solidFill>
              </a:rPr>
              <a:t>- 122,1 </a:t>
            </a:r>
            <a:r>
              <a:rPr lang="ru-RU" sz="1400" b="1" dirty="0" err="1">
                <a:solidFill>
                  <a:schemeClr val="bg1"/>
                </a:solidFill>
              </a:rPr>
              <a:t>тыс.рублей</a:t>
            </a:r>
            <a:r>
              <a:rPr lang="ru-RU" sz="1400" b="1" dirty="0">
                <a:solidFill>
                  <a:schemeClr val="bg1"/>
                </a:solidFill>
              </a:rPr>
              <a:t> составление списков кандидатов в присяжные  заседателей.</a:t>
            </a:r>
          </a:p>
          <a:p>
            <a:r>
              <a:rPr lang="ru-RU" sz="1400" b="1" dirty="0" smtClean="0">
                <a:solidFill>
                  <a:schemeClr val="bg1"/>
                </a:solidFill>
              </a:rPr>
              <a:t>Иные </a:t>
            </a:r>
            <a:r>
              <a:rPr lang="ru-RU" sz="1400" b="1" dirty="0">
                <a:solidFill>
                  <a:schemeClr val="bg1"/>
                </a:solidFill>
              </a:rPr>
              <a:t>межбюджетные трансферты бюджетам плановые назначения на 31.12.2022 года составили 52 194,6 тыс. руб. В бюджет муниципального образования Крымский район иные межбюджетные трансферты поступили в полном объеме</a:t>
            </a:r>
          </a:p>
          <a:p>
            <a:r>
              <a:rPr lang="ru-RU" sz="1400" b="1" dirty="0">
                <a:solidFill>
                  <a:schemeClr val="bg1"/>
                </a:solidFill>
              </a:rPr>
              <a:t>Бюджет муниципального образования Крымский район за 2022 год по расходам исполнен на 99,7% (при плане 3 515 868,1 тысяч рублей, произведено расходов на сумму 3 506 218,1 тысяч рублей</a:t>
            </a:r>
            <a:r>
              <a:rPr lang="ru-RU" sz="1400" b="1" dirty="0" smtClean="0">
                <a:solidFill>
                  <a:schemeClr val="bg1"/>
                </a:solidFill>
              </a:rPr>
              <a:t>)</a:t>
            </a:r>
          </a:p>
        </p:txBody>
      </p:sp>
    </p:spTree>
    <p:extLst>
      <p:ext uri="{BB962C8B-B14F-4D97-AF65-F5344CB8AC3E}">
        <p14:creationId xmlns:p14="http://schemas.microsoft.com/office/powerpoint/2010/main" val="232329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188640"/>
            <a:ext cx="8280920" cy="5262979"/>
          </a:xfrm>
          <a:prstGeom prst="rect">
            <a:avLst/>
          </a:prstGeom>
        </p:spPr>
        <p:txBody>
          <a:bodyPr wrap="square">
            <a:spAutoFit/>
          </a:bodyPr>
          <a:lstStyle/>
          <a:p>
            <a:r>
              <a:rPr lang="ru-RU" sz="1400" b="1" dirty="0">
                <a:solidFill>
                  <a:schemeClr val="bg1"/>
                </a:solidFill>
              </a:rPr>
              <a:t>По разделу «Общегосударственные вопросы» при плане 326 096,8 тысяч рублей, исполнено 323 842,9 тысяч рублей или 99,3% от плановых назначений и 116,7% к уровню 2021 года. </a:t>
            </a:r>
          </a:p>
          <a:p>
            <a:r>
              <a:rPr lang="ru-RU" sz="1400" b="1" dirty="0">
                <a:solidFill>
                  <a:schemeClr val="bg1"/>
                </a:solidFill>
              </a:rPr>
              <a:t>По подразделу 0113 из районного бюджета израсходованы средства по муниципальным программам Крымского района:</a:t>
            </a:r>
          </a:p>
          <a:p>
            <a:r>
              <a:rPr lang="ru-RU" sz="1400" b="1" dirty="0">
                <a:solidFill>
                  <a:schemeClr val="bg1"/>
                </a:solidFill>
              </a:rPr>
              <a:t>«Обеспечение безопасности населения» в сумме 175,6 тысяч рублей или 141,4% к уровню 2021 года;</a:t>
            </a:r>
          </a:p>
          <a:p>
            <a:r>
              <a:rPr lang="ru-RU" sz="1400" b="1" dirty="0">
                <a:solidFill>
                  <a:schemeClr val="bg1"/>
                </a:solidFill>
              </a:rPr>
              <a:t>«Организация экологического просвещения и формирование экологической культуры в области обращения с твердыми коммунальными отходами на территории муниципального образования Крымский район» в сумме 10,8 тысяч рублей (программа действует с 2022 года)</a:t>
            </a:r>
          </a:p>
          <a:p>
            <a:r>
              <a:rPr lang="ru-RU" sz="1400" b="1" dirty="0">
                <a:solidFill>
                  <a:schemeClr val="bg1"/>
                </a:solidFill>
              </a:rPr>
              <a:t>«Экономическое развитие и инновационная экономика» в сумме 728,3 тысяч рублей или 286,6% к уровню 2021 года;</a:t>
            </a:r>
          </a:p>
          <a:p>
            <a:r>
              <a:rPr lang="ru-RU" sz="1400" b="1" dirty="0">
                <a:solidFill>
                  <a:schemeClr val="bg1"/>
                </a:solidFill>
              </a:rPr>
              <a:t>«Муниципальная политика и развитие гражданского общества» в сумме 2 802,4 тысяч рублей или 315,5% к уровню 2021 года</a:t>
            </a:r>
          </a:p>
          <a:p>
            <a:r>
              <a:rPr lang="ru-RU" sz="1400" b="1" dirty="0">
                <a:solidFill>
                  <a:schemeClr val="bg1"/>
                </a:solidFill>
              </a:rPr>
              <a:t> «Казачество Крымского района» 3 000,0 тысяч рублей или 100% к уровню 2021 года;</a:t>
            </a:r>
          </a:p>
          <a:p>
            <a:r>
              <a:rPr lang="ru-RU" sz="1400" b="1" dirty="0">
                <a:solidFill>
                  <a:schemeClr val="bg1"/>
                </a:solidFill>
              </a:rPr>
              <a:t>«Формирование условий для духовно-нравственного развития граждан» 1 700,0 тысяч рублей или 123,2%;</a:t>
            </a:r>
          </a:p>
          <a:p>
            <a:r>
              <a:rPr lang="ru-RU" sz="1400" b="1" dirty="0">
                <a:solidFill>
                  <a:schemeClr val="bg1"/>
                </a:solidFill>
              </a:rPr>
              <a:t>«Информационное общество Крымского района» 6 463,1 тысяч рублей или 150,5% к уровню 2021 года;</a:t>
            </a:r>
          </a:p>
          <a:p>
            <a:r>
              <a:rPr lang="ru-RU" sz="1400" b="1" dirty="0">
                <a:solidFill>
                  <a:schemeClr val="bg1"/>
                </a:solidFill>
              </a:rPr>
              <a:t>Кроме того финансировались непрограммные мероприятия в сумме 118 224,9 тысяч рублей. </a:t>
            </a:r>
          </a:p>
          <a:p>
            <a:r>
              <a:rPr lang="ru-RU" sz="1400" b="1" dirty="0">
                <a:solidFill>
                  <a:schemeClr val="bg1"/>
                </a:solidFill>
              </a:rPr>
              <a:t>По разделу «Национальная оборона» при плане 200,3 тысяч рублей, исполнено 187,5 тысяч рублей или 127,6% к уровню 2021 года; </a:t>
            </a:r>
          </a:p>
        </p:txBody>
      </p:sp>
    </p:spTree>
    <p:extLst>
      <p:ext uri="{BB962C8B-B14F-4D97-AF65-F5344CB8AC3E}">
        <p14:creationId xmlns:p14="http://schemas.microsoft.com/office/powerpoint/2010/main" val="32486195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60648"/>
            <a:ext cx="8280920" cy="5047536"/>
          </a:xfrm>
          <a:prstGeom prst="rect">
            <a:avLst/>
          </a:prstGeom>
        </p:spPr>
        <p:txBody>
          <a:bodyPr wrap="square">
            <a:spAutoFit/>
          </a:bodyPr>
          <a:lstStyle/>
          <a:p>
            <a:r>
              <a:rPr lang="ru-RU" sz="1400" b="1" dirty="0">
                <a:solidFill>
                  <a:schemeClr val="bg1"/>
                </a:solidFill>
              </a:rPr>
              <a:t>По разделу «Национальная безопасность и правоохранительная деятельность» при плане 51 222,7 тысяч рублей, исполнено 50 536,2 тысяч рублей или 145,1% к уровню 2021 года;</a:t>
            </a:r>
          </a:p>
          <a:p>
            <a:r>
              <a:rPr lang="ru-RU" sz="1400" b="1" dirty="0">
                <a:solidFill>
                  <a:schemeClr val="bg1"/>
                </a:solidFill>
              </a:rPr>
              <a:t>По подразделу 0309 из районного бюджета израсходованы средства по МП Крымского района «Обеспечение безопасности населения» в сумме 3 664,2 тысяч рублей из них: 3 599,9 тысяч рублей на создание материальных запасов в рамках реализации мероприятий по гражданской обороне.</a:t>
            </a:r>
          </a:p>
          <a:p>
            <a:r>
              <a:rPr lang="ru-RU" sz="1400" b="1" dirty="0">
                <a:solidFill>
                  <a:schemeClr val="bg1"/>
                </a:solidFill>
              </a:rPr>
              <a:t>По подразделу 0310 из районного бюджета израсходованы средства по МП Крымского района «Обеспечение безопасности населения» в сумме 46 863,0 тысяч рублей.</a:t>
            </a:r>
          </a:p>
          <a:p>
            <a:r>
              <a:rPr lang="ru-RU" sz="1400" b="1" dirty="0">
                <a:solidFill>
                  <a:schemeClr val="bg1"/>
                </a:solidFill>
              </a:rPr>
              <a:t>По подразделу 0314 израсходованы средства по МП Крымского района «Противодействие коррупции в муниципальном образовании Крымский район».</a:t>
            </a:r>
          </a:p>
          <a:p>
            <a:r>
              <a:rPr lang="ru-RU" sz="1400" b="1" dirty="0">
                <a:solidFill>
                  <a:schemeClr val="bg1"/>
                </a:solidFill>
              </a:rPr>
              <a:t>По разделу «Национальная экономика» при плане 35 816,1 тысяч рублей, исполнено 35 775,4 тысяч рублей или 99,9% от плановых назначений и 133,9% к уровню 2021 года. </a:t>
            </a:r>
          </a:p>
          <a:p>
            <a:r>
              <a:rPr lang="ru-RU" sz="1400" b="1" dirty="0">
                <a:solidFill>
                  <a:schemeClr val="bg1"/>
                </a:solidFill>
              </a:rPr>
              <a:t>По подразделу 0405 из районного бюджета израсходованы средства по муниципальной программе Крымского района «Развитие сельского хозяйства» на проведения мероприятий по развитию сельского хозяйства Крымского района, осуществление отдельных государственных полномочий по поддержке сельскохозяйственного производства в Краснодарском крае в сумме 13 740,4 тысяч рублей или 136,0% к уровню 2021 года. </a:t>
            </a:r>
          </a:p>
          <a:p>
            <a:r>
              <a:rPr lang="ru-RU" sz="1400" b="1" dirty="0">
                <a:solidFill>
                  <a:schemeClr val="bg1"/>
                </a:solidFill>
              </a:rPr>
              <a:t>По разделу 0409 финансировалась МП Крымского района:</a:t>
            </a:r>
          </a:p>
          <a:p>
            <a:r>
              <a:rPr lang="ru-RU" sz="1400" b="1" dirty="0">
                <a:solidFill>
                  <a:schemeClr val="bg1"/>
                </a:solidFill>
              </a:rPr>
              <a:t>«Комплексное и устойчивое развитие Крымского района в сфере строительства, архитектуры и дорожного хозяйства» 2 662,7 тысяч рублей или 107,6% к уровню 2021 года;</a:t>
            </a:r>
          </a:p>
          <a:p>
            <a:r>
              <a:rPr lang="ru-RU" sz="1400" b="1" dirty="0">
                <a:solidFill>
                  <a:schemeClr val="bg1"/>
                </a:solidFill>
              </a:rPr>
              <a:t>«Повышение безопасности дорожного движения на территории муниципального образования Крымский район» 52,0 тысяч рублей или 104,0% к уровню 2021 года</a:t>
            </a:r>
            <a:r>
              <a:rPr lang="ru-RU" sz="1400" b="1" dirty="0" smtClean="0">
                <a:solidFill>
                  <a:schemeClr val="bg1"/>
                </a:solidFill>
              </a:rPr>
              <a:t>;</a:t>
            </a:r>
            <a:endParaRPr lang="ru-RU" sz="1400" b="1" dirty="0">
              <a:solidFill>
                <a:schemeClr val="bg1"/>
              </a:solidFill>
            </a:endParaRPr>
          </a:p>
        </p:txBody>
      </p:sp>
    </p:spTree>
    <p:extLst>
      <p:ext uri="{BB962C8B-B14F-4D97-AF65-F5344CB8AC3E}">
        <p14:creationId xmlns:p14="http://schemas.microsoft.com/office/powerpoint/2010/main" val="2867974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395536" y="260648"/>
            <a:ext cx="8280920" cy="5262979"/>
          </a:xfrm>
          <a:prstGeom prst="rect">
            <a:avLst/>
          </a:prstGeom>
        </p:spPr>
        <p:txBody>
          <a:bodyPr wrap="square">
            <a:spAutoFit/>
          </a:bodyPr>
          <a:lstStyle/>
          <a:p>
            <a:r>
              <a:rPr lang="ru-RU" sz="1400" b="1" dirty="0">
                <a:solidFill>
                  <a:schemeClr val="bg1"/>
                </a:solidFill>
              </a:rPr>
              <a:t>По разделу 0412 по муниципальной программе Крымского района:</a:t>
            </a:r>
          </a:p>
          <a:p>
            <a:r>
              <a:rPr lang="ru-RU" sz="1400" b="1" dirty="0">
                <a:solidFill>
                  <a:schemeClr val="bg1"/>
                </a:solidFill>
              </a:rPr>
              <a:t>«Комплексное и устойчивое развитие Крымского района в сфере строительства, архитектуры и дорожного хозяйства» 15 040,6 тысяч рублей или 143,0% к уровню 2021 года;</a:t>
            </a:r>
          </a:p>
          <a:p>
            <a:r>
              <a:rPr lang="ru-RU" sz="1400" b="1" dirty="0">
                <a:solidFill>
                  <a:schemeClr val="bg1"/>
                </a:solidFill>
              </a:rPr>
              <a:t>«Экономическое развитие и инновационная экономика» в сумме 243,3 тысяч рублей или 104,2% к уровню 2021 года</a:t>
            </a:r>
          </a:p>
          <a:p>
            <a:r>
              <a:rPr lang="ru-RU" sz="1400" b="1" dirty="0">
                <a:solidFill>
                  <a:schemeClr val="bg1"/>
                </a:solidFill>
              </a:rPr>
              <a:t>Непрограммные мероприятия в сумме 4 036,5 тысяч рублей.</a:t>
            </a:r>
          </a:p>
          <a:p>
            <a:endParaRPr lang="ru-RU" sz="1400" dirty="0"/>
          </a:p>
          <a:p>
            <a:r>
              <a:rPr lang="ru-RU" sz="1400" b="1" dirty="0">
                <a:solidFill>
                  <a:schemeClr val="bg1"/>
                </a:solidFill>
              </a:rPr>
              <a:t>По разделу «Жилищно-коммунальное хозяйство» при плане 220 884,0 тысяч рублей, исполнено 220 884,0 тысяч рублей или 100,0% от плановых назначений или 770,3% к уровню 2021 года. </a:t>
            </a:r>
          </a:p>
          <a:p>
            <a:r>
              <a:rPr lang="ru-RU" sz="1400" b="1" dirty="0">
                <a:solidFill>
                  <a:schemeClr val="bg1"/>
                </a:solidFill>
              </a:rPr>
              <a:t>По муниципальному образованию финансировались следующие расходы мероприятия по капитальному ремонту жилищного фонда 723,6 тысяч рублей, перечисление субсидий на погашение кредиторской задолженности МУП «ТЭК» 78 230,7 тысяч рублей и ООО «Водоканал» 123 329,6 тысяч рублей, взнос в уставной капитал МУП «ТЭК» 18 300,0 тысяч рублей;</a:t>
            </a:r>
          </a:p>
          <a:p>
            <a:r>
              <a:rPr lang="ru-RU" sz="1400" b="1" dirty="0">
                <a:solidFill>
                  <a:schemeClr val="bg1"/>
                </a:solidFill>
              </a:rPr>
              <a:t>По разделу «Образование» при плане 2 306 660,8 тысяч рублей, исполнено 2 304 731,3 тысяч рублей или 99,9% от плановых назначений и 118,4% к уровню 2021 года. </a:t>
            </a:r>
          </a:p>
          <a:p>
            <a:r>
              <a:rPr lang="ru-RU" sz="1400" b="1" dirty="0">
                <a:solidFill>
                  <a:schemeClr val="bg1"/>
                </a:solidFill>
              </a:rPr>
              <a:t>По разделу 0700 из районного бюджета израсходованы средства по муниципальным программам:</a:t>
            </a:r>
          </a:p>
          <a:p>
            <a:r>
              <a:rPr lang="ru-RU" sz="1400" b="1" dirty="0">
                <a:solidFill>
                  <a:schemeClr val="bg1"/>
                </a:solidFill>
              </a:rPr>
              <a:t>«Развитие образования» – 2 195 518,8 тысяч рублей или 117,8% к уровню 2021 года;</a:t>
            </a:r>
          </a:p>
          <a:p>
            <a:r>
              <a:rPr lang="ru-RU" sz="1400" b="1" dirty="0">
                <a:solidFill>
                  <a:schemeClr val="bg1"/>
                </a:solidFill>
              </a:rPr>
              <a:t>«Молодежь Крымского района» в сумме 6 534,9 тысяч рублей или 105,6% к уровню 2021 года;</a:t>
            </a:r>
          </a:p>
          <a:p>
            <a:r>
              <a:rPr lang="ru-RU" sz="1400" b="1" dirty="0">
                <a:solidFill>
                  <a:schemeClr val="bg1"/>
                </a:solidFill>
              </a:rPr>
              <a:t>«Развитие культуры» в сумме 54 770,2 тысяч рублей или 94,9% к уровню 2021 года</a:t>
            </a:r>
            <a:r>
              <a:rPr lang="ru-RU" sz="1400" b="1" dirty="0" smtClean="0">
                <a:solidFill>
                  <a:schemeClr val="bg1"/>
                </a:solidFill>
              </a:rPr>
              <a:t>;</a:t>
            </a:r>
            <a:endParaRPr lang="ru-RU" sz="1400" b="1" dirty="0">
              <a:solidFill>
                <a:schemeClr val="bg1"/>
              </a:solidFill>
            </a:endParaRPr>
          </a:p>
        </p:txBody>
      </p:sp>
    </p:spTree>
    <p:extLst>
      <p:ext uri="{BB962C8B-B14F-4D97-AF65-F5344CB8AC3E}">
        <p14:creationId xmlns:p14="http://schemas.microsoft.com/office/powerpoint/2010/main" val="1823682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Прямоугольник 2"/>
          <p:cNvSpPr/>
          <p:nvPr/>
        </p:nvSpPr>
        <p:spPr>
          <a:xfrm>
            <a:off x="539552" y="240804"/>
            <a:ext cx="8280920" cy="5262979"/>
          </a:xfrm>
          <a:prstGeom prst="rect">
            <a:avLst/>
          </a:prstGeom>
        </p:spPr>
        <p:txBody>
          <a:bodyPr wrap="square">
            <a:spAutoFit/>
          </a:bodyPr>
          <a:lstStyle/>
          <a:p>
            <a:r>
              <a:rPr lang="ru-RU" sz="1400" b="1" dirty="0">
                <a:solidFill>
                  <a:schemeClr val="bg1"/>
                </a:solidFill>
              </a:rPr>
              <a:t>«Доступная среда» в сумме 295,5 тысяч рублей или 122,5% к уровню 2021 года;</a:t>
            </a:r>
          </a:p>
          <a:p>
            <a:r>
              <a:rPr lang="ru-RU" sz="1400" b="1" dirty="0">
                <a:solidFill>
                  <a:schemeClr val="bg1"/>
                </a:solidFill>
              </a:rPr>
              <a:t>«Дети Крымского района» в сумме 6 425,2 тысяч рублей 147,4% к уровню 2021 года;</a:t>
            </a:r>
          </a:p>
          <a:p>
            <a:r>
              <a:rPr lang="ru-RU" sz="1400" b="1" dirty="0">
                <a:solidFill>
                  <a:schemeClr val="bg1"/>
                </a:solidFill>
              </a:rPr>
              <a:t>«Формирование условий для духовно-нравственного развития граждан» в сумме 106,6 тысяч рублей или 99,6% к уровню 2021 года;</a:t>
            </a:r>
          </a:p>
          <a:p>
            <a:r>
              <a:rPr lang="ru-RU" sz="1400" b="1" dirty="0">
                <a:solidFill>
                  <a:schemeClr val="bg1"/>
                </a:solidFill>
              </a:rPr>
              <a:t>«Безопасность Крымского района» в сумме 16 453,7 тысяч рублей 491,0% к уровню 2021 года</a:t>
            </a:r>
          </a:p>
          <a:p>
            <a:r>
              <a:rPr lang="ru-RU" sz="1400" b="1" dirty="0">
                <a:solidFill>
                  <a:schemeClr val="bg1"/>
                </a:solidFill>
              </a:rPr>
              <a:t>Непрограммные мероприятия в сумме 11 753,3 тысяч рублей. </a:t>
            </a:r>
          </a:p>
          <a:p>
            <a:r>
              <a:rPr lang="ru-RU" sz="1400" b="1" dirty="0">
                <a:solidFill>
                  <a:schemeClr val="bg1"/>
                </a:solidFill>
              </a:rPr>
              <a:t>По разделу «Культура» при плане 81 198,9 тысяч рублей, исполнено 81 198,9 тысяч рублей или 100% от плановых назначений и 93,4% к уровню 2021 года. </a:t>
            </a:r>
          </a:p>
          <a:p>
            <a:r>
              <a:rPr lang="ru-RU" sz="1400" b="1" dirty="0">
                <a:solidFill>
                  <a:schemeClr val="bg1"/>
                </a:solidFill>
              </a:rPr>
              <a:t>По подразделу 0801, 0804 из районного бюджета израсходованы средства по муниципальным программам:</a:t>
            </a:r>
          </a:p>
          <a:p>
            <a:r>
              <a:rPr lang="ru-RU" sz="1400" b="1" dirty="0">
                <a:solidFill>
                  <a:schemeClr val="bg1"/>
                </a:solidFill>
              </a:rPr>
              <a:t>«Развитие культуры» в сумме 77 439,4 тысяч рублей или 92,7% к уровню 2021 года;</a:t>
            </a:r>
          </a:p>
          <a:p>
            <a:r>
              <a:rPr lang="ru-RU" sz="1400" b="1" dirty="0">
                <a:solidFill>
                  <a:schemeClr val="bg1"/>
                </a:solidFill>
              </a:rPr>
              <a:t>«Дети Крымского района» в сумме 15,6 тысяч рублей или 100,0% к уровню 2021 года;</a:t>
            </a:r>
          </a:p>
          <a:p>
            <a:r>
              <a:rPr lang="ru-RU" sz="1400" b="1" dirty="0">
                <a:solidFill>
                  <a:schemeClr val="bg1"/>
                </a:solidFill>
              </a:rPr>
              <a:t>«Доступная среда» 56,5 тысяч рублей или 37,7% к уровню 2021 года.</a:t>
            </a:r>
          </a:p>
          <a:p>
            <a:r>
              <a:rPr lang="ru-RU" sz="1400" b="1" dirty="0">
                <a:solidFill>
                  <a:schemeClr val="bg1"/>
                </a:solidFill>
              </a:rPr>
              <a:t>Непрограммные мероприятия в сумме 3 554,4 тысяч рублей. </a:t>
            </a:r>
          </a:p>
          <a:p>
            <a:r>
              <a:rPr lang="ru-RU" sz="1400" b="1" dirty="0">
                <a:solidFill>
                  <a:schemeClr val="bg1"/>
                </a:solidFill>
              </a:rPr>
              <a:t>По подразделу 0902 «Здравоохранение» при плане 818,6 тысяч рублей израсходовано 606,6 тысяч рублей или 75,3% от плана</a:t>
            </a:r>
          </a:p>
          <a:p>
            <a:r>
              <a:rPr lang="ru-RU" sz="1400" b="1" dirty="0">
                <a:solidFill>
                  <a:schemeClr val="bg1"/>
                </a:solidFill>
              </a:rPr>
              <a:t>Расходы произведены в рамках реализации подпрограммы «Строительство и реконструкция объектов муниципального значения» муниципальной программы «Комплексное и устойчивое развитие Крымского района в сфере строительства и архитектуры»  на разработку ПСД строительство ФАП  в </a:t>
            </a:r>
            <a:r>
              <a:rPr lang="ru-RU" sz="1400" b="1" dirty="0" err="1">
                <a:solidFill>
                  <a:schemeClr val="bg1"/>
                </a:solidFill>
              </a:rPr>
              <a:t>х.Плавненском</a:t>
            </a:r>
            <a:r>
              <a:rPr lang="ru-RU" sz="1400" b="1" dirty="0">
                <a:solidFill>
                  <a:schemeClr val="bg1"/>
                </a:solidFill>
              </a:rPr>
              <a:t>, техническое присоединение к электроснабжению.</a:t>
            </a:r>
          </a:p>
          <a:p>
            <a:r>
              <a:rPr lang="ru-RU" sz="1400" b="1" dirty="0">
                <a:solidFill>
                  <a:schemeClr val="bg1"/>
                </a:solidFill>
              </a:rPr>
              <a:t>По разделу «Социальная политика» при плане 237 122,1 тысяч рублей, исполнено 232 558,8 тысяч рублей или 98,1% от плановых назначений и 121,1% к уровню 2021 года. </a:t>
            </a:r>
          </a:p>
        </p:txBody>
      </p:sp>
    </p:spTree>
    <p:extLst>
      <p:ext uri="{BB962C8B-B14F-4D97-AF65-F5344CB8AC3E}">
        <p14:creationId xmlns:p14="http://schemas.microsoft.com/office/powerpoint/2010/main" val="2361416906"/>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6389</TotalTime>
  <Words>2024</Words>
  <Application>Microsoft Office PowerPoint</Application>
  <PresentationFormat>Экран (4:3)</PresentationFormat>
  <Paragraphs>674</Paragraphs>
  <Slides>34</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Воздушный поток</vt:lpstr>
      <vt:lpstr>БЮДЖЕТ ДЛЯ ГРАЖДАН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Основные этапы бюджетного процесса</vt:lpstr>
      <vt:lpstr>Основные параметры исполнения бюджета</vt:lpstr>
      <vt:lpstr>Структура налоговых и неналоговых доходов бюджета муниципального образования Крымский район</vt:lpstr>
      <vt:lpstr>Презентация PowerPoint</vt:lpstr>
      <vt:lpstr>Презентация PowerPoint</vt:lpstr>
      <vt:lpstr>Презентация PowerPoint</vt:lpstr>
      <vt:lpstr> БЕЗВОЗМЕЗДНЫЕ ПОСТУПЛЕНИЯ ОТ ДРУГИХ БЮДЖЕТОВ БЮДЖЕТНОЙ СИСТЕМЫ РОССИЙСКОЙ ФЕДЕРАЦИИ  </vt:lpstr>
      <vt:lpstr>ИСТОЧНИКИ ФИНАНСИРОВАНИЯ ДЕФИЦИТА БЮДЖЕТА   </vt:lpstr>
      <vt:lpstr>Презентация PowerPoint</vt:lpstr>
      <vt:lpstr>Динамика налоговых и неналоговых доходов местного бюджета  </vt:lpstr>
      <vt:lpstr>Структура доходной части бюджета муниципального образования Крымский район </vt:lpstr>
      <vt:lpstr>Структура расходов районного бюджета</vt:lpstr>
      <vt:lpstr>ОБРАЗОВАНИЕ </vt:lpstr>
      <vt:lpstr> КУЛЬТУРА и кинематография </vt:lpstr>
      <vt:lpstr> ФИЗИЧЕСКАЯ КУЛЬТУРА И СПОРТ</vt:lpstr>
      <vt:lpstr>Динамика муниципального долга муниципального образования Крымский район </vt:lpstr>
      <vt:lpstr>Расходы на обслуживание муниципального долга </vt:lpstr>
      <vt:lpstr>МУНИЦИПАЛЬНЫЕ ПРОГРАММЫ муниципального образования Крымский район </vt:lpstr>
      <vt:lpstr>Контактная информация</vt:lpstr>
    </vt:vector>
  </TitlesOfParts>
  <Company>Krokoz™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Сергей</dc:creator>
  <cp:lastModifiedBy>Татьяна Ю. Сченстная</cp:lastModifiedBy>
  <cp:revision>349</cp:revision>
  <cp:lastPrinted>2023-08-27T09:35:29Z</cp:lastPrinted>
  <dcterms:created xsi:type="dcterms:W3CDTF">2015-09-28T06:07:41Z</dcterms:created>
  <dcterms:modified xsi:type="dcterms:W3CDTF">2023-08-27T12:11:28Z</dcterms:modified>
</cp:coreProperties>
</file>