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ppt/charts/chart2.xml" ContentType="application/vnd.openxmlformats-officedocument.drawingml.chart+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drawings/drawing1.xml" ContentType="application/vnd.openxmlformats-officedocument.drawingml.chartshapes+xml"/>
  <Override PartName="/ppt/notesSlides/notesSlide3.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48" r:id="rId1"/>
  </p:sldMasterIdLst>
  <p:notesMasterIdLst>
    <p:notesMasterId r:id="rId46"/>
  </p:notesMasterIdLst>
  <p:sldIdLst>
    <p:sldId id="256" r:id="rId2"/>
    <p:sldId id="344" r:id="rId3"/>
    <p:sldId id="345" r:id="rId4"/>
    <p:sldId id="346" r:id="rId5"/>
    <p:sldId id="347" r:id="rId6"/>
    <p:sldId id="348" r:id="rId7"/>
    <p:sldId id="349" r:id="rId8"/>
    <p:sldId id="350" r:id="rId9"/>
    <p:sldId id="351" r:id="rId10"/>
    <p:sldId id="352" r:id="rId11"/>
    <p:sldId id="353" r:id="rId12"/>
    <p:sldId id="354" r:id="rId13"/>
    <p:sldId id="355" r:id="rId14"/>
    <p:sldId id="356" r:id="rId15"/>
    <p:sldId id="357" r:id="rId16"/>
    <p:sldId id="358" r:id="rId17"/>
    <p:sldId id="359" r:id="rId18"/>
    <p:sldId id="360" r:id="rId19"/>
    <p:sldId id="361" r:id="rId20"/>
    <p:sldId id="343" r:id="rId21"/>
    <p:sldId id="298" r:id="rId22"/>
    <p:sldId id="299" r:id="rId23"/>
    <p:sldId id="300" r:id="rId24"/>
    <p:sldId id="301" r:id="rId25"/>
    <p:sldId id="312" r:id="rId26"/>
    <p:sldId id="311" r:id="rId27"/>
    <p:sldId id="309" r:id="rId28"/>
    <p:sldId id="313" r:id="rId29"/>
    <p:sldId id="326" r:id="rId30"/>
    <p:sldId id="320" r:id="rId31"/>
    <p:sldId id="324" r:id="rId32"/>
    <p:sldId id="319" r:id="rId33"/>
    <p:sldId id="318" r:id="rId34"/>
    <p:sldId id="316" r:id="rId35"/>
    <p:sldId id="314" r:id="rId36"/>
    <p:sldId id="334" r:id="rId37"/>
    <p:sldId id="335" r:id="rId38"/>
    <p:sldId id="336" r:id="rId39"/>
    <p:sldId id="338" r:id="rId40"/>
    <p:sldId id="339" r:id="rId41"/>
    <p:sldId id="341" r:id="rId42"/>
    <p:sldId id="342" r:id="rId43"/>
    <p:sldId id="278" r:id="rId44"/>
    <p:sldId id="279" r:id="rId45"/>
  </p:sldIdLst>
  <p:sldSz cx="9144000" cy="6858000" type="screen4x3"/>
  <p:notesSz cx="6797675" cy="992663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339933"/>
    <a:srgbClr val="990000"/>
    <a:srgbClr val="FF006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Средний стиль 1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E171933-4619-4E11-9A3F-F7608DF75F80}" styleName="Средний стиль 1 - акцент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D27102A9-8310-4765-A935-A1911B00CA55}" styleName="Светлый стиль 1 - акцент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E269D01E-BC32-4049-B463-5C60D7B0CCD2}" styleName="Стиль из темы 2 - акцент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7292A2E-F333-43FB-9621-5CBBE7FDCDCB}" styleName="Светлый стиль 2 - акцент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636" y="-1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Excel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_____Microsoft_Excel10.xlsx"/></Relationships>
</file>

<file path=ppt/charts/_rels/chart2.xml.rels><?xml version="1.0" encoding="UTF-8" standalone="yes"?>
<Relationships xmlns="http://schemas.openxmlformats.org/package/2006/relationships"><Relationship Id="rId2" Type="http://schemas.openxmlformats.org/officeDocument/2006/relationships/package" Target="../embeddings/_____Microsoft_Excel2.xlsx"/><Relationship Id="rId1" Type="http://schemas.openxmlformats.org/officeDocument/2006/relationships/themeOverride" Target="../theme/themeOverride1.xml"/></Relationships>
</file>

<file path=ppt/charts/_rels/chart3.xml.rels><?xml version="1.0" encoding="UTF-8" standalone="yes"?>
<Relationships xmlns="http://schemas.openxmlformats.org/package/2006/relationships"><Relationship Id="rId1" Type="http://schemas.openxmlformats.org/officeDocument/2006/relationships/package" Target="../embeddings/_____Microsoft_Excel3.xlsx"/></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_____Microsoft_Excel4.xlsx"/></Relationships>
</file>

<file path=ppt/charts/_rels/chart5.xml.rels><?xml version="1.0" encoding="UTF-8" standalone="yes"?>
<Relationships xmlns="http://schemas.openxmlformats.org/package/2006/relationships"><Relationship Id="rId1" Type="http://schemas.openxmlformats.org/officeDocument/2006/relationships/package" Target="../embeddings/_____Microsoft_Excel5.xlsx"/></Relationships>
</file>

<file path=ppt/charts/_rels/chart6.xml.rels><?xml version="1.0" encoding="UTF-8" standalone="yes"?>
<Relationships xmlns="http://schemas.openxmlformats.org/package/2006/relationships"><Relationship Id="rId1" Type="http://schemas.openxmlformats.org/officeDocument/2006/relationships/package" Target="../embeddings/_____Microsoft_Excel6.xlsx"/></Relationships>
</file>

<file path=ppt/charts/_rels/chart7.xml.rels><?xml version="1.0" encoding="UTF-8" standalone="yes"?>
<Relationships xmlns="http://schemas.openxmlformats.org/package/2006/relationships"><Relationship Id="rId1" Type="http://schemas.openxmlformats.org/officeDocument/2006/relationships/package" Target="../embeddings/_____Microsoft_Excel7.xlsx"/></Relationships>
</file>

<file path=ppt/charts/_rels/chart8.xml.rels><?xml version="1.0" encoding="UTF-8" standalone="yes"?>
<Relationships xmlns="http://schemas.openxmlformats.org/package/2006/relationships"><Relationship Id="rId1" Type="http://schemas.openxmlformats.org/officeDocument/2006/relationships/package" Target="../embeddings/_____Microsoft_Excel8.xlsx"/></Relationships>
</file>

<file path=ppt/charts/_rels/chart9.xml.rels><?xml version="1.0" encoding="UTF-8" standalone="yes"?>
<Relationships xmlns="http://schemas.openxmlformats.org/package/2006/relationships"><Relationship Id="rId1" Type="http://schemas.openxmlformats.org/officeDocument/2006/relationships/package" Target="../embeddings/_____Microsoft_Excel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view3D>
      <c:rotX val="30"/>
      <c:rotY val="0"/>
      <c:rAngAx val="0"/>
      <c:perspective val="30"/>
    </c:view3D>
    <c:floor>
      <c:thickness val="0"/>
    </c:floor>
    <c:sideWall>
      <c:thickness val="0"/>
    </c:sideWall>
    <c:backWall>
      <c:thickness val="0"/>
    </c:backWall>
    <c:plotArea>
      <c:layout>
        <c:manualLayout>
          <c:layoutTarget val="inner"/>
          <c:xMode val="edge"/>
          <c:yMode val="edge"/>
          <c:x val="6.4030694120406448E-2"/>
          <c:y val="0.16494063790891927"/>
          <c:w val="0.60533537474482368"/>
          <c:h val="0.78769841269841334"/>
        </c:manualLayout>
      </c:layout>
      <c:pie3DChart>
        <c:varyColors val="1"/>
        <c:ser>
          <c:idx val="0"/>
          <c:order val="0"/>
          <c:tx>
            <c:strRef>
              <c:f>Лист1!$B$1</c:f>
              <c:strCache>
                <c:ptCount val="1"/>
                <c:pt idx="0">
                  <c:v> 2</c:v>
                </c:pt>
              </c:strCache>
            </c:strRef>
          </c:tx>
          <c:explosion val="32"/>
          <c:dPt>
            <c:idx val="0"/>
            <c:bubble3D val="0"/>
            <c:explosion val="25"/>
          </c:dPt>
          <c:dPt>
            <c:idx val="1"/>
            <c:bubble3D val="0"/>
          </c:dPt>
          <c:dLbls>
            <c:dLbl>
              <c:idx val="0"/>
              <c:layout>
                <c:manualLayout>
                  <c:x val="-0.10764885434540195"/>
                  <c:y val="-0.12592264053994001"/>
                </c:manualLayout>
              </c:layout>
              <c:showLegendKey val="0"/>
              <c:showVal val="1"/>
              <c:showCatName val="1"/>
              <c:showSerName val="0"/>
              <c:showPercent val="0"/>
              <c:showBubbleSize val="0"/>
            </c:dLbl>
            <c:txPr>
              <a:bodyPr/>
              <a:lstStyle/>
              <a:p>
                <a:pPr>
                  <a:defRPr sz="1200" b="1">
                    <a:solidFill>
                      <a:schemeClr val="accent1">
                        <a:lumMod val="75000"/>
                      </a:schemeClr>
                    </a:solidFill>
                    <a:latin typeface="Times New Roman" pitchFamily="18" charset="0"/>
                    <a:cs typeface="Times New Roman" pitchFamily="18" charset="0"/>
                  </a:defRPr>
                </a:pPr>
                <a:endParaRPr lang="ru-RU"/>
              </a:p>
            </c:txPr>
            <c:showLegendKey val="0"/>
            <c:showVal val="1"/>
            <c:showCatName val="1"/>
            <c:showSerName val="0"/>
            <c:showPercent val="0"/>
            <c:showBubbleSize val="0"/>
            <c:showLeaderLines val="1"/>
          </c:dLbls>
          <c:cat>
            <c:strRef>
              <c:f>Лист1!$A$2:$A$7</c:f>
              <c:strCache>
                <c:ptCount val="6"/>
                <c:pt idx="0">
                  <c:v>Розничная торговля</c:v>
                </c:pt>
                <c:pt idx="1">
                  <c:v>Промышленность </c:v>
                </c:pt>
                <c:pt idx="2">
                  <c:v>Строительство</c:v>
                </c:pt>
                <c:pt idx="3">
                  <c:v>Сельское хозяйство</c:v>
                </c:pt>
                <c:pt idx="4">
                  <c:v>Прочие</c:v>
                </c:pt>
                <c:pt idx="5">
                  <c:v>Транспорт</c:v>
                </c:pt>
              </c:strCache>
            </c:strRef>
          </c:cat>
          <c:val>
            <c:numRef>
              <c:f>Лист1!$B$2:$B$7</c:f>
              <c:numCache>
                <c:formatCode>#,##0.0</c:formatCode>
                <c:ptCount val="6"/>
                <c:pt idx="0">
                  <c:v>20314.599999999999</c:v>
                </c:pt>
                <c:pt idx="1">
                  <c:v>14509.5</c:v>
                </c:pt>
                <c:pt idx="2">
                  <c:v>2849</c:v>
                </c:pt>
                <c:pt idx="3">
                  <c:v>7965.7</c:v>
                </c:pt>
                <c:pt idx="4">
                  <c:v>575.9</c:v>
                </c:pt>
                <c:pt idx="5">
                  <c:v>459.3</c:v>
                </c:pt>
              </c:numCache>
            </c:numRef>
          </c:val>
        </c:ser>
        <c:dLbls>
          <c:showLegendKey val="0"/>
          <c:showVal val="0"/>
          <c:showCatName val="0"/>
          <c:showSerName val="0"/>
          <c:showPercent val="0"/>
          <c:showBubbleSize val="0"/>
          <c:showLeaderLines val="1"/>
        </c:dLbls>
      </c:pie3DChart>
    </c:plotArea>
    <c:legend>
      <c:legendPos val="r"/>
      <c:layout>
        <c:manualLayout>
          <c:xMode val="edge"/>
          <c:yMode val="edge"/>
          <c:x val="0.74019411937768231"/>
          <c:y val="0.30518641868075275"/>
          <c:w val="0.25000758660560352"/>
          <c:h val="0.36257053614413215"/>
        </c:manualLayout>
      </c:layout>
      <c:overlay val="0"/>
      <c:txPr>
        <a:bodyPr/>
        <a:lstStyle/>
        <a:p>
          <a:pPr>
            <a:defRPr sz="1400" b="1">
              <a:solidFill>
                <a:schemeClr val="accent1">
                  <a:lumMod val="75000"/>
                </a:schemeClr>
              </a:solidFill>
              <a:latin typeface="Times New Roman" pitchFamily="18" charset="0"/>
              <a:cs typeface="Times New Roman" pitchFamily="18" charset="0"/>
            </a:defRPr>
          </a:pPr>
          <a:endParaRPr lang="ru-RU"/>
        </a:p>
      </c:txPr>
    </c:legend>
    <c:plotVisOnly val="1"/>
    <c:dispBlanksAs val="zero"/>
    <c:showDLblsOverMax val="0"/>
  </c:chart>
  <c:txPr>
    <a:bodyPr/>
    <a:lstStyle/>
    <a:p>
      <a:pPr>
        <a:defRPr sz="1800"/>
      </a:pPr>
      <a:endParaRPr lang="ru-RU"/>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view3D>
      <c:rotX val="15"/>
      <c:rotY val="20"/>
      <c:rAngAx val="1"/>
    </c:view3D>
    <c:floor>
      <c:thickness val="0"/>
    </c:floor>
    <c:sideWall>
      <c:thickness val="0"/>
    </c:sideWall>
    <c:backWall>
      <c:thickness val="0"/>
    </c:backWall>
    <c:plotArea>
      <c:layout/>
      <c:bar3DChart>
        <c:barDir val="col"/>
        <c:grouping val="stacked"/>
        <c:varyColors val="0"/>
        <c:ser>
          <c:idx val="0"/>
          <c:order val="0"/>
          <c:tx>
            <c:strRef>
              <c:f>Лист1!$B$1</c:f>
              <c:strCache>
                <c:ptCount val="1"/>
                <c:pt idx="0">
                  <c:v>Ряд 1</c:v>
                </c:pt>
              </c:strCache>
            </c:strRef>
          </c:tx>
          <c:spPr>
            <a:gradFill rotWithShape="1">
              <a:gsLst>
                <a:gs pos="28000">
                  <a:schemeClr val="accent1">
                    <a:tint val="18000"/>
                    <a:satMod val="120000"/>
                    <a:lumMod val="88000"/>
                  </a:schemeClr>
                </a:gs>
                <a:gs pos="100000">
                  <a:schemeClr val="accent1">
                    <a:tint val="40000"/>
                    <a:satMod val="100000"/>
                    <a:lumMod val="78000"/>
                  </a:schemeClr>
                </a:gs>
              </a:gsLst>
              <a:lin ang="5400000" scaled="0"/>
            </a:gradFill>
            <a:ln w="9525" cap="flat" cmpd="sng" algn="ctr">
              <a:solidFill>
                <a:schemeClr val="accent1"/>
              </a:solidFill>
              <a:prstDash val="solid"/>
            </a:ln>
            <a:effectLst>
              <a:outerShdw blurRad="63500" dist="50800" dir="5400000" sx="98000" sy="98000" rotWithShape="0">
                <a:srgbClr val="000000">
                  <a:alpha val="20000"/>
                </a:srgbClr>
              </a:outerShdw>
            </a:effectLst>
          </c:spPr>
          <c:invertIfNegative val="0"/>
          <c:cat>
            <c:strRef>
              <c:f>Лист1!$A$2:$A$3</c:f>
              <c:strCache>
                <c:ptCount val="2"/>
                <c:pt idx="0">
                  <c:v>2019 год</c:v>
                </c:pt>
                <c:pt idx="1">
                  <c:v>2020год</c:v>
                </c:pt>
              </c:strCache>
            </c:strRef>
          </c:cat>
          <c:val>
            <c:numRef>
              <c:f>Лист1!$B$2:$B$3</c:f>
              <c:numCache>
                <c:formatCode>General</c:formatCode>
                <c:ptCount val="2"/>
                <c:pt idx="0">
                  <c:v>9905.6</c:v>
                </c:pt>
                <c:pt idx="1">
                  <c:v>5873.5</c:v>
                </c:pt>
              </c:numCache>
            </c:numRef>
          </c:val>
        </c:ser>
        <c:dLbls>
          <c:showLegendKey val="0"/>
          <c:showVal val="0"/>
          <c:showCatName val="0"/>
          <c:showSerName val="0"/>
          <c:showPercent val="0"/>
          <c:showBubbleSize val="0"/>
        </c:dLbls>
        <c:gapWidth val="150"/>
        <c:shape val="cylinder"/>
        <c:axId val="147189760"/>
        <c:axId val="147191296"/>
        <c:axId val="0"/>
      </c:bar3DChart>
      <c:catAx>
        <c:axId val="147189760"/>
        <c:scaling>
          <c:orientation val="minMax"/>
        </c:scaling>
        <c:delete val="0"/>
        <c:axPos val="b"/>
        <c:numFmt formatCode="General" sourceLinked="1"/>
        <c:majorTickMark val="out"/>
        <c:minorTickMark val="none"/>
        <c:tickLblPos val="nextTo"/>
        <c:txPr>
          <a:bodyPr/>
          <a:lstStyle/>
          <a:p>
            <a:pPr>
              <a:defRPr sz="1600" b="1">
                <a:solidFill>
                  <a:schemeClr val="accent1">
                    <a:lumMod val="75000"/>
                  </a:schemeClr>
                </a:solidFill>
                <a:latin typeface="Times New Roman" pitchFamily="18" charset="0"/>
                <a:cs typeface="Times New Roman" pitchFamily="18" charset="0"/>
              </a:defRPr>
            </a:pPr>
            <a:endParaRPr lang="ru-RU"/>
          </a:p>
        </c:txPr>
        <c:crossAx val="147191296"/>
        <c:crosses val="autoZero"/>
        <c:auto val="1"/>
        <c:lblAlgn val="ctr"/>
        <c:lblOffset val="100"/>
        <c:noMultiLvlLbl val="0"/>
      </c:catAx>
      <c:valAx>
        <c:axId val="147191296"/>
        <c:scaling>
          <c:orientation val="minMax"/>
        </c:scaling>
        <c:delete val="0"/>
        <c:axPos val="l"/>
        <c:majorGridlines/>
        <c:numFmt formatCode="General" sourceLinked="1"/>
        <c:majorTickMark val="out"/>
        <c:minorTickMark val="none"/>
        <c:tickLblPos val="nextTo"/>
        <c:crossAx val="147189760"/>
        <c:crosses val="autoZero"/>
        <c:crossBetween val="between"/>
      </c:valAx>
    </c:plotArea>
    <c:plotVisOnly val="1"/>
    <c:dispBlanksAs val="gap"/>
    <c:showDLblsOverMax val="0"/>
  </c:chart>
  <c:txPr>
    <a:bodyPr/>
    <a:lstStyle/>
    <a:p>
      <a:pPr>
        <a:defRPr sz="1800"/>
      </a:pPr>
      <a:endParaRPr lang="ru-RU"/>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rAngAx val="0"/>
      <c:perspective val="30"/>
    </c:view3D>
    <c:floor>
      <c:thickness val="0"/>
    </c:floor>
    <c:sideWall>
      <c:thickness val="0"/>
    </c:sideWall>
    <c:backWall>
      <c:thickness val="0"/>
    </c:backWall>
    <c:plotArea>
      <c:layout/>
      <c:bar3DChart>
        <c:barDir val="col"/>
        <c:grouping val="clustered"/>
        <c:varyColors val="0"/>
        <c:ser>
          <c:idx val="0"/>
          <c:order val="0"/>
          <c:tx>
            <c:strRef>
              <c:f>Лист1!$B$1</c:f>
              <c:strCache>
                <c:ptCount val="1"/>
                <c:pt idx="0">
                  <c:v>Номинальная начисленная заработная плата</c:v>
                </c:pt>
              </c:strCache>
            </c:strRef>
          </c:tx>
          <c:spPr>
            <a:gradFill rotWithShape="1">
              <a:gsLst>
                <a:gs pos="0">
                  <a:srgbClr val="5ECCF3">
                    <a:lumMod val="95000"/>
                  </a:srgbClr>
                </a:gs>
                <a:gs pos="100000">
                  <a:srgbClr val="5ECCF3">
                    <a:shade val="82000"/>
                    <a:satMod val="125000"/>
                    <a:lumMod val="74000"/>
                  </a:srgbClr>
                </a:gs>
              </a:gsLst>
              <a:lin ang="5400000" scaled="0"/>
            </a:gradFill>
            <a:ln>
              <a:noFill/>
            </a:ln>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rgbClr val="5ECCF3">
                  <a:shade val="30000"/>
                  <a:satMod val="120000"/>
                </a:srgbClr>
              </a:contourClr>
            </a:sp3d>
          </c:spPr>
          <c:invertIfNegative val="0"/>
          <c:dLbls>
            <c:txPr>
              <a:bodyPr/>
              <a:lstStyle/>
              <a:p>
                <a:pPr>
                  <a:defRPr sz="1200" b="1">
                    <a:solidFill>
                      <a:schemeClr val="bg2">
                        <a:lumMod val="25000"/>
                      </a:schemeClr>
                    </a:solidFill>
                    <a:latin typeface="Times New Roman" pitchFamily="18" charset="0"/>
                    <a:cs typeface="Times New Roman" pitchFamily="18" charset="0"/>
                  </a:defRPr>
                </a:pPr>
                <a:endParaRPr lang="ru-RU"/>
              </a:p>
            </c:txPr>
            <c:showLegendKey val="0"/>
            <c:showVal val="1"/>
            <c:showCatName val="0"/>
            <c:showSerName val="0"/>
            <c:showPercent val="0"/>
            <c:showBubbleSize val="0"/>
            <c:showLeaderLines val="0"/>
          </c:dLbls>
          <c:cat>
            <c:numRef>
              <c:f>Лист1!$A$2:$A$4</c:f>
              <c:numCache>
                <c:formatCode>General</c:formatCode>
                <c:ptCount val="3"/>
                <c:pt idx="0">
                  <c:v>2019</c:v>
                </c:pt>
                <c:pt idx="1">
                  <c:v>2020</c:v>
                </c:pt>
                <c:pt idx="2">
                  <c:v>2021</c:v>
                </c:pt>
              </c:numCache>
            </c:numRef>
          </c:cat>
          <c:val>
            <c:numRef>
              <c:f>Лист1!$B$2:$B$4</c:f>
              <c:numCache>
                <c:formatCode>#,##0</c:formatCode>
                <c:ptCount val="3"/>
                <c:pt idx="0">
                  <c:v>33981</c:v>
                </c:pt>
                <c:pt idx="1">
                  <c:v>36600</c:v>
                </c:pt>
                <c:pt idx="2">
                  <c:v>38991</c:v>
                </c:pt>
              </c:numCache>
            </c:numRef>
          </c:val>
        </c:ser>
        <c:ser>
          <c:idx val="1"/>
          <c:order val="1"/>
          <c:tx>
            <c:strRef>
              <c:f>Лист1!$C$1</c:f>
              <c:strCache>
                <c:ptCount val="1"/>
                <c:pt idx="0">
                  <c:v>Величина прожиточного минимума на одного жителя</c:v>
                </c:pt>
              </c:strCache>
            </c:strRef>
          </c:tx>
          <c:spPr>
            <a:gradFill rotWithShape="1">
              <a:gsLst>
                <a:gs pos="0">
                  <a:srgbClr val="5DCEAF">
                    <a:lumMod val="95000"/>
                  </a:srgbClr>
                </a:gs>
                <a:gs pos="100000">
                  <a:srgbClr val="5DCEAF">
                    <a:shade val="82000"/>
                    <a:satMod val="125000"/>
                    <a:lumMod val="74000"/>
                  </a:srgbClr>
                </a:gs>
              </a:gsLst>
              <a:lin ang="5400000" scaled="0"/>
            </a:gradFill>
            <a:ln>
              <a:noFill/>
            </a:ln>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rgbClr val="5DCEAF">
                  <a:shade val="30000"/>
                  <a:satMod val="120000"/>
                </a:srgbClr>
              </a:contourClr>
            </a:sp3d>
          </c:spPr>
          <c:invertIfNegative val="0"/>
          <c:dLbls>
            <c:dLbl>
              <c:idx val="0"/>
              <c:layout>
                <c:manualLayout>
                  <c:x val="4.081272879689217E-2"/>
                  <c:y val="-3.0408498672561284E-3"/>
                </c:manualLayout>
              </c:layout>
              <c:showLegendKey val="0"/>
              <c:showVal val="1"/>
              <c:showCatName val="0"/>
              <c:showSerName val="0"/>
              <c:showPercent val="0"/>
              <c:showBubbleSize val="0"/>
            </c:dLbl>
            <c:dLbl>
              <c:idx val="1"/>
              <c:layout>
                <c:manualLayout>
                  <c:x val="3.3524741511732854E-2"/>
                  <c:y val="-1.2163399469024514E-2"/>
                </c:manualLayout>
              </c:layout>
              <c:showLegendKey val="0"/>
              <c:showVal val="1"/>
              <c:showCatName val="0"/>
              <c:showSerName val="0"/>
              <c:showPercent val="0"/>
              <c:showBubbleSize val="0"/>
            </c:dLbl>
            <c:dLbl>
              <c:idx val="2"/>
              <c:layout>
                <c:manualLayout>
                  <c:x val="3.3524741511732854E-2"/>
                  <c:y val="-3.0408498672561284E-3"/>
                </c:manualLayout>
              </c:layout>
              <c:showLegendKey val="0"/>
              <c:showVal val="1"/>
              <c:showCatName val="0"/>
              <c:showSerName val="0"/>
              <c:showPercent val="0"/>
              <c:showBubbleSize val="0"/>
            </c:dLbl>
            <c:txPr>
              <a:bodyPr/>
              <a:lstStyle/>
              <a:p>
                <a:pPr>
                  <a:defRPr sz="1200" b="1">
                    <a:solidFill>
                      <a:schemeClr val="bg2">
                        <a:lumMod val="25000"/>
                      </a:schemeClr>
                    </a:solidFill>
                    <a:latin typeface="Times New Roman" pitchFamily="18" charset="0"/>
                    <a:cs typeface="Times New Roman" pitchFamily="18" charset="0"/>
                  </a:defRPr>
                </a:pPr>
                <a:endParaRPr lang="ru-RU"/>
              </a:p>
            </c:txPr>
            <c:showLegendKey val="0"/>
            <c:showVal val="1"/>
            <c:showCatName val="0"/>
            <c:showSerName val="0"/>
            <c:showPercent val="0"/>
            <c:showBubbleSize val="0"/>
            <c:showLeaderLines val="0"/>
          </c:dLbls>
          <c:cat>
            <c:numRef>
              <c:f>Лист1!$A$2:$A$4</c:f>
              <c:numCache>
                <c:formatCode>General</c:formatCode>
                <c:ptCount val="3"/>
                <c:pt idx="0">
                  <c:v>2019</c:v>
                </c:pt>
                <c:pt idx="1">
                  <c:v>2020</c:v>
                </c:pt>
                <c:pt idx="2">
                  <c:v>2021</c:v>
                </c:pt>
              </c:numCache>
            </c:numRef>
          </c:cat>
          <c:val>
            <c:numRef>
              <c:f>Лист1!$C$2:$C$4</c:f>
              <c:numCache>
                <c:formatCode>#,##0</c:formatCode>
                <c:ptCount val="3"/>
                <c:pt idx="0">
                  <c:v>10621</c:v>
                </c:pt>
                <c:pt idx="1">
                  <c:v>11261</c:v>
                </c:pt>
                <c:pt idx="2">
                  <c:v>11397</c:v>
                </c:pt>
              </c:numCache>
            </c:numRef>
          </c:val>
        </c:ser>
        <c:dLbls>
          <c:showLegendKey val="0"/>
          <c:showVal val="0"/>
          <c:showCatName val="0"/>
          <c:showSerName val="0"/>
          <c:showPercent val="0"/>
          <c:showBubbleSize val="0"/>
        </c:dLbls>
        <c:gapWidth val="150"/>
        <c:shape val="box"/>
        <c:axId val="120574720"/>
        <c:axId val="120576256"/>
        <c:axId val="0"/>
      </c:bar3DChart>
      <c:catAx>
        <c:axId val="120574720"/>
        <c:scaling>
          <c:orientation val="minMax"/>
        </c:scaling>
        <c:delete val="0"/>
        <c:axPos val="b"/>
        <c:numFmt formatCode="General" sourceLinked="1"/>
        <c:majorTickMark val="out"/>
        <c:minorTickMark val="none"/>
        <c:tickLblPos val="nextTo"/>
        <c:txPr>
          <a:bodyPr/>
          <a:lstStyle/>
          <a:p>
            <a:pPr>
              <a:defRPr sz="1200" b="1">
                <a:solidFill>
                  <a:schemeClr val="bg2">
                    <a:lumMod val="75000"/>
                  </a:schemeClr>
                </a:solidFill>
                <a:latin typeface="Times New Roman" pitchFamily="18" charset="0"/>
                <a:cs typeface="Times New Roman" pitchFamily="18" charset="0"/>
              </a:defRPr>
            </a:pPr>
            <a:endParaRPr lang="ru-RU"/>
          </a:p>
        </c:txPr>
        <c:crossAx val="120576256"/>
        <c:crosses val="autoZero"/>
        <c:auto val="1"/>
        <c:lblAlgn val="ctr"/>
        <c:lblOffset val="100"/>
        <c:noMultiLvlLbl val="0"/>
      </c:catAx>
      <c:valAx>
        <c:axId val="120576256"/>
        <c:scaling>
          <c:orientation val="minMax"/>
        </c:scaling>
        <c:delete val="0"/>
        <c:axPos val="l"/>
        <c:numFmt formatCode="#,##0" sourceLinked="1"/>
        <c:majorTickMark val="out"/>
        <c:minorTickMark val="none"/>
        <c:tickLblPos val="nextTo"/>
        <c:txPr>
          <a:bodyPr/>
          <a:lstStyle/>
          <a:p>
            <a:pPr>
              <a:defRPr>
                <a:solidFill>
                  <a:schemeClr val="accent2">
                    <a:lumMod val="75000"/>
                  </a:schemeClr>
                </a:solidFill>
              </a:defRPr>
            </a:pPr>
            <a:endParaRPr lang="ru-RU"/>
          </a:p>
        </c:txPr>
        <c:crossAx val="120574720"/>
        <c:crosses val="autoZero"/>
        <c:crossBetween val="between"/>
      </c:valAx>
    </c:plotArea>
    <c:legend>
      <c:legendPos val="r"/>
      <c:layout>
        <c:manualLayout>
          <c:xMode val="edge"/>
          <c:yMode val="edge"/>
          <c:x val="0.65607838798443885"/>
          <c:y val="0.40173745062809113"/>
          <c:w val="0.33517602727336998"/>
          <c:h val="0.23605614701814742"/>
        </c:manualLayout>
      </c:layout>
      <c:overlay val="0"/>
      <c:txPr>
        <a:bodyPr/>
        <a:lstStyle/>
        <a:p>
          <a:pPr rtl="0">
            <a:defRPr sz="1200" b="1">
              <a:solidFill>
                <a:srgbClr val="002060"/>
              </a:solidFill>
              <a:latin typeface="Times New Roman" pitchFamily="18" charset="0"/>
              <a:cs typeface="Times New Roman" pitchFamily="18" charset="0"/>
            </a:defRPr>
          </a:pPr>
          <a:endParaRPr lang="ru-RU"/>
        </a:p>
      </c:txPr>
    </c:legend>
    <c:plotVisOnly val="1"/>
    <c:dispBlanksAs val="gap"/>
    <c:showDLblsOverMax val="0"/>
  </c:chart>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view3D>
      <c:rotX val="30"/>
      <c:rotY val="0"/>
      <c:rAngAx val="0"/>
      <c:perspective val="30"/>
    </c:view3D>
    <c:floor>
      <c:thickness val="0"/>
    </c:floor>
    <c:sideWall>
      <c:thickness val="0"/>
    </c:sideWall>
    <c:backWall>
      <c:thickness val="0"/>
    </c:backWall>
    <c:plotArea>
      <c:layout/>
      <c:pie3DChart>
        <c:varyColors val="1"/>
        <c:ser>
          <c:idx val="0"/>
          <c:order val="0"/>
          <c:tx>
            <c:strRef>
              <c:f>Лист1!$B$1</c:f>
              <c:strCache>
                <c:ptCount val="1"/>
                <c:pt idx="0">
                  <c:v>Продажи</c:v>
                </c:pt>
              </c:strCache>
            </c:strRef>
          </c:tx>
          <c:explosion val="25"/>
          <c:dPt>
            <c:idx val="0"/>
            <c:bubble3D val="0"/>
          </c:dPt>
          <c:dPt>
            <c:idx val="1"/>
            <c:bubble3D val="0"/>
          </c:dPt>
          <c:dPt>
            <c:idx val="2"/>
            <c:bubble3D val="0"/>
          </c:dPt>
          <c:dPt>
            <c:idx val="3"/>
            <c:bubble3D val="0"/>
          </c:dPt>
          <c:dPt>
            <c:idx val="4"/>
            <c:bubble3D val="0"/>
          </c:dPt>
          <c:dPt>
            <c:idx val="5"/>
            <c:bubble3D val="0"/>
          </c:dPt>
          <c:dPt>
            <c:idx val="6"/>
            <c:bubble3D val="0"/>
          </c:dPt>
          <c:dLbls>
            <c:dLbl>
              <c:idx val="0"/>
              <c:layout>
                <c:manualLayout>
                  <c:x val="-9.0759606791778399E-2"/>
                  <c:y val="0.27653851487742126"/>
                </c:manualLayout>
              </c:layout>
              <c:spPr/>
              <c:txPr>
                <a:bodyPr/>
                <a:lstStyle/>
                <a:p>
                  <a:pPr>
                    <a:defRPr sz="1200" b="1" baseline="0">
                      <a:solidFill>
                        <a:schemeClr val="bg2">
                          <a:lumMod val="25000"/>
                        </a:schemeClr>
                      </a:solidFill>
                      <a:latin typeface="Times New Roman" pitchFamily="18" charset="0"/>
                    </a:defRPr>
                  </a:pPr>
                  <a:endParaRPr lang="ru-RU"/>
                </a:p>
              </c:txPr>
              <c:showLegendKey val="0"/>
              <c:showVal val="1"/>
              <c:showCatName val="1"/>
              <c:showSerName val="0"/>
              <c:showPercent val="0"/>
              <c:showBubbleSize val="0"/>
            </c:dLbl>
            <c:dLbl>
              <c:idx val="1"/>
              <c:layout>
                <c:manualLayout>
                  <c:x val="1.3251426681584453E-3"/>
                  <c:y val="0.16175642428258111"/>
                </c:manualLayout>
              </c:layout>
              <c:spPr/>
              <c:txPr>
                <a:bodyPr/>
                <a:lstStyle/>
                <a:p>
                  <a:pPr>
                    <a:defRPr sz="1200" b="1" baseline="0">
                      <a:solidFill>
                        <a:schemeClr val="bg2">
                          <a:lumMod val="25000"/>
                        </a:schemeClr>
                      </a:solidFill>
                      <a:latin typeface="Times New Roman" pitchFamily="18" charset="0"/>
                    </a:defRPr>
                  </a:pPr>
                  <a:endParaRPr lang="ru-RU"/>
                </a:p>
              </c:txPr>
              <c:showLegendKey val="0"/>
              <c:showVal val="1"/>
              <c:showCatName val="1"/>
              <c:showSerName val="0"/>
              <c:showPercent val="0"/>
              <c:showBubbleSize val="0"/>
            </c:dLbl>
            <c:dLbl>
              <c:idx val="2"/>
              <c:layout>
                <c:manualLayout>
                  <c:x val="0"/>
                  <c:y val="-0.10521862736593984"/>
                </c:manualLayout>
              </c:layout>
              <c:spPr/>
              <c:txPr>
                <a:bodyPr/>
                <a:lstStyle/>
                <a:p>
                  <a:pPr>
                    <a:defRPr sz="1200" b="1" baseline="0">
                      <a:solidFill>
                        <a:schemeClr val="bg2">
                          <a:lumMod val="25000"/>
                        </a:schemeClr>
                      </a:solidFill>
                      <a:latin typeface="Times New Roman" pitchFamily="18" charset="0"/>
                    </a:defRPr>
                  </a:pPr>
                  <a:endParaRPr lang="ru-RU"/>
                </a:p>
              </c:txPr>
              <c:showLegendKey val="0"/>
              <c:showVal val="1"/>
              <c:showCatName val="1"/>
              <c:showSerName val="0"/>
              <c:showPercent val="0"/>
              <c:showBubbleSize val="0"/>
            </c:dLbl>
            <c:dLbl>
              <c:idx val="3"/>
              <c:layout>
                <c:manualLayout>
                  <c:x val="-5.9430171764722456E-2"/>
                  <c:y val="-9.7184769712005195E-2"/>
                </c:manualLayout>
              </c:layout>
              <c:tx>
                <c:rich>
                  <a:bodyPr/>
                  <a:lstStyle/>
                  <a:p>
                    <a:pPr>
                      <a:defRPr sz="1200" b="1" baseline="0">
                        <a:solidFill>
                          <a:schemeClr val="bg2">
                            <a:lumMod val="25000"/>
                          </a:schemeClr>
                        </a:solidFill>
                        <a:latin typeface="Times New Roman" pitchFamily="18" charset="0"/>
                      </a:defRPr>
                    </a:pPr>
                    <a:r>
                      <a:rPr lang="ru-RU" sz="1200" b="1" baseline="0" dirty="0" smtClean="0">
                        <a:solidFill>
                          <a:schemeClr val="bg2">
                            <a:lumMod val="25000"/>
                          </a:schemeClr>
                        </a:solidFill>
                        <a:latin typeface="Times New Roman" pitchFamily="18" charset="0"/>
                      </a:rPr>
                      <a:t>Арендная плата за землю;    </a:t>
                    </a:r>
                  </a:p>
                  <a:p>
                    <a:pPr>
                      <a:defRPr sz="1200" b="1" baseline="0">
                        <a:solidFill>
                          <a:schemeClr val="bg2">
                            <a:lumMod val="25000"/>
                          </a:schemeClr>
                        </a:solidFill>
                        <a:latin typeface="Times New Roman" pitchFamily="18" charset="0"/>
                      </a:defRPr>
                    </a:pPr>
                    <a:r>
                      <a:rPr lang="ru-RU" sz="1200" b="1" baseline="0" dirty="0" smtClean="0">
                        <a:solidFill>
                          <a:schemeClr val="bg2">
                            <a:lumMod val="25000"/>
                          </a:schemeClr>
                        </a:solidFill>
                        <a:latin typeface="Times New Roman" pitchFamily="18" charset="0"/>
                      </a:rPr>
                      <a:t> 14,2 %</a:t>
                    </a:r>
                    <a:endParaRPr lang="ru-RU" dirty="0">
                      <a:solidFill>
                        <a:schemeClr val="bg2">
                          <a:lumMod val="25000"/>
                        </a:schemeClr>
                      </a:solidFill>
                    </a:endParaRPr>
                  </a:p>
                </c:rich>
              </c:tx>
              <c:spPr/>
              <c:showLegendKey val="0"/>
              <c:showVal val="1"/>
              <c:showCatName val="1"/>
              <c:showSerName val="0"/>
              <c:showPercent val="0"/>
              <c:showBubbleSize val="0"/>
            </c:dLbl>
            <c:dLbl>
              <c:idx val="4"/>
              <c:layout>
                <c:manualLayout>
                  <c:x val="0.15496382813832432"/>
                  <c:y val="-0.10299635907846506"/>
                </c:manualLayout>
              </c:layout>
              <c:spPr/>
              <c:txPr>
                <a:bodyPr/>
                <a:lstStyle/>
                <a:p>
                  <a:pPr>
                    <a:defRPr sz="1200" b="1" baseline="0">
                      <a:solidFill>
                        <a:schemeClr val="bg2">
                          <a:lumMod val="25000"/>
                        </a:schemeClr>
                      </a:solidFill>
                      <a:latin typeface="Times New Roman" pitchFamily="18" charset="0"/>
                    </a:defRPr>
                  </a:pPr>
                  <a:endParaRPr lang="ru-RU"/>
                </a:p>
              </c:txPr>
              <c:dLblPos val="bestFit"/>
              <c:showLegendKey val="0"/>
              <c:showVal val="1"/>
              <c:showCatName val="1"/>
              <c:showSerName val="0"/>
              <c:showPercent val="0"/>
              <c:showBubbleSize val="0"/>
            </c:dLbl>
            <c:dLbl>
              <c:idx val="5"/>
              <c:layout>
                <c:manualLayout>
                  <c:x val="0.32048412179040653"/>
                  <c:y val="-7.7028316665896213E-2"/>
                </c:manualLayout>
              </c:layout>
              <c:tx>
                <c:rich>
                  <a:bodyPr/>
                  <a:lstStyle/>
                  <a:p>
                    <a:pPr>
                      <a:defRPr sz="1200" b="1" baseline="0">
                        <a:solidFill>
                          <a:schemeClr val="bg2">
                            <a:lumMod val="25000"/>
                          </a:schemeClr>
                        </a:solidFill>
                        <a:latin typeface="Times New Roman" pitchFamily="18" charset="0"/>
                      </a:defRPr>
                    </a:pPr>
                    <a:r>
                      <a:rPr lang="ru-RU" sz="1200" b="1" dirty="0">
                        <a:solidFill>
                          <a:schemeClr val="bg2">
                            <a:lumMod val="25000"/>
                          </a:schemeClr>
                        </a:solidFill>
                      </a:rPr>
                      <a:t>Прочие доходы </a:t>
                    </a:r>
                    <a:r>
                      <a:rPr lang="ru-RU" sz="1200" b="1" dirty="0" smtClean="0">
                        <a:solidFill>
                          <a:schemeClr val="bg2">
                            <a:lumMod val="25000"/>
                          </a:schemeClr>
                        </a:solidFill>
                      </a:rPr>
                      <a:t> </a:t>
                    </a:r>
                    <a:r>
                      <a:rPr lang="ru-RU" sz="1200" b="1" dirty="0">
                        <a:solidFill>
                          <a:schemeClr val="bg2">
                            <a:lumMod val="25000"/>
                          </a:schemeClr>
                        </a:solidFill>
                      </a:rPr>
                      <a:t>8,7%</a:t>
                    </a:r>
                    <a:endParaRPr lang="ru-RU" dirty="0">
                      <a:solidFill>
                        <a:schemeClr val="bg2">
                          <a:lumMod val="25000"/>
                        </a:schemeClr>
                      </a:solidFill>
                    </a:endParaRPr>
                  </a:p>
                </c:rich>
              </c:tx>
              <c:spPr/>
              <c:showLegendKey val="0"/>
              <c:showVal val="1"/>
              <c:showCatName val="1"/>
              <c:showSerName val="0"/>
              <c:showPercent val="0"/>
              <c:showBubbleSize val="0"/>
            </c:dLbl>
            <c:dLbl>
              <c:idx val="6"/>
              <c:spPr/>
              <c:txPr>
                <a:bodyPr/>
                <a:lstStyle/>
                <a:p>
                  <a:pPr>
                    <a:defRPr sz="1200" b="1" baseline="0">
                      <a:solidFill>
                        <a:schemeClr val="bg2">
                          <a:lumMod val="25000"/>
                        </a:schemeClr>
                      </a:solidFill>
                      <a:latin typeface="Times New Roman" pitchFamily="18" charset="0"/>
                    </a:defRPr>
                  </a:pPr>
                  <a:endParaRPr lang="ru-RU"/>
                </a:p>
              </c:txPr>
              <c:showLegendKey val="0"/>
              <c:showVal val="1"/>
              <c:showCatName val="1"/>
              <c:showSerName val="0"/>
              <c:showPercent val="0"/>
              <c:showBubbleSize val="0"/>
            </c:dLbl>
            <c:txPr>
              <a:bodyPr/>
              <a:lstStyle/>
              <a:p>
                <a:pPr>
                  <a:defRPr sz="1200" b="1" baseline="0">
                    <a:latin typeface="Times New Roman" pitchFamily="18" charset="0"/>
                  </a:defRPr>
                </a:pPr>
                <a:endParaRPr lang="ru-RU"/>
              </a:p>
            </c:txPr>
            <c:showLegendKey val="0"/>
            <c:showVal val="1"/>
            <c:showCatName val="1"/>
            <c:showSerName val="0"/>
            <c:showPercent val="0"/>
            <c:showBubbleSize val="0"/>
            <c:showLeaderLines val="1"/>
          </c:dLbls>
          <c:cat>
            <c:strRef>
              <c:f>Лист1!$A$2:$A$8</c:f>
              <c:strCache>
                <c:ptCount val="7"/>
                <c:pt idx="0">
                  <c:v>Налог, взимаемый в связи с применением УСН</c:v>
                </c:pt>
                <c:pt idx="1">
                  <c:v>Налог на доходы физических лиц</c:v>
                </c:pt>
                <c:pt idx="2">
                  <c:v>Единый налог на вмененый доход</c:v>
                </c:pt>
                <c:pt idx="3">
                  <c:v>Арендная плата за землю</c:v>
                </c:pt>
                <c:pt idx="4">
                  <c:v>Плата за негативное воздействие на окружающую среду</c:v>
                </c:pt>
                <c:pt idx="5">
                  <c:v>Прочие доходы </c:v>
                </c:pt>
                <c:pt idx="6">
                  <c:v>Единый сельскохозяйственный налог</c:v>
                </c:pt>
              </c:strCache>
            </c:strRef>
          </c:cat>
          <c:val>
            <c:numRef>
              <c:f>Лист1!$B$2:$B$8</c:f>
              <c:numCache>
                <c:formatCode>0.0%</c:formatCode>
                <c:ptCount val="7"/>
                <c:pt idx="0">
                  <c:v>0.125</c:v>
                </c:pt>
                <c:pt idx="1">
                  <c:v>0.61</c:v>
                </c:pt>
                <c:pt idx="2">
                  <c:v>0.01</c:v>
                </c:pt>
                <c:pt idx="3">
                  <c:v>9.7000000000000003E-2</c:v>
                </c:pt>
                <c:pt idx="4">
                  <c:v>6.0000000000000001E-3</c:v>
                </c:pt>
                <c:pt idx="5">
                  <c:v>0.13600000000000001</c:v>
                </c:pt>
                <c:pt idx="6">
                  <c:v>1.6E-2</c:v>
                </c:pt>
              </c:numCache>
            </c:numRef>
          </c:val>
        </c:ser>
        <c:dLbls>
          <c:showLegendKey val="0"/>
          <c:showVal val="0"/>
          <c:showCatName val="0"/>
          <c:showSerName val="0"/>
          <c:showPercent val="0"/>
          <c:showBubbleSize val="0"/>
          <c:showLeaderLines val="1"/>
        </c:dLbls>
      </c:pie3DChart>
    </c:plotArea>
    <c:plotVisOnly val="1"/>
    <c:dispBlanksAs val="zero"/>
    <c:showDLblsOverMax val="0"/>
  </c:chart>
  <c:txPr>
    <a:bodyPr/>
    <a:lstStyle/>
    <a:p>
      <a:pPr>
        <a:defRPr sz="1800"/>
      </a:pPr>
      <a:endParaRPr lang="ru-RU"/>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0"/>
      <c:perspective val="30"/>
    </c:view3D>
    <c:floor>
      <c:thickness val="0"/>
    </c:floor>
    <c:sideWall>
      <c:thickness val="0"/>
    </c:sideWall>
    <c:backWall>
      <c:thickness val="0"/>
    </c:backWall>
    <c:plotArea>
      <c:layout/>
      <c:bar3DChart>
        <c:barDir val="col"/>
        <c:grouping val="stacked"/>
        <c:varyColors val="0"/>
        <c:ser>
          <c:idx val="0"/>
          <c:order val="0"/>
          <c:tx>
            <c:strRef>
              <c:f>Лист1!$B$1</c:f>
              <c:strCache>
                <c:ptCount val="1"/>
                <c:pt idx="0">
                  <c:v>Прочие налоговые и не налоговое доходы</c:v>
                </c:pt>
              </c:strCache>
            </c:strRef>
          </c:tx>
          <c:invertIfNegative val="0"/>
          <c:cat>
            <c:numRef>
              <c:f>Лист1!$A$2:$A$5</c:f>
              <c:numCache>
                <c:formatCode>General</c:formatCode>
                <c:ptCount val="4"/>
                <c:pt idx="0">
                  <c:v>2020</c:v>
                </c:pt>
                <c:pt idx="1">
                  <c:v>2021</c:v>
                </c:pt>
              </c:numCache>
            </c:numRef>
          </c:cat>
          <c:val>
            <c:numRef>
              <c:f>Лист1!$B$2:$B$5</c:f>
              <c:numCache>
                <c:formatCode>General</c:formatCode>
                <c:ptCount val="4"/>
                <c:pt idx="0">
                  <c:v>11.8</c:v>
                </c:pt>
                <c:pt idx="1">
                  <c:v>11.8</c:v>
                </c:pt>
              </c:numCache>
            </c:numRef>
          </c:val>
        </c:ser>
        <c:ser>
          <c:idx val="1"/>
          <c:order val="1"/>
          <c:tx>
            <c:strRef>
              <c:f>Лист1!$C$1</c:f>
              <c:strCache>
                <c:ptCount val="1"/>
                <c:pt idx="0">
                  <c:v>Единый с\х налог</c:v>
                </c:pt>
              </c:strCache>
            </c:strRef>
          </c:tx>
          <c:invertIfNegative val="0"/>
          <c:cat>
            <c:numRef>
              <c:f>Лист1!$A$2:$A$5</c:f>
              <c:numCache>
                <c:formatCode>General</c:formatCode>
                <c:ptCount val="4"/>
                <c:pt idx="0">
                  <c:v>2020</c:v>
                </c:pt>
                <c:pt idx="1">
                  <c:v>2021</c:v>
                </c:pt>
              </c:numCache>
            </c:numRef>
          </c:cat>
          <c:val>
            <c:numRef>
              <c:f>Лист1!$C$2:$C$5</c:f>
              <c:numCache>
                <c:formatCode>General</c:formatCode>
                <c:ptCount val="4"/>
                <c:pt idx="0">
                  <c:v>9221.7999999999993</c:v>
                </c:pt>
                <c:pt idx="1">
                  <c:v>11841</c:v>
                </c:pt>
              </c:numCache>
            </c:numRef>
          </c:val>
        </c:ser>
        <c:ser>
          <c:idx val="2"/>
          <c:order val="2"/>
          <c:tx>
            <c:strRef>
              <c:f>Лист1!$D$1</c:f>
              <c:strCache>
                <c:ptCount val="1"/>
                <c:pt idx="0">
                  <c:v>Госпошлина</c:v>
                </c:pt>
              </c:strCache>
            </c:strRef>
          </c:tx>
          <c:invertIfNegative val="0"/>
          <c:cat>
            <c:numRef>
              <c:f>Лист1!$A$2:$A$5</c:f>
              <c:numCache>
                <c:formatCode>General</c:formatCode>
                <c:ptCount val="4"/>
                <c:pt idx="0">
                  <c:v>2020</c:v>
                </c:pt>
                <c:pt idx="1">
                  <c:v>2021</c:v>
                </c:pt>
              </c:numCache>
            </c:numRef>
          </c:cat>
          <c:val>
            <c:numRef>
              <c:f>Лист1!$D$2:$D$5</c:f>
              <c:numCache>
                <c:formatCode>General</c:formatCode>
                <c:ptCount val="4"/>
                <c:pt idx="0">
                  <c:v>11514</c:v>
                </c:pt>
                <c:pt idx="1">
                  <c:v>13909</c:v>
                </c:pt>
              </c:numCache>
            </c:numRef>
          </c:val>
        </c:ser>
        <c:ser>
          <c:idx val="3"/>
          <c:order val="3"/>
          <c:tx>
            <c:strRef>
              <c:f>Лист1!$E$1</c:f>
              <c:strCache>
                <c:ptCount val="1"/>
                <c:pt idx="0">
                  <c:v>Доходы от реализации имущества</c:v>
                </c:pt>
              </c:strCache>
            </c:strRef>
          </c:tx>
          <c:invertIfNegative val="0"/>
          <c:cat>
            <c:numRef>
              <c:f>Лист1!$A$2:$A$5</c:f>
              <c:numCache>
                <c:formatCode>General</c:formatCode>
                <c:ptCount val="4"/>
                <c:pt idx="0">
                  <c:v>2020</c:v>
                </c:pt>
                <c:pt idx="1">
                  <c:v>2021</c:v>
                </c:pt>
              </c:numCache>
            </c:numRef>
          </c:cat>
          <c:val>
            <c:numRef>
              <c:f>Лист1!$E$2:$E$5</c:f>
              <c:numCache>
                <c:formatCode>General</c:formatCode>
                <c:ptCount val="4"/>
                <c:pt idx="0">
                  <c:v>8818.6</c:v>
                </c:pt>
                <c:pt idx="1">
                  <c:v>8436</c:v>
                </c:pt>
              </c:numCache>
            </c:numRef>
          </c:val>
        </c:ser>
        <c:ser>
          <c:idx val="4"/>
          <c:order val="4"/>
          <c:tx>
            <c:strRef>
              <c:f>Лист1!$F$1</c:f>
              <c:strCache>
                <c:ptCount val="1"/>
                <c:pt idx="0">
                  <c:v>Штрафы</c:v>
                </c:pt>
              </c:strCache>
            </c:strRef>
          </c:tx>
          <c:spPr>
            <a:gradFill rotWithShape="1">
              <a:gsLst>
                <a:gs pos="0">
                  <a:schemeClr val="accent6">
                    <a:lumMod val="95000"/>
                  </a:schemeClr>
                </a:gs>
                <a:gs pos="100000">
                  <a:schemeClr val="accent6">
                    <a:shade val="82000"/>
                    <a:satMod val="125000"/>
                    <a:lumMod val="74000"/>
                  </a:schemeClr>
                </a:gs>
              </a:gsLst>
              <a:lin ang="5400000" scaled="0"/>
            </a:gradFill>
            <a:ln w="9525" cap="flat" cmpd="sng" algn="ctr">
              <a:solidFill>
                <a:schemeClr val="accent6"/>
              </a:solidFill>
              <a:prstDash val="solid"/>
            </a:ln>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c:spPr>
          <c:invertIfNegative val="0"/>
          <c:cat>
            <c:numRef>
              <c:f>Лист1!$A$2:$A$5</c:f>
              <c:numCache>
                <c:formatCode>General</c:formatCode>
                <c:ptCount val="4"/>
                <c:pt idx="0">
                  <c:v>2020</c:v>
                </c:pt>
                <c:pt idx="1">
                  <c:v>2021</c:v>
                </c:pt>
              </c:numCache>
            </c:numRef>
          </c:cat>
          <c:val>
            <c:numRef>
              <c:f>Лист1!$F$2:$F$5</c:f>
              <c:numCache>
                <c:formatCode>General</c:formatCode>
                <c:ptCount val="4"/>
                <c:pt idx="0">
                  <c:v>10177.4</c:v>
                </c:pt>
                <c:pt idx="1">
                  <c:v>4366</c:v>
                </c:pt>
              </c:numCache>
            </c:numRef>
          </c:val>
        </c:ser>
        <c:ser>
          <c:idx val="5"/>
          <c:order val="5"/>
          <c:tx>
            <c:strRef>
              <c:f>Лист1!$G$1</c:f>
              <c:strCache>
                <c:ptCount val="1"/>
                <c:pt idx="0">
                  <c:v>Налог на прибыль</c:v>
                </c:pt>
              </c:strCache>
            </c:strRef>
          </c:tx>
          <c:invertIfNegative val="0"/>
          <c:cat>
            <c:numRef>
              <c:f>Лист1!$A$2:$A$5</c:f>
              <c:numCache>
                <c:formatCode>General</c:formatCode>
                <c:ptCount val="4"/>
                <c:pt idx="0">
                  <c:v>2020</c:v>
                </c:pt>
                <c:pt idx="1">
                  <c:v>2021</c:v>
                </c:pt>
              </c:numCache>
            </c:numRef>
          </c:cat>
          <c:val>
            <c:numRef>
              <c:f>Лист1!$G$2:$G$5</c:f>
              <c:numCache>
                <c:formatCode>General</c:formatCode>
                <c:ptCount val="4"/>
                <c:pt idx="0">
                  <c:v>10411.700000000001</c:v>
                </c:pt>
                <c:pt idx="1">
                  <c:v>15216</c:v>
                </c:pt>
              </c:numCache>
            </c:numRef>
          </c:val>
        </c:ser>
        <c:ser>
          <c:idx val="6"/>
          <c:order val="6"/>
          <c:tx>
            <c:strRef>
              <c:f>Лист1!$H$1</c:f>
              <c:strCache>
                <c:ptCount val="1"/>
                <c:pt idx="0">
                  <c:v>Негативное воздействие на окружающую среду</c:v>
                </c:pt>
              </c:strCache>
            </c:strRef>
          </c:tx>
          <c:spPr>
            <a:gradFill rotWithShape="1">
              <a:gsLst>
                <a:gs pos="0">
                  <a:schemeClr val="accent5">
                    <a:lumMod val="95000"/>
                  </a:schemeClr>
                </a:gs>
                <a:gs pos="100000">
                  <a:schemeClr val="accent5">
                    <a:shade val="82000"/>
                    <a:satMod val="125000"/>
                    <a:lumMod val="74000"/>
                  </a:schemeClr>
                </a:gs>
              </a:gsLst>
              <a:lin ang="5400000" scaled="0"/>
            </a:gradFill>
            <a:ln w="9525" cap="flat" cmpd="sng" algn="ctr">
              <a:solidFill>
                <a:schemeClr val="accent5"/>
              </a:solidFill>
              <a:prstDash val="solid"/>
            </a:ln>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c:spPr>
          <c:invertIfNegative val="0"/>
          <c:cat>
            <c:numRef>
              <c:f>Лист1!$A$2:$A$5</c:f>
              <c:numCache>
                <c:formatCode>General</c:formatCode>
                <c:ptCount val="4"/>
                <c:pt idx="0">
                  <c:v>2020</c:v>
                </c:pt>
                <c:pt idx="1">
                  <c:v>2021</c:v>
                </c:pt>
              </c:numCache>
            </c:numRef>
          </c:cat>
          <c:val>
            <c:numRef>
              <c:f>Лист1!$H$2:$H$5</c:f>
              <c:numCache>
                <c:formatCode>General</c:formatCode>
                <c:ptCount val="4"/>
                <c:pt idx="0">
                  <c:v>12302</c:v>
                </c:pt>
                <c:pt idx="1">
                  <c:v>22389</c:v>
                </c:pt>
              </c:numCache>
            </c:numRef>
          </c:val>
        </c:ser>
        <c:ser>
          <c:idx val="7"/>
          <c:order val="7"/>
          <c:tx>
            <c:strRef>
              <c:f>Лист1!$I$1</c:f>
              <c:strCache>
                <c:ptCount val="1"/>
                <c:pt idx="0">
                  <c:v>Арендные платежи за землю</c:v>
                </c:pt>
              </c:strCache>
            </c:strRef>
          </c:tx>
          <c:spPr>
            <a:gradFill rotWithShape="1">
              <a:gsLst>
                <a:gs pos="0">
                  <a:schemeClr val="accent1">
                    <a:lumMod val="95000"/>
                  </a:schemeClr>
                </a:gs>
                <a:gs pos="100000">
                  <a:schemeClr val="accent1">
                    <a:shade val="82000"/>
                    <a:satMod val="125000"/>
                    <a:lumMod val="74000"/>
                  </a:schemeClr>
                </a:gs>
              </a:gsLst>
              <a:lin ang="5400000" scaled="0"/>
            </a:gradFill>
            <a:ln>
              <a:noFill/>
            </a:ln>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accent1">
                  <a:shade val="30000"/>
                  <a:satMod val="120000"/>
                </a:schemeClr>
              </a:contourClr>
            </a:sp3d>
          </c:spPr>
          <c:invertIfNegative val="0"/>
          <c:cat>
            <c:numRef>
              <c:f>Лист1!$A$2:$A$5</c:f>
              <c:numCache>
                <c:formatCode>General</c:formatCode>
                <c:ptCount val="4"/>
                <c:pt idx="0">
                  <c:v>2020</c:v>
                </c:pt>
                <c:pt idx="1">
                  <c:v>2021</c:v>
                </c:pt>
              </c:numCache>
            </c:numRef>
          </c:cat>
          <c:val>
            <c:numRef>
              <c:f>Лист1!$I$2:$I$5</c:f>
              <c:numCache>
                <c:formatCode>General</c:formatCode>
                <c:ptCount val="4"/>
                <c:pt idx="0">
                  <c:v>115881</c:v>
                </c:pt>
                <c:pt idx="1">
                  <c:v>87538</c:v>
                </c:pt>
              </c:numCache>
            </c:numRef>
          </c:val>
        </c:ser>
        <c:ser>
          <c:idx val="8"/>
          <c:order val="8"/>
          <c:tx>
            <c:strRef>
              <c:f>Лист1!$J$1</c:f>
              <c:strCache>
                <c:ptCount val="1"/>
                <c:pt idx="0">
                  <c:v>Единый налог на вмененный доход</c:v>
                </c:pt>
              </c:strCache>
            </c:strRef>
          </c:tx>
          <c:spPr>
            <a:solidFill>
              <a:schemeClr val="accent3"/>
            </a:solidFill>
            <a:ln w="15875" cap="flat" cmpd="sng" algn="ctr">
              <a:solidFill>
                <a:schemeClr val="accent3">
                  <a:shade val="50000"/>
                  <a:shade val="75000"/>
                  <a:satMod val="125000"/>
                  <a:lumMod val="75000"/>
                </a:schemeClr>
              </a:solidFill>
              <a:prstDash val="solid"/>
            </a:ln>
            <a:effectLst/>
          </c:spPr>
          <c:invertIfNegative val="0"/>
          <c:cat>
            <c:numRef>
              <c:f>Лист1!$A$2:$A$5</c:f>
              <c:numCache>
                <c:formatCode>General</c:formatCode>
                <c:ptCount val="4"/>
                <c:pt idx="0">
                  <c:v>2020</c:v>
                </c:pt>
                <c:pt idx="1">
                  <c:v>2021</c:v>
                </c:pt>
              </c:numCache>
            </c:numRef>
          </c:cat>
          <c:val>
            <c:numRef>
              <c:f>Лист1!$J$2:$J$5</c:f>
              <c:numCache>
                <c:formatCode>General</c:formatCode>
                <c:ptCount val="4"/>
                <c:pt idx="0">
                  <c:v>58223.8</c:v>
                </c:pt>
                <c:pt idx="1">
                  <c:v>43055</c:v>
                </c:pt>
              </c:numCache>
            </c:numRef>
          </c:val>
        </c:ser>
        <c:ser>
          <c:idx val="9"/>
          <c:order val="9"/>
          <c:tx>
            <c:strRef>
              <c:f>Лист1!$K$1</c:f>
              <c:strCache>
                <c:ptCount val="1"/>
                <c:pt idx="0">
                  <c:v>Налог на доходы физических лиц</c:v>
                </c:pt>
              </c:strCache>
            </c:strRef>
          </c:tx>
          <c:invertIfNegative val="0"/>
          <c:dPt>
            <c:idx val="0"/>
            <c:invertIfNegative val="0"/>
            <c:bubble3D val="0"/>
            <c:spPr>
              <a:solidFill>
                <a:schemeClr val="accent4"/>
              </a:solidFill>
              <a:ln w="15875" cap="flat" cmpd="sng" algn="ctr">
                <a:solidFill>
                  <a:schemeClr val="accent4">
                    <a:shade val="50000"/>
                    <a:shade val="75000"/>
                    <a:satMod val="125000"/>
                    <a:lumMod val="75000"/>
                  </a:schemeClr>
                </a:solidFill>
                <a:prstDash val="solid"/>
              </a:ln>
              <a:effectLst/>
            </c:spPr>
          </c:dPt>
          <c:dPt>
            <c:idx val="1"/>
            <c:invertIfNegative val="0"/>
            <c:bubble3D val="0"/>
            <c:spPr>
              <a:solidFill>
                <a:schemeClr val="accent4"/>
              </a:solidFill>
              <a:ln w="15875" cap="flat" cmpd="sng" algn="ctr">
                <a:solidFill>
                  <a:schemeClr val="accent4">
                    <a:shade val="50000"/>
                    <a:shade val="75000"/>
                    <a:satMod val="125000"/>
                    <a:lumMod val="75000"/>
                  </a:schemeClr>
                </a:solidFill>
                <a:prstDash val="solid"/>
              </a:ln>
              <a:effectLst/>
            </c:spPr>
          </c:dPt>
          <c:cat>
            <c:numRef>
              <c:f>Лист1!$A$2:$A$5</c:f>
              <c:numCache>
                <c:formatCode>General</c:formatCode>
                <c:ptCount val="4"/>
                <c:pt idx="0">
                  <c:v>2020</c:v>
                </c:pt>
                <c:pt idx="1">
                  <c:v>2021</c:v>
                </c:pt>
              </c:numCache>
            </c:numRef>
          </c:cat>
          <c:val>
            <c:numRef>
              <c:f>Лист1!$K$2:$K$5</c:f>
              <c:numCache>
                <c:formatCode>General</c:formatCode>
                <c:ptCount val="4"/>
                <c:pt idx="0">
                  <c:v>480576</c:v>
                </c:pt>
                <c:pt idx="1">
                  <c:v>532984</c:v>
                </c:pt>
              </c:numCache>
            </c:numRef>
          </c:val>
        </c:ser>
        <c:dLbls>
          <c:showLegendKey val="0"/>
          <c:showVal val="0"/>
          <c:showCatName val="0"/>
          <c:showSerName val="0"/>
          <c:showPercent val="0"/>
          <c:showBubbleSize val="0"/>
        </c:dLbls>
        <c:gapWidth val="150"/>
        <c:shape val="box"/>
        <c:axId val="144558336"/>
        <c:axId val="144862208"/>
        <c:axId val="0"/>
      </c:bar3DChart>
      <c:catAx>
        <c:axId val="144558336"/>
        <c:scaling>
          <c:orientation val="minMax"/>
        </c:scaling>
        <c:delete val="0"/>
        <c:axPos val="b"/>
        <c:numFmt formatCode="General" sourceLinked="1"/>
        <c:majorTickMark val="out"/>
        <c:minorTickMark val="none"/>
        <c:tickLblPos val="nextTo"/>
        <c:crossAx val="144862208"/>
        <c:crosses val="autoZero"/>
        <c:auto val="1"/>
        <c:lblAlgn val="ctr"/>
        <c:lblOffset val="100"/>
        <c:noMultiLvlLbl val="0"/>
      </c:catAx>
      <c:valAx>
        <c:axId val="144862208"/>
        <c:scaling>
          <c:orientation val="minMax"/>
        </c:scaling>
        <c:delete val="0"/>
        <c:axPos val="l"/>
        <c:majorGridlines/>
        <c:numFmt formatCode="General" sourceLinked="1"/>
        <c:majorTickMark val="out"/>
        <c:minorTickMark val="none"/>
        <c:tickLblPos val="nextTo"/>
        <c:txPr>
          <a:bodyPr/>
          <a:lstStyle/>
          <a:p>
            <a:pPr>
              <a:defRPr sz="1200">
                <a:latin typeface="Times New Roman" pitchFamily="18" charset="0"/>
                <a:cs typeface="Times New Roman" pitchFamily="18" charset="0"/>
              </a:defRPr>
            </a:pPr>
            <a:endParaRPr lang="ru-RU"/>
          </a:p>
        </c:txPr>
        <c:crossAx val="144558336"/>
        <c:crosses val="autoZero"/>
        <c:crossBetween val="between"/>
      </c:valAx>
    </c:plotArea>
    <c:legend>
      <c:legendPos val="r"/>
      <c:layout/>
      <c:overlay val="0"/>
      <c:txPr>
        <a:bodyPr/>
        <a:lstStyle/>
        <a:p>
          <a:pPr>
            <a:defRPr sz="1400">
              <a:latin typeface="Times New Roman" pitchFamily="18" charset="0"/>
              <a:cs typeface="Times New Roman" pitchFamily="18" charset="0"/>
            </a:defRPr>
          </a:pPr>
          <a:endParaRPr lang="ru-RU"/>
        </a:p>
      </c:txPr>
    </c:legend>
    <c:plotVisOnly val="1"/>
    <c:dispBlanksAs val="gap"/>
    <c:showDLblsOverMax val="0"/>
  </c:chart>
  <c:txPr>
    <a:bodyPr/>
    <a:lstStyle/>
    <a:p>
      <a:pPr>
        <a:defRPr sz="1800"/>
      </a:pPr>
      <a:endParaRPr lang="ru-RU"/>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0"/>
      <c:perspective val="30"/>
    </c:view3D>
    <c:floor>
      <c:thickness val="0"/>
    </c:floor>
    <c:sideWall>
      <c:thickness val="0"/>
    </c:sideWall>
    <c:backWall>
      <c:thickness val="0"/>
    </c:backWall>
    <c:plotArea>
      <c:layout/>
      <c:bar3DChart>
        <c:barDir val="col"/>
        <c:grouping val="clustered"/>
        <c:varyColors val="0"/>
        <c:ser>
          <c:idx val="0"/>
          <c:order val="0"/>
          <c:tx>
            <c:strRef>
              <c:f>Лист1!$B$1</c:f>
              <c:strCache>
                <c:ptCount val="1"/>
                <c:pt idx="0">
                  <c:v>налоговые доходы</c:v>
                </c:pt>
              </c:strCache>
            </c:strRef>
          </c:tx>
          <c:spPr>
            <a:gradFill rotWithShape="1">
              <a:gsLst>
                <a:gs pos="28000">
                  <a:schemeClr val="accent1">
                    <a:tint val="18000"/>
                    <a:satMod val="120000"/>
                    <a:lumMod val="88000"/>
                  </a:schemeClr>
                </a:gs>
                <a:gs pos="100000">
                  <a:schemeClr val="accent1">
                    <a:tint val="40000"/>
                    <a:satMod val="100000"/>
                    <a:lumMod val="78000"/>
                  </a:schemeClr>
                </a:gs>
              </a:gsLst>
              <a:lin ang="5400000" scaled="0"/>
            </a:gradFill>
            <a:ln w="9525" cap="flat" cmpd="sng" algn="ctr">
              <a:solidFill>
                <a:schemeClr val="accent1"/>
              </a:solidFill>
              <a:prstDash val="solid"/>
            </a:ln>
            <a:effectLst>
              <a:outerShdw blurRad="63500" dist="50800" dir="5400000" sx="98000" sy="98000" rotWithShape="0">
                <a:srgbClr val="000000">
                  <a:alpha val="20000"/>
                </a:srgbClr>
              </a:outerShdw>
            </a:effectLst>
          </c:spPr>
          <c:invertIfNegative val="0"/>
          <c:dLbls>
            <c:dLbl>
              <c:idx val="0"/>
              <c:layout>
                <c:manualLayout>
                  <c:x val="0"/>
                  <c:y val="-5.1121534000247972E-2"/>
                </c:manualLayout>
              </c:layout>
              <c:showLegendKey val="0"/>
              <c:showVal val="1"/>
              <c:showCatName val="0"/>
              <c:showSerName val="0"/>
              <c:showPercent val="0"/>
              <c:showBubbleSize val="0"/>
            </c:dLbl>
            <c:dLbl>
              <c:idx val="1"/>
              <c:layout>
                <c:manualLayout>
                  <c:x val="1.7636929230085554E-2"/>
                  <c:y val="-4.0897227200198408E-2"/>
                </c:manualLayout>
              </c:layout>
              <c:showLegendKey val="0"/>
              <c:showVal val="1"/>
              <c:showCatName val="0"/>
              <c:showSerName val="0"/>
              <c:showPercent val="0"/>
              <c:showBubbleSize val="0"/>
            </c:dLbl>
            <c:txPr>
              <a:bodyPr/>
              <a:lstStyle/>
              <a:p>
                <a:pPr>
                  <a:defRPr sz="1200" b="1">
                    <a:solidFill>
                      <a:schemeClr val="bg2">
                        <a:lumMod val="25000"/>
                      </a:schemeClr>
                    </a:solidFill>
                    <a:latin typeface="Times New Roman" pitchFamily="18" charset="0"/>
                    <a:cs typeface="Times New Roman" pitchFamily="18" charset="0"/>
                  </a:defRPr>
                </a:pPr>
                <a:endParaRPr lang="ru-RU"/>
              </a:p>
            </c:txPr>
            <c:showLegendKey val="0"/>
            <c:showVal val="1"/>
            <c:showCatName val="0"/>
            <c:showSerName val="0"/>
            <c:showPercent val="0"/>
            <c:showBubbleSize val="0"/>
            <c:showLeaderLines val="0"/>
          </c:dLbls>
          <c:cat>
            <c:numRef>
              <c:f>Лист1!$A$2:$A$3</c:f>
              <c:numCache>
                <c:formatCode>General</c:formatCode>
                <c:ptCount val="2"/>
                <c:pt idx="0">
                  <c:v>2019</c:v>
                </c:pt>
                <c:pt idx="1">
                  <c:v>2020</c:v>
                </c:pt>
              </c:numCache>
            </c:numRef>
          </c:cat>
          <c:val>
            <c:numRef>
              <c:f>Лист1!$B$2:$B$3</c:f>
              <c:numCache>
                <c:formatCode>0.0%</c:formatCode>
                <c:ptCount val="2"/>
                <c:pt idx="0">
                  <c:v>0.25900000000000001</c:v>
                </c:pt>
                <c:pt idx="1">
                  <c:v>0.23</c:v>
                </c:pt>
              </c:numCache>
            </c:numRef>
          </c:val>
        </c:ser>
        <c:ser>
          <c:idx val="1"/>
          <c:order val="1"/>
          <c:tx>
            <c:strRef>
              <c:f>Лист1!$C$1</c:f>
              <c:strCache>
                <c:ptCount val="1"/>
                <c:pt idx="0">
                  <c:v>неналоговые доходы</c:v>
                </c:pt>
              </c:strCache>
            </c:strRef>
          </c:tx>
          <c:spPr>
            <a:gradFill rotWithShape="1">
              <a:gsLst>
                <a:gs pos="0">
                  <a:schemeClr val="accent2">
                    <a:lumMod val="95000"/>
                  </a:schemeClr>
                </a:gs>
                <a:gs pos="100000">
                  <a:schemeClr val="accent2">
                    <a:shade val="82000"/>
                    <a:satMod val="125000"/>
                    <a:lumMod val="74000"/>
                  </a:schemeClr>
                </a:gs>
              </a:gsLst>
              <a:lin ang="5400000" scaled="0"/>
            </a:gradFill>
            <a:ln>
              <a:noFill/>
            </a:ln>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accent2">
                  <a:shade val="30000"/>
                  <a:satMod val="120000"/>
                </a:schemeClr>
              </a:contourClr>
            </a:sp3d>
          </c:spPr>
          <c:invertIfNegative val="0"/>
          <c:dLbls>
            <c:dLbl>
              <c:idx val="0"/>
              <c:layout>
                <c:manualLayout>
                  <c:x val="1.910667333259268E-2"/>
                  <c:y val="-4.6009380600223165E-2"/>
                </c:manualLayout>
              </c:layout>
              <c:showLegendKey val="0"/>
              <c:showVal val="1"/>
              <c:showCatName val="0"/>
              <c:showSerName val="0"/>
              <c:showPercent val="0"/>
              <c:showBubbleSize val="0"/>
            </c:dLbl>
            <c:dLbl>
              <c:idx val="1"/>
              <c:layout>
                <c:manualLayout>
                  <c:x val="1.6167185127578424E-2"/>
                  <c:y val="-5.3677610700260357E-2"/>
                </c:manualLayout>
              </c:layout>
              <c:showLegendKey val="0"/>
              <c:showVal val="1"/>
              <c:showCatName val="0"/>
              <c:showSerName val="0"/>
              <c:showPercent val="0"/>
              <c:showBubbleSize val="0"/>
            </c:dLbl>
            <c:txPr>
              <a:bodyPr/>
              <a:lstStyle/>
              <a:p>
                <a:pPr>
                  <a:defRPr sz="1200" b="1">
                    <a:solidFill>
                      <a:schemeClr val="bg2">
                        <a:lumMod val="25000"/>
                      </a:schemeClr>
                    </a:solidFill>
                    <a:latin typeface="Times New Roman" pitchFamily="18" charset="0"/>
                    <a:cs typeface="Times New Roman" pitchFamily="18" charset="0"/>
                  </a:defRPr>
                </a:pPr>
                <a:endParaRPr lang="ru-RU"/>
              </a:p>
            </c:txPr>
            <c:showLegendKey val="0"/>
            <c:showVal val="1"/>
            <c:showCatName val="0"/>
            <c:showSerName val="0"/>
            <c:showPercent val="0"/>
            <c:showBubbleSize val="0"/>
            <c:showLeaderLines val="0"/>
          </c:dLbls>
          <c:cat>
            <c:numRef>
              <c:f>Лист1!$A$2:$A$3</c:f>
              <c:numCache>
                <c:formatCode>General</c:formatCode>
                <c:ptCount val="2"/>
                <c:pt idx="0">
                  <c:v>2019</c:v>
                </c:pt>
                <c:pt idx="1">
                  <c:v>2020</c:v>
                </c:pt>
              </c:numCache>
            </c:numRef>
          </c:cat>
          <c:val>
            <c:numRef>
              <c:f>Лист1!$C$2:$C$3</c:f>
              <c:numCache>
                <c:formatCode>0.0%</c:formatCode>
                <c:ptCount val="2"/>
                <c:pt idx="0">
                  <c:v>7.8E-2</c:v>
                </c:pt>
                <c:pt idx="1">
                  <c:v>4.2000000000000003E-2</c:v>
                </c:pt>
              </c:numCache>
            </c:numRef>
          </c:val>
        </c:ser>
        <c:ser>
          <c:idx val="2"/>
          <c:order val="2"/>
          <c:tx>
            <c:strRef>
              <c:f>Лист1!$D$1</c:f>
              <c:strCache>
                <c:ptCount val="1"/>
                <c:pt idx="0">
                  <c:v>безвозмездные поступления</c:v>
                </c:pt>
              </c:strCache>
            </c:strRef>
          </c:tx>
          <c:spPr>
            <a:gradFill rotWithShape="1">
              <a:gsLst>
                <a:gs pos="0">
                  <a:schemeClr val="accent1">
                    <a:lumMod val="95000"/>
                  </a:schemeClr>
                </a:gs>
                <a:gs pos="100000">
                  <a:schemeClr val="accent1">
                    <a:shade val="82000"/>
                    <a:satMod val="125000"/>
                    <a:lumMod val="74000"/>
                  </a:schemeClr>
                </a:gs>
              </a:gsLst>
              <a:lin ang="5400000" scaled="0"/>
            </a:gradFill>
            <a:ln>
              <a:noFill/>
            </a:ln>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accent1">
                  <a:shade val="30000"/>
                  <a:satMod val="120000"/>
                </a:schemeClr>
              </a:contourClr>
            </a:sp3d>
          </c:spPr>
          <c:invertIfNegative val="0"/>
          <c:dLbls>
            <c:dLbl>
              <c:idx val="0"/>
              <c:layout>
                <c:manualLayout>
                  <c:x val="1.3227696922564158E-2"/>
                  <c:y val="-3.8341150500185966E-2"/>
                </c:manualLayout>
              </c:layout>
              <c:showLegendKey val="0"/>
              <c:showVal val="1"/>
              <c:showCatName val="0"/>
              <c:showSerName val="0"/>
              <c:showPercent val="0"/>
              <c:showBubbleSize val="0"/>
            </c:dLbl>
            <c:dLbl>
              <c:idx val="1"/>
              <c:layout>
                <c:manualLayout>
                  <c:x val="7.3487205125356472E-3"/>
                  <c:y val="-3.0672920400148785E-2"/>
                </c:manualLayout>
              </c:layout>
              <c:showLegendKey val="0"/>
              <c:showVal val="1"/>
              <c:showCatName val="0"/>
              <c:showSerName val="0"/>
              <c:showPercent val="0"/>
              <c:showBubbleSize val="0"/>
            </c:dLbl>
            <c:txPr>
              <a:bodyPr/>
              <a:lstStyle/>
              <a:p>
                <a:pPr>
                  <a:defRPr sz="1200" b="1">
                    <a:solidFill>
                      <a:schemeClr val="bg2">
                        <a:lumMod val="25000"/>
                      </a:schemeClr>
                    </a:solidFill>
                    <a:latin typeface="Times New Roman" pitchFamily="18" charset="0"/>
                    <a:cs typeface="Times New Roman" pitchFamily="18" charset="0"/>
                  </a:defRPr>
                </a:pPr>
                <a:endParaRPr lang="ru-RU"/>
              </a:p>
            </c:txPr>
            <c:showLegendKey val="0"/>
            <c:showVal val="1"/>
            <c:showCatName val="0"/>
            <c:showSerName val="0"/>
            <c:showPercent val="0"/>
            <c:showBubbleSize val="0"/>
            <c:showLeaderLines val="0"/>
          </c:dLbls>
          <c:cat>
            <c:numRef>
              <c:f>Лист1!$A$2:$A$3</c:f>
              <c:numCache>
                <c:formatCode>General</c:formatCode>
                <c:ptCount val="2"/>
                <c:pt idx="0">
                  <c:v>2019</c:v>
                </c:pt>
                <c:pt idx="1">
                  <c:v>2020</c:v>
                </c:pt>
              </c:numCache>
            </c:numRef>
          </c:cat>
          <c:val>
            <c:numRef>
              <c:f>Лист1!$D$2:$D$3</c:f>
              <c:numCache>
                <c:formatCode>0.0%</c:formatCode>
                <c:ptCount val="2"/>
                <c:pt idx="0">
                  <c:v>0.66300000000000003</c:v>
                </c:pt>
                <c:pt idx="1">
                  <c:v>0.72799999999999998</c:v>
                </c:pt>
              </c:numCache>
            </c:numRef>
          </c:val>
        </c:ser>
        <c:dLbls>
          <c:showLegendKey val="0"/>
          <c:showVal val="0"/>
          <c:showCatName val="0"/>
          <c:showSerName val="0"/>
          <c:showPercent val="0"/>
          <c:showBubbleSize val="0"/>
        </c:dLbls>
        <c:gapWidth val="150"/>
        <c:shape val="box"/>
        <c:axId val="143300864"/>
        <c:axId val="143319040"/>
        <c:axId val="0"/>
      </c:bar3DChart>
      <c:catAx>
        <c:axId val="143300864"/>
        <c:scaling>
          <c:orientation val="minMax"/>
        </c:scaling>
        <c:delete val="0"/>
        <c:axPos val="b"/>
        <c:numFmt formatCode="General" sourceLinked="1"/>
        <c:majorTickMark val="out"/>
        <c:minorTickMark val="none"/>
        <c:tickLblPos val="nextTo"/>
        <c:crossAx val="143319040"/>
        <c:crosses val="autoZero"/>
        <c:auto val="1"/>
        <c:lblAlgn val="ctr"/>
        <c:lblOffset val="100"/>
        <c:noMultiLvlLbl val="0"/>
      </c:catAx>
      <c:valAx>
        <c:axId val="143319040"/>
        <c:scaling>
          <c:orientation val="minMax"/>
        </c:scaling>
        <c:delete val="0"/>
        <c:axPos val="l"/>
        <c:majorGridlines/>
        <c:numFmt formatCode="0.0%" sourceLinked="1"/>
        <c:majorTickMark val="out"/>
        <c:minorTickMark val="none"/>
        <c:tickLblPos val="nextTo"/>
        <c:txPr>
          <a:bodyPr/>
          <a:lstStyle/>
          <a:p>
            <a:pPr>
              <a:defRPr>
                <a:solidFill>
                  <a:schemeClr val="accent4">
                    <a:lumMod val="50000"/>
                  </a:schemeClr>
                </a:solidFill>
              </a:defRPr>
            </a:pPr>
            <a:endParaRPr lang="ru-RU"/>
          </a:p>
        </c:txPr>
        <c:crossAx val="143300864"/>
        <c:crosses val="autoZero"/>
        <c:crossBetween val="between"/>
      </c:valAx>
    </c:plotArea>
    <c:legend>
      <c:legendPos val="b"/>
      <c:layout/>
      <c:overlay val="0"/>
      <c:txPr>
        <a:bodyPr/>
        <a:lstStyle/>
        <a:p>
          <a:pPr>
            <a:defRPr sz="1200" b="1">
              <a:solidFill>
                <a:schemeClr val="accent1">
                  <a:lumMod val="75000"/>
                </a:schemeClr>
              </a:solidFill>
              <a:latin typeface="Times New Roman" pitchFamily="18" charset="0"/>
              <a:cs typeface="Times New Roman" pitchFamily="18" charset="0"/>
            </a:defRPr>
          </a:pPr>
          <a:endParaRPr lang="ru-RU"/>
        </a:p>
      </c:txPr>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a:defRPr/>
            </a:pPr>
            <a:r>
              <a:rPr lang="ru-RU"/>
              <a:t>Структура расходов на образование в 2020 году</a:t>
            </a:r>
          </a:p>
        </c:rich>
      </c:tx>
      <c:layout/>
      <c:overlay val="0"/>
    </c:title>
    <c:autoTitleDeleted val="0"/>
    <c:view3D>
      <c:rotX val="30"/>
      <c:rotY val="169"/>
      <c:rAngAx val="0"/>
      <c:perspective val="30"/>
    </c:view3D>
    <c:floor>
      <c:thickness val="0"/>
    </c:floor>
    <c:sideWall>
      <c:thickness val="0"/>
    </c:sideWall>
    <c:backWall>
      <c:thickness val="0"/>
    </c:backWall>
    <c:plotArea>
      <c:layout>
        <c:manualLayout>
          <c:layoutTarget val="inner"/>
          <c:xMode val="edge"/>
          <c:yMode val="edge"/>
          <c:x val="3.4777043552281374E-2"/>
          <c:y val="9.0148223348512094E-2"/>
          <c:w val="0.94535036013212903"/>
          <c:h val="0.87172261873973089"/>
        </c:manualLayout>
      </c:layout>
      <c:pie3DChart>
        <c:varyColors val="1"/>
        <c:ser>
          <c:idx val="0"/>
          <c:order val="0"/>
          <c:tx>
            <c:strRef>
              <c:f>Лист1!$B$1</c:f>
              <c:strCache>
                <c:ptCount val="1"/>
                <c:pt idx="0">
                  <c:v>Продажи</c:v>
                </c:pt>
              </c:strCache>
            </c:strRef>
          </c:tx>
          <c:explosion val="10"/>
          <c:dPt>
            <c:idx val="0"/>
            <c:bubble3D val="0"/>
            <c:explosion val="37"/>
          </c:dPt>
          <c:dPt>
            <c:idx val="1"/>
            <c:bubble3D val="0"/>
          </c:dPt>
          <c:dPt>
            <c:idx val="3"/>
            <c:bubble3D val="0"/>
            <c:explosion val="0"/>
          </c:dPt>
          <c:dLbls>
            <c:dLbl>
              <c:idx val="0"/>
              <c:layout>
                <c:manualLayout>
                  <c:x val="4.3068375814267895E-2"/>
                  <c:y val="8.9669357152691198E-2"/>
                </c:manualLayout>
              </c:layout>
              <c:showLegendKey val="0"/>
              <c:showVal val="1"/>
              <c:showCatName val="1"/>
              <c:showSerName val="0"/>
              <c:showPercent val="0"/>
              <c:showBubbleSize val="0"/>
            </c:dLbl>
            <c:dLbl>
              <c:idx val="1"/>
              <c:layout>
                <c:manualLayout>
                  <c:x val="-0.41531398702178635"/>
                  <c:y val="3.476186861181129E-2"/>
                </c:manualLayout>
              </c:layout>
              <c:showLegendKey val="0"/>
              <c:showVal val="1"/>
              <c:showCatName val="1"/>
              <c:showSerName val="0"/>
              <c:showPercent val="0"/>
              <c:showBubbleSize val="0"/>
            </c:dLbl>
            <c:dLbl>
              <c:idx val="2"/>
              <c:layout>
                <c:manualLayout>
                  <c:x val="1.6967989472218267E-2"/>
                  <c:y val="-0.16712365899236944"/>
                </c:manualLayout>
              </c:layout>
              <c:showLegendKey val="0"/>
              <c:showVal val="1"/>
              <c:showCatName val="1"/>
              <c:showSerName val="0"/>
              <c:showPercent val="0"/>
              <c:showBubbleSize val="0"/>
            </c:dLbl>
            <c:dLbl>
              <c:idx val="3"/>
              <c:layout>
                <c:manualLayout>
                  <c:x val="0.10349495595950997"/>
                  <c:y val="-1.0546636592239752E-2"/>
                </c:manualLayout>
              </c:layout>
              <c:showLegendKey val="0"/>
              <c:showVal val="1"/>
              <c:showCatName val="1"/>
              <c:showSerName val="0"/>
              <c:showPercent val="0"/>
              <c:showBubbleSize val="0"/>
            </c:dLbl>
            <c:dLbl>
              <c:idx val="4"/>
              <c:layout>
                <c:manualLayout>
                  <c:x val="-0.19447389257218681"/>
                  <c:y val="3.8135591402968586E-2"/>
                </c:manualLayout>
              </c:layout>
              <c:showLegendKey val="0"/>
              <c:showVal val="1"/>
              <c:showCatName val="1"/>
              <c:showSerName val="0"/>
              <c:showPercent val="0"/>
              <c:showBubbleSize val="0"/>
            </c:dLbl>
            <c:txPr>
              <a:bodyPr/>
              <a:lstStyle/>
              <a:p>
                <a:pPr>
                  <a:defRPr sz="1200">
                    <a:latin typeface="Times New Roman" pitchFamily="18" charset="0"/>
                    <a:cs typeface="Times New Roman" pitchFamily="18" charset="0"/>
                  </a:defRPr>
                </a:pPr>
                <a:endParaRPr lang="ru-RU"/>
              </a:p>
            </c:txPr>
            <c:showLegendKey val="0"/>
            <c:showVal val="1"/>
            <c:showCatName val="1"/>
            <c:showSerName val="0"/>
            <c:showPercent val="0"/>
            <c:showBubbleSize val="0"/>
            <c:showLeaderLines val="1"/>
          </c:dLbls>
          <c:cat>
            <c:strRef>
              <c:f>Лист1!$A$2:$A$6</c:f>
              <c:strCache>
                <c:ptCount val="5"/>
                <c:pt idx="0">
                  <c:v>Дошкольное образование</c:v>
                </c:pt>
                <c:pt idx="1">
                  <c:v>Общее образование</c:v>
                </c:pt>
                <c:pt idx="2">
                  <c:v>Дополнительное образование</c:v>
                </c:pt>
                <c:pt idx="3">
                  <c:v>Молодежная политика и оздоровление детей</c:v>
                </c:pt>
                <c:pt idx="4">
                  <c:v>Другие расходы в области образования</c:v>
                </c:pt>
              </c:strCache>
            </c:strRef>
          </c:cat>
          <c:val>
            <c:numRef>
              <c:f>Лист1!$B$2:$B$6</c:f>
              <c:numCache>
                <c:formatCode>0.0%</c:formatCode>
                <c:ptCount val="5"/>
                <c:pt idx="0">
                  <c:v>0.312</c:v>
                </c:pt>
                <c:pt idx="1">
                  <c:v>0.56799999999999995</c:v>
                </c:pt>
                <c:pt idx="2">
                  <c:v>5.8999999999999997E-2</c:v>
                </c:pt>
                <c:pt idx="3">
                  <c:v>2E-3</c:v>
                </c:pt>
                <c:pt idx="4">
                  <c:v>5.8999999999999997E-2</c:v>
                </c:pt>
              </c:numCache>
            </c:numRef>
          </c:val>
        </c:ser>
        <c:dLbls>
          <c:showLegendKey val="0"/>
          <c:showVal val="0"/>
          <c:showCatName val="0"/>
          <c:showSerName val="0"/>
          <c:showPercent val="0"/>
          <c:showBubbleSize val="0"/>
          <c:showLeaderLines val="1"/>
        </c:dLbls>
      </c:pie3DChart>
    </c:plotArea>
    <c:plotVisOnly val="1"/>
    <c:dispBlanksAs val="zero"/>
    <c:showDLblsOverMax val="0"/>
  </c:chart>
  <c:txPr>
    <a:bodyPr/>
    <a:lstStyle/>
    <a:p>
      <a:pPr>
        <a:defRPr sz="1800"/>
      </a:pPr>
      <a:endParaRPr lang="ru-RU"/>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28"/>
    </mc:Choice>
    <mc:Fallback>
      <c:style val="28"/>
    </mc:Fallback>
  </mc:AlternateContent>
  <c:chart>
    <c:title>
      <c:tx>
        <c:rich>
          <a:bodyPr/>
          <a:lstStyle/>
          <a:p>
            <a:pPr>
              <a:defRPr sz="1400">
                <a:solidFill>
                  <a:schemeClr val="accent1">
                    <a:lumMod val="75000"/>
                  </a:schemeClr>
                </a:solidFill>
                <a:latin typeface="Times New Roman" pitchFamily="18" charset="0"/>
                <a:cs typeface="Times New Roman" pitchFamily="18" charset="0"/>
              </a:defRPr>
            </a:pPr>
            <a:r>
              <a:rPr lang="ru-RU" sz="1400">
                <a:solidFill>
                  <a:schemeClr val="accent1">
                    <a:lumMod val="75000"/>
                  </a:schemeClr>
                </a:solidFill>
                <a:latin typeface="Times New Roman" pitchFamily="18" charset="0"/>
                <a:cs typeface="Times New Roman" pitchFamily="18" charset="0"/>
              </a:rPr>
              <a:t>Структура расходов по отрасли «Культура и кинематография» в 2020 году</a:t>
            </a:r>
          </a:p>
        </c:rich>
      </c:tx>
      <c:layout>
        <c:manualLayout>
          <c:xMode val="edge"/>
          <c:yMode val="edge"/>
          <c:x val="0.15311450131233595"/>
          <c:y val="0"/>
        </c:manualLayout>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Лист1!$B$1</c:f>
              <c:strCache>
                <c:ptCount val="1"/>
                <c:pt idx="0">
                  <c:v>Продажи</c:v>
                </c:pt>
              </c:strCache>
            </c:strRef>
          </c:tx>
          <c:spPr>
            <a:gradFill rotWithShape="1">
              <a:gsLst>
                <a:gs pos="0">
                  <a:schemeClr val="accent1">
                    <a:lumMod val="95000"/>
                  </a:schemeClr>
                </a:gs>
                <a:gs pos="100000">
                  <a:schemeClr val="accent1">
                    <a:shade val="82000"/>
                    <a:satMod val="125000"/>
                    <a:lumMod val="74000"/>
                  </a:schemeClr>
                </a:gs>
              </a:gsLst>
              <a:lin ang="5400000" scaled="0"/>
            </a:gradFill>
            <a:ln>
              <a:noFill/>
            </a:ln>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accent1">
                  <a:shade val="30000"/>
                  <a:satMod val="120000"/>
                </a:schemeClr>
              </a:contourClr>
            </a:sp3d>
          </c:spPr>
          <c:explosion val="25"/>
          <c:dPt>
            <c:idx val="0"/>
            <c:bubble3D val="0"/>
          </c:dPt>
          <c:dPt>
            <c:idx val="1"/>
            <c:bubble3D val="0"/>
          </c:dPt>
          <c:dLbls>
            <c:dLbl>
              <c:idx val="0"/>
              <c:layout>
                <c:manualLayout>
                  <c:x val="8.7401082677165357E-2"/>
                  <c:y val="-4.3749999999999997E-2"/>
                </c:manualLayout>
              </c:layout>
              <c:showLegendKey val="0"/>
              <c:showVal val="1"/>
              <c:showCatName val="1"/>
              <c:showSerName val="0"/>
              <c:showPercent val="0"/>
              <c:showBubbleSize val="0"/>
            </c:dLbl>
            <c:dLbl>
              <c:idx val="1"/>
              <c:layout>
                <c:manualLayout>
                  <c:x val="-0.11283858267716536"/>
                  <c:y val="0.17084251968503936"/>
                </c:manualLayout>
              </c:layout>
              <c:showLegendKey val="0"/>
              <c:showVal val="1"/>
              <c:showCatName val="1"/>
              <c:showSerName val="0"/>
              <c:showPercent val="0"/>
              <c:showBubbleSize val="0"/>
            </c:dLbl>
            <c:dLbl>
              <c:idx val="2"/>
              <c:layout>
                <c:manualLayout>
                  <c:x val="-5.1496801181102378E-2"/>
                  <c:y val="8.8281250000000006E-2"/>
                </c:manualLayout>
              </c:layout>
              <c:showLegendKey val="0"/>
              <c:showVal val="1"/>
              <c:showCatName val="1"/>
              <c:showSerName val="0"/>
              <c:showPercent val="0"/>
              <c:showBubbleSize val="0"/>
            </c:dLbl>
            <c:txPr>
              <a:bodyPr/>
              <a:lstStyle/>
              <a:p>
                <a:pPr>
                  <a:defRPr sz="1200">
                    <a:solidFill>
                      <a:schemeClr val="accent1">
                        <a:lumMod val="75000"/>
                      </a:schemeClr>
                    </a:solidFill>
                    <a:latin typeface="Times New Roman" pitchFamily="18" charset="0"/>
                    <a:cs typeface="Times New Roman" pitchFamily="18" charset="0"/>
                  </a:defRPr>
                </a:pPr>
                <a:endParaRPr lang="ru-RU"/>
              </a:p>
            </c:txPr>
            <c:showLegendKey val="0"/>
            <c:showVal val="1"/>
            <c:showCatName val="1"/>
            <c:showSerName val="0"/>
            <c:showPercent val="0"/>
            <c:showBubbleSize val="0"/>
            <c:showLeaderLines val="1"/>
          </c:dLbls>
          <c:cat>
            <c:strRef>
              <c:f>Лист1!$A$2:$A$3</c:f>
              <c:strCache>
                <c:ptCount val="2"/>
                <c:pt idx="0">
                  <c:v>Культура</c:v>
                </c:pt>
                <c:pt idx="1">
                  <c:v>Другие вопросы в области культуры, кинематографии</c:v>
                </c:pt>
              </c:strCache>
            </c:strRef>
          </c:cat>
          <c:val>
            <c:numRef>
              <c:f>Лист1!$B$2:$B$3</c:f>
              <c:numCache>
                <c:formatCode>0.0%</c:formatCode>
                <c:ptCount val="2"/>
                <c:pt idx="0">
                  <c:v>0.9</c:v>
                </c:pt>
                <c:pt idx="1">
                  <c:v>0.1</c:v>
                </c:pt>
              </c:numCache>
            </c:numRef>
          </c:val>
        </c:ser>
        <c:dLbls>
          <c:showLegendKey val="0"/>
          <c:showVal val="0"/>
          <c:showCatName val="0"/>
          <c:showSerName val="0"/>
          <c:showPercent val="0"/>
          <c:showBubbleSize val="0"/>
          <c:showLeaderLines val="1"/>
        </c:dLbls>
      </c:pie3DChart>
    </c:plotArea>
    <c:plotVisOnly val="1"/>
    <c:dispBlanksAs val="zero"/>
    <c:showDLblsOverMax val="0"/>
  </c:chart>
  <c:txPr>
    <a:bodyPr/>
    <a:lstStyle/>
    <a:p>
      <a:pPr>
        <a:defRPr sz="1800"/>
      </a:pPr>
      <a:endParaRPr lang="ru-RU"/>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29"/>
    </mc:Choice>
    <mc:Fallback>
      <c:style val="29"/>
    </mc:Fallback>
  </mc:AlternateContent>
  <c:chart>
    <c:title>
      <c:tx>
        <c:rich>
          <a:bodyPr/>
          <a:lstStyle/>
          <a:p>
            <a:pPr>
              <a:defRPr/>
            </a:pPr>
            <a:r>
              <a:rPr lang="ru-RU" sz="1400" dirty="0">
                <a:solidFill>
                  <a:schemeClr val="accent1">
                    <a:lumMod val="75000"/>
                  </a:schemeClr>
                </a:solidFill>
                <a:latin typeface="Times New Roman" pitchFamily="18" charset="0"/>
                <a:cs typeface="Times New Roman" pitchFamily="18" charset="0"/>
              </a:rPr>
              <a:t>Структура расходов на Физическую культуру и спорт в 2020 году</a:t>
            </a:r>
          </a:p>
          <a:p>
            <a:pPr>
              <a:defRPr/>
            </a:pPr>
            <a:endParaRPr lang="ru-RU" dirty="0"/>
          </a:p>
        </c:rich>
      </c:tx>
      <c:layout>
        <c:manualLayout>
          <c:xMode val="edge"/>
          <c:yMode val="edge"/>
          <c:x val="0.15885701797760746"/>
          <c:y val="5.4514144892991688E-2"/>
        </c:manualLayout>
      </c:layout>
      <c:overlay val="0"/>
    </c:title>
    <c:autoTitleDeleted val="0"/>
    <c:view3D>
      <c:rotX val="30"/>
      <c:rotY val="0"/>
      <c:rAngAx val="0"/>
      <c:perspective val="30"/>
    </c:view3D>
    <c:floor>
      <c:thickness val="0"/>
    </c:floor>
    <c:sideWall>
      <c:thickness val="0"/>
    </c:sideWall>
    <c:backWall>
      <c:thickness val="0"/>
    </c:backWall>
    <c:plotArea>
      <c:layout>
        <c:manualLayout>
          <c:layoutTarget val="inner"/>
          <c:xMode val="edge"/>
          <c:yMode val="edge"/>
          <c:x val="8.1189883328035409E-2"/>
          <c:y val="0.4360419549343002"/>
          <c:w val="0.82360282084790259"/>
          <c:h val="0.49771439537021139"/>
        </c:manualLayout>
      </c:layout>
      <c:pie3DChart>
        <c:varyColors val="1"/>
        <c:ser>
          <c:idx val="0"/>
          <c:order val="0"/>
          <c:tx>
            <c:strRef>
              <c:f>Лист1!$B$1</c:f>
              <c:strCache>
                <c:ptCount val="1"/>
                <c:pt idx="0">
                  <c:v>Продажи</c:v>
                </c:pt>
              </c:strCache>
            </c:strRef>
          </c:tx>
          <c:spPr>
            <a:gradFill rotWithShape="1">
              <a:gsLst>
                <a:gs pos="0">
                  <a:schemeClr val="accent4">
                    <a:lumMod val="95000"/>
                  </a:schemeClr>
                </a:gs>
                <a:gs pos="100000">
                  <a:schemeClr val="accent4">
                    <a:shade val="82000"/>
                    <a:satMod val="125000"/>
                    <a:lumMod val="74000"/>
                  </a:schemeClr>
                </a:gs>
              </a:gsLst>
              <a:lin ang="5400000" scaled="0"/>
            </a:gradFill>
            <a:ln>
              <a:noFill/>
            </a:ln>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accent4">
                  <a:shade val="30000"/>
                  <a:satMod val="120000"/>
                </a:schemeClr>
              </a:contourClr>
            </a:sp3d>
          </c:spPr>
          <c:explosion val="25"/>
          <c:dPt>
            <c:idx val="0"/>
            <c:bubble3D val="0"/>
            <c:explosion val="17"/>
          </c:dPt>
          <c:dPt>
            <c:idx val="1"/>
            <c:bubble3D val="0"/>
            <c:explosion val="15"/>
          </c:dPt>
          <c:dLbls>
            <c:dLbl>
              <c:idx val="0"/>
              <c:layout>
                <c:manualLayout>
                  <c:x val="4.8654769893688408E-2"/>
                  <c:y val="-0.23920700730221894"/>
                </c:manualLayout>
              </c:layout>
              <c:showLegendKey val="0"/>
              <c:showVal val="1"/>
              <c:showCatName val="1"/>
              <c:showSerName val="0"/>
              <c:showPercent val="0"/>
              <c:showBubbleSize val="0"/>
            </c:dLbl>
            <c:dLbl>
              <c:idx val="1"/>
              <c:layout>
                <c:manualLayout>
                  <c:x val="-0.14432434600124797"/>
                  <c:y val="7.934623425679975E-2"/>
                </c:manualLayout>
              </c:layout>
              <c:showLegendKey val="0"/>
              <c:showVal val="1"/>
              <c:showCatName val="1"/>
              <c:showSerName val="0"/>
              <c:showPercent val="0"/>
              <c:showBubbleSize val="0"/>
            </c:dLbl>
            <c:dLbl>
              <c:idx val="2"/>
              <c:layout>
                <c:manualLayout>
                  <c:x val="-5.7613864802976297E-2"/>
                  <c:y val="-5.1894738968397469E-2"/>
                </c:manualLayout>
              </c:layout>
              <c:showLegendKey val="0"/>
              <c:showVal val="1"/>
              <c:showCatName val="1"/>
              <c:showSerName val="0"/>
              <c:showPercent val="0"/>
              <c:showBubbleSize val="0"/>
            </c:dLbl>
            <c:dLbl>
              <c:idx val="3"/>
              <c:layout>
                <c:manualLayout>
                  <c:x val="2.8498209008818047E-2"/>
                  <c:y val="-1.2148145155588775E-2"/>
                </c:manualLayout>
              </c:layout>
              <c:showLegendKey val="0"/>
              <c:showVal val="1"/>
              <c:showCatName val="1"/>
              <c:showSerName val="0"/>
              <c:showPercent val="0"/>
              <c:showBubbleSize val="0"/>
            </c:dLbl>
            <c:txPr>
              <a:bodyPr/>
              <a:lstStyle/>
              <a:p>
                <a:pPr>
                  <a:defRPr sz="1200" b="1">
                    <a:solidFill>
                      <a:schemeClr val="accent1">
                        <a:lumMod val="75000"/>
                      </a:schemeClr>
                    </a:solidFill>
                    <a:latin typeface="Times New Roman" pitchFamily="18" charset="0"/>
                    <a:cs typeface="Times New Roman" pitchFamily="18" charset="0"/>
                  </a:defRPr>
                </a:pPr>
                <a:endParaRPr lang="ru-RU"/>
              </a:p>
            </c:txPr>
            <c:showLegendKey val="0"/>
            <c:showVal val="1"/>
            <c:showCatName val="1"/>
            <c:showSerName val="0"/>
            <c:showPercent val="0"/>
            <c:showBubbleSize val="0"/>
            <c:showLeaderLines val="1"/>
          </c:dLbls>
          <c:cat>
            <c:strRef>
              <c:f>Лист1!$A$2:$A$3</c:f>
              <c:strCache>
                <c:ptCount val="2"/>
                <c:pt idx="0">
                  <c:v>Физическая культура</c:v>
                </c:pt>
                <c:pt idx="1">
                  <c:v>Другие вопросы в области физической культуры и спорта</c:v>
                </c:pt>
              </c:strCache>
            </c:strRef>
          </c:cat>
          <c:val>
            <c:numRef>
              <c:f>Лист1!$B$2:$B$3</c:f>
              <c:numCache>
                <c:formatCode>0.0%</c:formatCode>
                <c:ptCount val="2"/>
                <c:pt idx="0">
                  <c:v>0.97</c:v>
                </c:pt>
                <c:pt idx="1">
                  <c:v>0.03</c:v>
                </c:pt>
              </c:numCache>
            </c:numRef>
          </c:val>
        </c:ser>
        <c:dLbls>
          <c:showLegendKey val="0"/>
          <c:showVal val="0"/>
          <c:showCatName val="0"/>
          <c:showSerName val="0"/>
          <c:showPercent val="0"/>
          <c:showBubbleSize val="0"/>
          <c:showLeaderLines val="1"/>
        </c:dLbls>
      </c:pie3DChart>
    </c:plotArea>
    <c:plotVisOnly val="1"/>
    <c:dispBlanksAs val="zero"/>
    <c:showDLblsOverMax val="0"/>
  </c:chart>
  <c:txPr>
    <a:bodyPr/>
    <a:lstStyle/>
    <a:p>
      <a:pPr>
        <a:defRPr sz="1800"/>
      </a:pPr>
      <a:endParaRPr lang="ru-RU"/>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30"/>
    </mc:Choice>
    <mc:Fallback>
      <c:style val="30"/>
    </mc:Fallback>
  </mc:AlternateContent>
  <c:chart>
    <c:autoTitleDeleted val="1"/>
    <c:view3D>
      <c:rotX val="15"/>
      <c:rotY val="20"/>
      <c:rAngAx val="1"/>
    </c:view3D>
    <c:floor>
      <c:thickness val="0"/>
    </c:floor>
    <c:sideWall>
      <c:thickness val="0"/>
    </c:sideWall>
    <c:backWall>
      <c:thickness val="0"/>
    </c:backWall>
    <c:plotArea>
      <c:layout/>
      <c:bar3DChart>
        <c:barDir val="col"/>
        <c:grouping val="stacked"/>
        <c:varyColors val="0"/>
        <c:ser>
          <c:idx val="0"/>
          <c:order val="0"/>
          <c:tx>
            <c:strRef>
              <c:f>Лист1!$B$1</c:f>
              <c:strCache>
                <c:ptCount val="1"/>
                <c:pt idx="0">
                  <c:v>Ряд 1</c:v>
                </c:pt>
              </c:strCache>
            </c:strRef>
          </c:tx>
          <c:spPr>
            <a:gradFill rotWithShape="1">
              <a:gsLst>
                <a:gs pos="28000">
                  <a:schemeClr val="accent4">
                    <a:tint val="18000"/>
                    <a:satMod val="120000"/>
                    <a:lumMod val="88000"/>
                  </a:schemeClr>
                </a:gs>
                <a:gs pos="100000">
                  <a:schemeClr val="accent4">
                    <a:tint val="40000"/>
                    <a:satMod val="100000"/>
                    <a:lumMod val="78000"/>
                  </a:schemeClr>
                </a:gs>
              </a:gsLst>
              <a:lin ang="5400000" scaled="0"/>
            </a:gradFill>
            <a:ln w="9525" cap="flat" cmpd="sng" algn="ctr">
              <a:solidFill>
                <a:schemeClr val="accent4"/>
              </a:solidFill>
              <a:prstDash val="solid"/>
            </a:ln>
            <a:effectLst>
              <a:outerShdw blurRad="63500" dist="50800" dir="5400000" sx="98000" sy="98000" rotWithShape="0">
                <a:srgbClr val="000000">
                  <a:alpha val="20000"/>
                </a:srgbClr>
              </a:outerShdw>
            </a:effectLst>
          </c:spPr>
          <c:invertIfNegative val="0"/>
          <c:cat>
            <c:strRef>
              <c:f>Лист1!$A$2:$A$3</c:f>
              <c:strCache>
                <c:ptCount val="2"/>
                <c:pt idx="0">
                  <c:v>На 01.01.2020</c:v>
                </c:pt>
                <c:pt idx="1">
                  <c:v>На 01.01.2021</c:v>
                </c:pt>
              </c:strCache>
            </c:strRef>
          </c:cat>
          <c:val>
            <c:numRef>
              <c:f>Лист1!$B$2:$B$3</c:f>
              <c:numCache>
                <c:formatCode>General</c:formatCode>
                <c:ptCount val="2"/>
                <c:pt idx="0">
                  <c:v>118418.5</c:v>
                </c:pt>
                <c:pt idx="1">
                  <c:v>118418.5</c:v>
                </c:pt>
              </c:numCache>
            </c:numRef>
          </c:val>
        </c:ser>
        <c:dLbls>
          <c:showLegendKey val="0"/>
          <c:showVal val="0"/>
          <c:showCatName val="0"/>
          <c:showSerName val="0"/>
          <c:showPercent val="0"/>
          <c:showBubbleSize val="0"/>
        </c:dLbls>
        <c:gapWidth val="150"/>
        <c:shape val="cylinder"/>
        <c:axId val="147163008"/>
        <c:axId val="147164544"/>
        <c:axId val="0"/>
      </c:bar3DChart>
      <c:catAx>
        <c:axId val="147163008"/>
        <c:scaling>
          <c:orientation val="minMax"/>
        </c:scaling>
        <c:delete val="0"/>
        <c:axPos val="b"/>
        <c:majorTickMark val="out"/>
        <c:minorTickMark val="none"/>
        <c:tickLblPos val="nextTo"/>
        <c:txPr>
          <a:bodyPr/>
          <a:lstStyle/>
          <a:p>
            <a:pPr>
              <a:defRPr b="1">
                <a:solidFill>
                  <a:schemeClr val="accent1">
                    <a:lumMod val="75000"/>
                  </a:schemeClr>
                </a:solidFill>
                <a:latin typeface="Times New Roman" pitchFamily="18" charset="0"/>
                <a:cs typeface="Times New Roman" pitchFamily="18" charset="0"/>
              </a:defRPr>
            </a:pPr>
            <a:endParaRPr lang="ru-RU"/>
          </a:p>
        </c:txPr>
        <c:crossAx val="147164544"/>
        <c:crosses val="autoZero"/>
        <c:auto val="1"/>
        <c:lblAlgn val="ctr"/>
        <c:lblOffset val="100"/>
        <c:noMultiLvlLbl val="0"/>
      </c:catAx>
      <c:valAx>
        <c:axId val="147164544"/>
        <c:scaling>
          <c:orientation val="minMax"/>
        </c:scaling>
        <c:delete val="0"/>
        <c:axPos val="l"/>
        <c:majorGridlines/>
        <c:numFmt formatCode="General" sourceLinked="1"/>
        <c:majorTickMark val="out"/>
        <c:minorTickMark val="none"/>
        <c:tickLblPos val="nextTo"/>
        <c:crossAx val="147163008"/>
        <c:crosses val="autoZero"/>
        <c:crossBetween val="between"/>
      </c:valAx>
    </c:plotArea>
    <c:plotVisOnly val="1"/>
    <c:dispBlanksAs val="gap"/>
    <c:showDLblsOverMax val="0"/>
  </c:chart>
  <c:txPr>
    <a:bodyPr/>
    <a:lstStyle/>
    <a:p>
      <a:pPr>
        <a:defRPr sz="1800"/>
      </a:pPr>
      <a:endParaRPr lang="ru-RU"/>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32D9B3C-69FB-46E5-93AE-048750096DC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ru-RU"/>
        </a:p>
      </dgm:t>
    </dgm:pt>
    <dgm:pt modelId="{2B2C4AD2-4778-484B-ABC0-2FBB422BA921}">
      <dgm:prSet custT="1">
        <dgm:style>
          <a:lnRef idx="1">
            <a:schemeClr val="accent2"/>
          </a:lnRef>
          <a:fillRef idx="2">
            <a:schemeClr val="accent2"/>
          </a:fillRef>
          <a:effectRef idx="1">
            <a:schemeClr val="accent2"/>
          </a:effectRef>
          <a:fontRef idx="minor">
            <a:schemeClr val="dk1"/>
          </a:fontRef>
        </dgm:style>
      </dgm:prSet>
      <dgm:spPr/>
      <dgm:t>
        <a:bodyPr/>
        <a:lstStyle/>
        <a:p>
          <a:pPr rtl="0"/>
          <a:r>
            <a:rPr lang="ru-RU" sz="1400" b="1" dirty="0" smtClean="0">
              <a:solidFill>
                <a:srgbClr val="002060"/>
              </a:solidFill>
            </a:rPr>
            <a:t>ОСНОВНЫЕ </a:t>
          </a:r>
          <a:r>
            <a:rPr lang="ru-RU" sz="1400" b="1" dirty="0" smtClean="0">
              <a:solidFill>
                <a:srgbClr val="002060"/>
              </a:solidFill>
              <a:latin typeface="Times New Roman" pitchFamily="18" charset="0"/>
              <a:cs typeface="Times New Roman" pitchFamily="18" charset="0"/>
            </a:rPr>
            <a:t>ПОНЯТИЯ</a:t>
          </a:r>
          <a:endParaRPr lang="ru-RU" sz="1400" dirty="0">
            <a:solidFill>
              <a:srgbClr val="002060"/>
            </a:solidFill>
            <a:latin typeface="Times New Roman" pitchFamily="18" charset="0"/>
            <a:cs typeface="Times New Roman" pitchFamily="18" charset="0"/>
          </a:endParaRPr>
        </a:p>
      </dgm:t>
    </dgm:pt>
    <dgm:pt modelId="{E1F66C77-ED53-4EF1-904A-4CD403E2B127}" type="parTrans" cxnId="{52C5F5C6-D065-4D55-8CBB-11B3E4289802}">
      <dgm:prSet/>
      <dgm:spPr/>
      <dgm:t>
        <a:bodyPr/>
        <a:lstStyle/>
        <a:p>
          <a:endParaRPr lang="ru-RU"/>
        </a:p>
      </dgm:t>
    </dgm:pt>
    <dgm:pt modelId="{EA260699-2392-4D53-AD48-BD646827E39B}" type="sibTrans" cxnId="{52C5F5C6-D065-4D55-8CBB-11B3E4289802}">
      <dgm:prSet/>
      <dgm:spPr/>
      <dgm:t>
        <a:bodyPr/>
        <a:lstStyle/>
        <a:p>
          <a:endParaRPr lang="ru-RU"/>
        </a:p>
      </dgm:t>
    </dgm:pt>
    <dgm:pt modelId="{45460109-4ABB-4C43-9E1C-57AC4C6047C9}">
      <dgm:prSet custT="1">
        <dgm:style>
          <a:lnRef idx="1">
            <a:schemeClr val="accent2"/>
          </a:lnRef>
          <a:fillRef idx="2">
            <a:schemeClr val="accent2"/>
          </a:fillRef>
          <a:effectRef idx="1">
            <a:schemeClr val="accent2"/>
          </a:effectRef>
          <a:fontRef idx="minor">
            <a:schemeClr val="dk1"/>
          </a:fontRef>
        </dgm:style>
      </dgm:prSet>
      <dgm:spPr/>
      <dgm:t>
        <a:bodyPr/>
        <a:lstStyle/>
        <a:p>
          <a:pPr rtl="0"/>
          <a:r>
            <a:rPr lang="ru-RU" sz="1300" b="1" u="sng" dirty="0" smtClean="0">
              <a:solidFill>
                <a:srgbClr val="002060"/>
              </a:solidFill>
            </a:rPr>
            <a:t>Доходы бюджета </a:t>
          </a:r>
          <a:r>
            <a:rPr lang="ru-RU" sz="1300" b="1" dirty="0" smtClean="0">
              <a:solidFill>
                <a:srgbClr val="002060"/>
              </a:solidFill>
            </a:rPr>
            <a:t>– </a:t>
          </a:r>
          <a:r>
            <a:rPr lang="ru-RU" sz="1400" b="1" dirty="0" smtClean="0">
              <a:solidFill>
                <a:srgbClr val="002060"/>
              </a:solidFill>
              <a:latin typeface="Times New Roman" pitchFamily="18" charset="0"/>
              <a:cs typeface="Times New Roman" pitchFamily="18" charset="0"/>
            </a:rPr>
            <a:t>поступающие</a:t>
          </a:r>
          <a:r>
            <a:rPr lang="ru-RU" sz="1300" b="1" dirty="0" smtClean="0">
              <a:solidFill>
                <a:srgbClr val="002060"/>
              </a:solidFill>
            </a:rPr>
            <a:t> в </a:t>
          </a:r>
          <a:r>
            <a:rPr lang="ru-RU" sz="1300" b="1" dirty="0" smtClean="0">
              <a:solidFill>
                <a:srgbClr val="002060"/>
              </a:solidFill>
              <a:latin typeface="Times New Roman" pitchFamily="18" charset="0"/>
              <a:cs typeface="Times New Roman" pitchFamily="18" charset="0"/>
            </a:rPr>
            <a:t>бюджет</a:t>
          </a:r>
          <a:r>
            <a:rPr lang="ru-RU" sz="1300" b="1" dirty="0" smtClean="0">
              <a:solidFill>
                <a:srgbClr val="002060"/>
              </a:solidFill>
            </a:rPr>
            <a:t> денежные средства </a:t>
          </a:r>
          <a:endParaRPr lang="ru-RU" sz="1300" dirty="0">
            <a:solidFill>
              <a:srgbClr val="002060"/>
            </a:solidFill>
          </a:endParaRPr>
        </a:p>
      </dgm:t>
    </dgm:pt>
    <dgm:pt modelId="{7CA4FB8A-3C56-4DE5-899C-CE7A140239BA}" type="parTrans" cxnId="{186AACCB-00C3-4297-B5AB-D1F2C8535783}">
      <dgm:prSet/>
      <dgm:spPr/>
      <dgm:t>
        <a:bodyPr/>
        <a:lstStyle/>
        <a:p>
          <a:endParaRPr lang="ru-RU"/>
        </a:p>
      </dgm:t>
    </dgm:pt>
    <dgm:pt modelId="{780D712D-ED36-4499-A601-F47B5D082D33}" type="sibTrans" cxnId="{186AACCB-00C3-4297-B5AB-D1F2C8535783}">
      <dgm:prSet/>
      <dgm:spPr/>
      <dgm:t>
        <a:bodyPr/>
        <a:lstStyle/>
        <a:p>
          <a:endParaRPr lang="ru-RU"/>
        </a:p>
      </dgm:t>
    </dgm:pt>
    <dgm:pt modelId="{264673CB-C206-4012-B9AB-A9143849A692}">
      <dgm:prSet custT="1">
        <dgm:style>
          <a:lnRef idx="1">
            <a:schemeClr val="accent2"/>
          </a:lnRef>
          <a:fillRef idx="2">
            <a:schemeClr val="accent2"/>
          </a:fillRef>
          <a:effectRef idx="1">
            <a:schemeClr val="accent2"/>
          </a:effectRef>
          <a:fontRef idx="minor">
            <a:schemeClr val="dk1"/>
          </a:fontRef>
        </dgm:style>
      </dgm:prSet>
      <dgm:spPr/>
      <dgm:t>
        <a:bodyPr/>
        <a:lstStyle/>
        <a:p>
          <a:pPr rtl="0"/>
          <a:r>
            <a:rPr lang="ru-RU" sz="1300" b="1" u="sng" dirty="0" smtClean="0">
              <a:solidFill>
                <a:srgbClr val="002060"/>
              </a:solidFill>
            </a:rPr>
            <a:t>Расходы бюджета </a:t>
          </a:r>
          <a:r>
            <a:rPr lang="ru-RU" sz="1300" dirty="0" smtClean="0">
              <a:solidFill>
                <a:srgbClr val="002060"/>
              </a:solidFill>
            </a:rPr>
            <a:t>– </a:t>
          </a:r>
          <a:r>
            <a:rPr lang="ru-RU" sz="1300" b="1" dirty="0" smtClean="0">
              <a:solidFill>
                <a:srgbClr val="002060"/>
              </a:solidFill>
            </a:rPr>
            <a:t>выплачиваемые из бюджета  </a:t>
          </a:r>
          <a:r>
            <a:rPr lang="ru-RU" sz="1400" b="1" dirty="0" smtClean="0">
              <a:solidFill>
                <a:srgbClr val="002060"/>
              </a:solidFill>
              <a:latin typeface="Times New Roman" pitchFamily="18" charset="0"/>
              <a:cs typeface="Times New Roman" pitchFamily="18" charset="0"/>
            </a:rPr>
            <a:t>денежные</a:t>
          </a:r>
          <a:r>
            <a:rPr lang="ru-RU" sz="1300" b="1" dirty="0" smtClean="0">
              <a:solidFill>
                <a:srgbClr val="002060"/>
              </a:solidFill>
            </a:rPr>
            <a:t> средства</a:t>
          </a:r>
          <a:endParaRPr lang="ru-RU" sz="1300" dirty="0">
            <a:solidFill>
              <a:srgbClr val="002060"/>
            </a:solidFill>
          </a:endParaRPr>
        </a:p>
      </dgm:t>
    </dgm:pt>
    <dgm:pt modelId="{0D0D0CBC-49A3-4AD3-A07F-430E5C2EAE35}" type="parTrans" cxnId="{8F498616-3DC7-4EA1-B494-F2E217D6FF87}">
      <dgm:prSet/>
      <dgm:spPr/>
      <dgm:t>
        <a:bodyPr/>
        <a:lstStyle/>
        <a:p>
          <a:endParaRPr lang="ru-RU"/>
        </a:p>
      </dgm:t>
    </dgm:pt>
    <dgm:pt modelId="{70C84CDB-1326-4199-90B6-AB5E5AD15C71}" type="sibTrans" cxnId="{8F498616-3DC7-4EA1-B494-F2E217D6FF87}">
      <dgm:prSet/>
      <dgm:spPr/>
      <dgm:t>
        <a:bodyPr/>
        <a:lstStyle/>
        <a:p>
          <a:endParaRPr lang="ru-RU"/>
        </a:p>
      </dgm:t>
    </dgm:pt>
    <dgm:pt modelId="{2CDABB83-18C2-4880-9C03-FD5E381FB1ED}">
      <dgm:prSet>
        <dgm:style>
          <a:lnRef idx="1">
            <a:schemeClr val="accent2"/>
          </a:lnRef>
          <a:fillRef idx="2">
            <a:schemeClr val="accent2"/>
          </a:fillRef>
          <a:effectRef idx="1">
            <a:schemeClr val="accent2"/>
          </a:effectRef>
          <a:fontRef idx="minor">
            <a:schemeClr val="dk1"/>
          </a:fontRef>
        </dgm:style>
      </dgm:prSet>
      <dgm:spPr/>
      <dgm:t>
        <a:bodyPr/>
        <a:lstStyle/>
        <a:p>
          <a:pPr rtl="0"/>
          <a:r>
            <a:rPr lang="ru-RU" b="1" u="sng" dirty="0" smtClean="0">
              <a:solidFill>
                <a:srgbClr val="002060"/>
              </a:solidFill>
            </a:rPr>
            <a:t>Дефицит бюджета </a:t>
          </a:r>
          <a:r>
            <a:rPr lang="ru-RU" b="1" dirty="0" smtClean="0">
              <a:solidFill>
                <a:srgbClr val="002060"/>
              </a:solidFill>
            </a:rPr>
            <a:t>– </a:t>
          </a:r>
          <a:r>
            <a:rPr lang="ru-RU" b="1" dirty="0" smtClean="0">
              <a:solidFill>
                <a:srgbClr val="002060"/>
              </a:solidFill>
              <a:latin typeface="Times New Roman" pitchFamily="18" charset="0"/>
              <a:cs typeface="Times New Roman" pitchFamily="18" charset="0"/>
            </a:rPr>
            <a:t>превышение</a:t>
          </a:r>
          <a:r>
            <a:rPr lang="ru-RU" b="1" dirty="0" smtClean="0">
              <a:solidFill>
                <a:srgbClr val="002060"/>
              </a:solidFill>
            </a:rPr>
            <a:t> расходов бюджета над  его доходами</a:t>
          </a:r>
          <a:endParaRPr lang="ru-RU" dirty="0">
            <a:solidFill>
              <a:srgbClr val="002060"/>
            </a:solidFill>
          </a:endParaRPr>
        </a:p>
      </dgm:t>
    </dgm:pt>
    <dgm:pt modelId="{903DCE3D-7C39-41E3-9770-DBF8CCD0E86E}" type="parTrans" cxnId="{ED0DD16E-6CE9-447B-AAC8-0859F170B867}">
      <dgm:prSet/>
      <dgm:spPr/>
      <dgm:t>
        <a:bodyPr/>
        <a:lstStyle/>
        <a:p>
          <a:endParaRPr lang="ru-RU"/>
        </a:p>
      </dgm:t>
    </dgm:pt>
    <dgm:pt modelId="{A7FE7756-07CB-433C-8907-7C8CAB465FCF}" type="sibTrans" cxnId="{ED0DD16E-6CE9-447B-AAC8-0859F170B867}">
      <dgm:prSet/>
      <dgm:spPr/>
      <dgm:t>
        <a:bodyPr/>
        <a:lstStyle/>
        <a:p>
          <a:endParaRPr lang="ru-RU"/>
        </a:p>
      </dgm:t>
    </dgm:pt>
    <dgm:pt modelId="{3764FDB3-87E8-428A-B57C-5F99A665435E}">
      <dgm:prSet>
        <dgm:style>
          <a:lnRef idx="1">
            <a:schemeClr val="accent2"/>
          </a:lnRef>
          <a:fillRef idx="2">
            <a:schemeClr val="accent2"/>
          </a:fillRef>
          <a:effectRef idx="1">
            <a:schemeClr val="accent2"/>
          </a:effectRef>
          <a:fontRef idx="minor">
            <a:schemeClr val="dk1"/>
          </a:fontRef>
        </dgm:style>
      </dgm:prSet>
      <dgm:spPr/>
      <dgm:t>
        <a:bodyPr/>
        <a:lstStyle/>
        <a:p>
          <a:pPr rtl="0"/>
          <a:r>
            <a:rPr lang="ru-RU" b="1" u="sng" dirty="0" smtClean="0">
              <a:solidFill>
                <a:srgbClr val="002060"/>
              </a:solidFill>
            </a:rPr>
            <a:t>Профицит бюджета  </a:t>
          </a:r>
          <a:r>
            <a:rPr lang="ru-RU" b="1" dirty="0" smtClean="0">
              <a:solidFill>
                <a:srgbClr val="002060"/>
              </a:solidFill>
            </a:rPr>
            <a:t>- превышение доходов  бюджета </a:t>
          </a:r>
          <a:r>
            <a:rPr lang="ru-RU" b="1" dirty="0" smtClean="0">
              <a:solidFill>
                <a:srgbClr val="002060"/>
              </a:solidFill>
              <a:latin typeface="Times New Roman" pitchFamily="18" charset="0"/>
              <a:cs typeface="Times New Roman" pitchFamily="18" charset="0"/>
            </a:rPr>
            <a:t>над</a:t>
          </a:r>
          <a:r>
            <a:rPr lang="ru-RU" b="1" dirty="0" smtClean="0">
              <a:solidFill>
                <a:srgbClr val="002060"/>
              </a:solidFill>
            </a:rPr>
            <a:t> его расходами</a:t>
          </a:r>
          <a:endParaRPr lang="ru-RU" dirty="0">
            <a:solidFill>
              <a:srgbClr val="002060"/>
            </a:solidFill>
          </a:endParaRPr>
        </a:p>
      </dgm:t>
    </dgm:pt>
    <dgm:pt modelId="{A5888672-2B15-46F6-A0F0-E6AF3B003A9E}" type="parTrans" cxnId="{F971D9B0-626E-4381-973A-CF01DA805F29}">
      <dgm:prSet/>
      <dgm:spPr/>
      <dgm:t>
        <a:bodyPr/>
        <a:lstStyle/>
        <a:p>
          <a:endParaRPr lang="ru-RU"/>
        </a:p>
      </dgm:t>
    </dgm:pt>
    <dgm:pt modelId="{8E524EA6-6315-4182-9D5A-C12893ABD36F}" type="sibTrans" cxnId="{F971D9B0-626E-4381-973A-CF01DA805F29}">
      <dgm:prSet/>
      <dgm:spPr/>
      <dgm:t>
        <a:bodyPr/>
        <a:lstStyle/>
        <a:p>
          <a:endParaRPr lang="ru-RU"/>
        </a:p>
      </dgm:t>
    </dgm:pt>
    <dgm:pt modelId="{E421ACFC-C764-4014-9000-51C0C57C1232}" type="pres">
      <dgm:prSet presAssocID="{A32D9B3C-69FB-46E5-93AE-048750096DCF}" presName="Name0" presStyleCnt="0">
        <dgm:presLayoutVars>
          <dgm:chPref val="3"/>
          <dgm:dir/>
          <dgm:animLvl val="lvl"/>
          <dgm:resizeHandles/>
        </dgm:presLayoutVars>
      </dgm:prSet>
      <dgm:spPr/>
      <dgm:t>
        <a:bodyPr/>
        <a:lstStyle/>
        <a:p>
          <a:endParaRPr lang="ru-RU"/>
        </a:p>
      </dgm:t>
    </dgm:pt>
    <dgm:pt modelId="{0EE9543D-D3F7-412F-8A94-1B8946F32A45}" type="pres">
      <dgm:prSet presAssocID="{2B2C4AD2-4778-484B-ABC0-2FBB422BA921}" presName="horFlow" presStyleCnt="0"/>
      <dgm:spPr/>
    </dgm:pt>
    <dgm:pt modelId="{B8BF4976-85ED-4D9B-B48F-35A4619A680F}" type="pres">
      <dgm:prSet presAssocID="{2B2C4AD2-4778-484B-ABC0-2FBB422BA921}" presName="bigChev" presStyleLbl="node1" presStyleIdx="0" presStyleCnt="5" custScaleX="153672"/>
      <dgm:spPr/>
      <dgm:t>
        <a:bodyPr/>
        <a:lstStyle/>
        <a:p>
          <a:endParaRPr lang="ru-RU"/>
        </a:p>
      </dgm:t>
    </dgm:pt>
    <dgm:pt modelId="{947C564B-7ABE-4364-B5F8-B30EC0615C5C}" type="pres">
      <dgm:prSet presAssocID="{2B2C4AD2-4778-484B-ABC0-2FBB422BA921}" presName="vSp" presStyleCnt="0"/>
      <dgm:spPr/>
    </dgm:pt>
    <dgm:pt modelId="{564AB39E-A209-40F3-9BFF-8E57E506FA93}" type="pres">
      <dgm:prSet presAssocID="{45460109-4ABB-4C43-9E1C-57AC4C6047C9}" presName="horFlow" presStyleCnt="0"/>
      <dgm:spPr/>
    </dgm:pt>
    <dgm:pt modelId="{FBB16FEA-7B74-43F4-96D0-9E756914C7A9}" type="pres">
      <dgm:prSet presAssocID="{45460109-4ABB-4C43-9E1C-57AC4C6047C9}" presName="bigChev" presStyleLbl="node1" presStyleIdx="1" presStyleCnt="5" custScaleX="104828"/>
      <dgm:spPr/>
      <dgm:t>
        <a:bodyPr/>
        <a:lstStyle/>
        <a:p>
          <a:endParaRPr lang="ru-RU"/>
        </a:p>
      </dgm:t>
    </dgm:pt>
    <dgm:pt modelId="{99EEA118-D426-4E8F-88B8-53B249A71F54}" type="pres">
      <dgm:prSet presAssocID="{45460109-4ABB-4C43-9E1C-57AC4C6047C9}" presName="vSp" presStyleCnt="0"/>
      <dgm:spPr/>
    </dgm:pt>
    <dgm:pt modelId="{2B0AD342-0633-49BC-90F7-8E000A3B4D6C}" type="pres">
      <dgm:prSet presAssocID="{264673CB-C206-4012-B9AB-A9143849A692}" presName="horFlow" presStyleCnt="0"/>
      <dgm:spPr/>
    </dgm:pt>
    <dgm:pt modelId="{43D92C47-2923-4219-A791-934BEA534DDC}" type="pres">
      <dgm:prSet presAssocID="{264673CB-C206-4012-B9AB-A9143849A692}" presName="bigChev" presStyleLbl="node1" presStyleIdx="2" presStyleCnt="5" custScaleX="108845" custLinFactNeighborX="1095" custLinFactNeighborY="2200"/>
      <dgm:spPr/>
      <dgm:t>
        <a:bodyPr/>
        <a:lstStyle/>
        <a:p>
          <a:endParaRPr lang="ru-RU"/>
        </a:p>
      </dgm:t>
    </dgm:pt>
    <dgm:pt modelId="{BABB5B51-1CA8-443B-9868-D85B2C944B32}" type="pres">
      <dgm:prSet presAssocID="{264673CB-C206-4012-B9AB-A9143849A692}" presName="vSp" presStyleCnt="0"/>
      <dgm:spPr/>
    </dgm:pt>
    <dgm:pt modelId="{E837F55E-3B10-4E6D-BE05-AB70C1B7061D}" type="pres">
      <dgm:prSet presAssocID="{2CDABB83-18C2-4880-9C03-FD5E381FB1ED}" presName="horFlow" presStyleCnt="0"/>
      <dgm:spPr/>
    </dgm:pt>
    <dgm:pt modelId="{DB79ADB2-34CA-438F-9F52-F03494AFC125}" type="pres">
      <dgm:prSet presAssocID="{2CDABB83-18C2-4880-9C03-FD5E381FB1ED}" presName="bigChev" presStyleLbl="node1" presStyleIdx="3" presStyleCnt="5" custScaleX="111035"/>
      <dgm:spPr/>
      <dgm:t>
        <a:bodyPr/>
        <a:lstStyle/>
        <a:p>
          <a:endParaRPr lang="ru-RU"/>
        </a:p>
      </dgm:t>
    </dgm:pt>
    <dgm:pt modelId="{09F1076F-8A29-4CBA-9C01-B6D6C78BC74B}" type="pres">
      <dgm:prSet presAssocID="{2CDABB83-18C2-4880-9C03-FD5E381FB1ED}" presName="vSp" presStyleCnt="0"/>
      <dgm:spPr/>
    </dgm:pt>
    <dgm:pt modelId="{97699662-8F4E-45C8-8190-BEB863E1EECF}" type="pres">
      <dgm:prSet presAssocID="{3764FDB3-87E8-428A-B57C-5F99A665435E}" presName="horFlow" presStyleCnt="0"/>
      <dgm:spPr/>
    </dgm:pt>
    <dgm:pt modelId="{F349A048-6B03-4EE2-9CCD-7AF5205EF273}" type="pres">
      <dgm:prSet presAssocID="{3764FDB3-87E8-428A-B57C-5F99A665435E}" presName="bigChev" presStyleLbl="node1" presStyleIdx="4" presStyleCnt="5" custScaleX="123449"/>
      <dgm:spPr/>
      <dgm:t>
        <a:bodyPr/>
        <a:lstStyle/>
        <a:p>
          <a:endParaRPr lang="ru-RU"/>
        </a:p>
      </dgm:t>
    </dgm:pt>
  </dgm:ptLst>
  <dgm:cxnLst>
    <dgm:cxn modelId="{186AACCB-00C3-4297-B5AB-D1F2C8535783}" srcId="{A32D9B3C-69FB-46E5-93AE-048750096DCF}" destId="{45460109-4ABB-4C43-9E1C-57AC4C6047C9}" srcOrd="1" destOrd="0" parTransId="{7CA4FB8A-3C56-4DE5-899C-CE7A140239BA}" sibTransId="{780D712D-ED36-4499-A601-F47B5D082D33}"/>
    <dgm:cxn modelId="{29341629-5496-4536-8FDE-EBF5D4F6436D}" type="presOf" srcId="{2B2C4AD2-4778-484B-ABC0-2FBB422BA921}" destId="{B8BF4976-85ED-4D9B-B48F-35A4619A680F}" srcOrd="0" destOrd="0" presId="urn:microsoft.com/office/officeart/2005/8/layout/lProcess3"/>
    <dgm:cxn modelId="{F971D9B0-626E-4381-973A-CF01DA805F29}" srcId="{A32D9B3C-69FB-46E5-93AE-048750096DCF}" destId="{3764FDB3-87E8-428A-B57C-5F99A665435E}" srcOrd="4" destOrd="0" parTransId="{A5888672-2B15-46F6-A0F0-E6AF3B003A9E}" sibTransId="{8E524EA6-6315-4182-9D5A-C12893ABD36F}"/>
    <dgm:cxn modelId="{52C5F5C6-D065-4D55-8CBB-11B3E4289802}" srcId="{A32D9B3C-69FB-46E5-93AE-048750096DCF}" destId="{2B2C4AD2-4778-484B-ABC0-2FBB422BA921}" srcOrd="0" destOrd="0" parTransId="{E1F66C77-ED53-4EF1-904A-4CD403E2B127}" sibTransId="{EA260699-2392-4D53-AD48-BD646827E39B}"/>
    <dgm:cxn modelId="{8F498616-3DC7-4EA1-B494-F2E217D6FF87}" srcId="{A32D9B3C-69FB-46E5-93AE-048750096DCF}" destId="{264673CB-C206-4012-B9AB-A9143849A692}" srcOrd="2" destOrd="0" parTransId="{0D0D0CBC-49A3-4AD3-A07F-430E5C2EAE35}" sibTransId="{70C84CDB-1326-4199-90B6-AB5E5AD15C71}"/>
    <dgm:cxn modelId="{329ED90A-FCB8-4F8E-A8F9-D28439C13048}" type="presOf" srcId="{2CDABB83-18C2-4880-9C03-FD5E381FB1ED}" destId="{DB79ADB2-34CA-438F-9F52-F03494AFC125}" srcOrd="0" destOrd="0" presId="urn:microsoft.com/office/officeart/2005/8/layout/lProcess3"/>
    <dgm:cxn modelId="{C6B79615-196C-458A-A92D-9AA3FB292FFD}" type="presOf" srcId="{45460109-4ABB-4C43-9E1C-57AC4C6047C9}" destId="{FBB16FEA-7B74-43F4-96D0-9E756914C7A9}" srcOrd="0" destOrd="0" presId="urn:microsoft.com/office/officeart/2005/8/layout/lProcess3"/>
    <dgm:cxn modelId="{0FBFF2B0-776A-4ED6-8017-EB6560B963DC}" type="presOf" srcId="{A32D9B3C-69FB-46E5-93AE-048750096DCF}" destId="{E421ACFC-C764-4014-9000-51C0C57C1232}" srcOrd="0" destOrd="0" presId="urn:microsoft.com/office/officeart/2005/8/layout/lProcess3"/>
    <dgm:cxn modelId="{86DFB7EF-5C78-4431-B7E9-4F87B3E1A8D7}" type="presOf" srcId="{3764FDB3-87E8-428A-B57C-5F99A665435E}" destId="{F349A048-6B03-4EE2-9CCD-7AF5205EF273}" srcOrd="0" destOrd="0" presId="urn:microsoft.com/office/officeart/2005/8/layout/lProcess3"/>
    <dgm:cxn modelId="{4B1799FA-5E37-48BB-91BB-088F4D15E58A}" type="presOf" srcId="{264673CB-C206-4012-B9AB-A9143849A692}" destId="{43D92C47-2923-4219-A791-934BEA534DDC}" srcOrd="0" destOrd="0" presId="urn:microsoft.com/office/officeart/2005/8/layout/lProcess3"/>
    <dgm:cxn modelId="{ED0DD16E-6CE9-447B-AAC8-0859F170B867}" srcId="{A32D9B3C-69FB-46E5-93AE-048750096DCF}" destId="{2CDABB83-18C2-4880-9C03-FD5E381FB1ED}" srcOrd="3" destOrd="0" parTransId="{903DCE3D-7C39-41E3-9770-DBF8CCD0E86E}" sibTransId="{A7FE7756-07CB-433C-8907-7C8CAB465FCF}"/>
    <dgm:cxn modelId="{FE3D5976-A698-446E-AAF0-59A6ABB868B3}" type="presParOf" srcId="{E421ACFC-C764-4014-9000-51C0C57C1232}" destId="{0EE9543D-D3F7-412F-8A94-1B8946F32A45}" srcOrd="0" destOrd="0" presId="urn:microsoft.com/office/officeart/2005/8/layout/lProcess3"/>
    <dgm:cxn modelId="{E20CD8FB-203E-4407-AF1C-45A681AC8DCF}" type="presParOf" srcId="{0EE9543D-D3F7-412F-8A94-1B8946F32A45}" destId="{B8BF4976-85ED-4D9B-B48F-35A4619A680F}" srcOrd="0" destOrd="0" presId="urn:microsoft.com/office/officeart/2005/8/layout/lProcess3"/>
    <dgm:cxn modelId="{FFBA5F11-C570-4D65-8C74-3A482699FE83}" type="presParOf" srcId="{E421ACFC-C764-4014-9000-51C0C57C1232}" destId="{947C564B-7ABE-4364-B5F8-B30EC0615C5C}" srcOrd="1" destOrd="0" presId="urn:microsoft.com/office/officeart/2005/8/layout/lProcess3"/>
    <dgm:cxn modelId="{F8E9F2FA-78ED-479E-A3D0-289FD465B190}" type="presParOf" srcId="{E421ACFC-C764-4014-9000-51C0C57C1232}" destId="{564AB39E-A209-40F3-9BFF-8E57E506FA93}" srcOrd="2" destOrd="0" presId="urn:microsoft.com/office/officeart/2005/8/layout/lProcess3"/>
    <dgm:cxn modelId="{0D3804D9-C79C-41D3-AB66-4F05C5DE220E}" type="presParOf" srcId="{564AB39E-A209-40F3-9BFF-8E57E506FA93}" destId="{FBB16FEA-7B74-43F4-96D0-9E756914C7A9}" srcOrd="0" destOrd="0" presId="urn:microsoft.com/office/officeart/2005/8/layout/lProcess3"/>
    <dgm:cxn modelId="{938655A6-0604-468C-9AB1-149BD685BA64}" type="presParOf" srcId="{E421ACFC-C764-4014-9000-51C0C57C1232}" destId="{99EEA118-D426-4E8F-88B8-53B249A71F54}" srcOrd="3" destOrd="0" presId="urn:microsoft.com/office/officeart/2005/8/layout/lProcess3"/>
    <dgm:cxn modelId="{88FF35CF-64B6-402B-BB1D-F88AE9435F20}" type="presParOf" srcId="{E421ACFC-C764-4014-9000-51C0C57C1232}" destId="{2B0AD342-0633-49BC-90F7-8E000A3B4D6C}" srcOrd="4" destOrd="0" presId="urn:microsoft.com/office/officeart/2005/8/layout/lProcess3"/>
    <dgm:cxn modelId="{599192A0-EFCF-412B-992D-A771D88AD2BF}" type="presParOf" srcId="{2B0AD342-0633-49BC-90F7-8E000A3B4D6C}" destId="{43D92C47-2923-4219-A791-934BEA534DDC}" srcOrd="0" destOrd="0" presId="urn:microsoft.com/office/officeart/2005/8/layout/lProcess3"/>
    <dgm:cxn modelId="{E2AEC5BB-C78C-43C7-B649-46EE3B996A82}" type="presParOf" srcId="{E421ACFC-C764-4014-9000-51C0C57C1232}" destId="{BABB5B51-1CA8-443B-9868-D85B2C944B32}" srcOrd="5" destOrd="0" presId="urn:microsoft.com/office/officeart/2005/8/layout/lProcess3"/>
    <dgm:cxn modelId="{B83027B5-FFFB-4D15-828C-BE4F3B5154BE}" type="presParOf" srcId="{E421ACFC-C764-4014-9000-51C0C57C1232}" destId="{E837F55E-3B10-4E6D-BE05-AB70C1B7061D}" srcOrd="6" destOrd="0" presId="urn:microsoft.com/office/officeart/2005/8/layout/lProcess3"/>
    <dgm:cxn modelId="{102A62C1-722F-4396-BAA9-D7997A017A73}" type="presParOf" srcId="{E837F55E-3B10-4E6D-BE05-AB70C1B7061D}" destId="{DB79ADB2-34CA-438F-9F52-F03494AFC125}" srcOrd="0" destOrd="0" presId="urn:microsoft.com/office/officeart/2005/8/layout/lProcess3"/>
    <dgm:cxn modelId="{5E80D743-5238-4D1A-874F-9C98D5A9C815}" type="presParOf" srcId="{E421ACFC-C764-4014-9000-51C0C57C1232}" destId="{09F1076F-8A29-4CBA-9C01-B6D6C78BC74B}" srcOrd="7" destOrd="0" presId="urn:microsoft.com/office/officeart/2005/8/layout/lProcess3"/>
    <dgm:cxn modelId="{9F544B1F-E99D-4C15-8EB6-B59367204EAF}" type="presParOf" srcId="{E421ACFC-C764-4014-9000-51C0C57C1232}" destId="{97699662-8F4E-45C8-8190-BEB863E1EECF}" srcOrd="8" destOrd="0" presId="urn:microsoft.com/office/officeart/2005/8/layout/lProcess3"/>
    <dgm:cxn modelId="{E4C31F74-0A27-488B-BA61-1944757594C2}" type="presParOf" srcId="{97699662-8F4E-45C8-8190-BEB863E1EECF}" destId="{F349A048-6B03-4EE2-9CCD-7AF5205EF273}" srcOrd="0"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684DEB2-2C3E-4FB0-915B-C299A8C99BEC}" type="doc">
      <dgm:prSet loTypeId="urn:microsoft.com/office/officeart/2005/8/layout/arrow3" loCatId="relationship" qsTypeId="urn:microsoft.com/office/officeart/2005/8/quickstyle/3d2#1" qsCatId="3D" csTypeId="urn:microsoft.com/office/officeart/2005/8/colors/accent5_2" csCatId="accent5" phldr="1"/>
      <dgm:spPr/>
      <dgm:t>
        <a:bodyPr/>
        <a:lstStyle/>
        <a:p>
          <a:endParaRPr lang="ru-RU"/>
        </a:p>
      </dgm:t>
    </dgm:pt>
    <dgm:pt modelId="{9CE8BB0D-90B1-4AC2-B830-4CF5A5BC7020}">
      <dgm:prSet phldrT="[Текст]" custT="1"/>
      <dgm:spPr/>
      <dgm:t>
        <a:bodyPr/>
        <a:lstStyle/>
        <a:p>
          <a:pPr>
            <a:lnSpc>
              <a:spcPct val="100000"/>
            </a:lnSpc>
          </a:pPr>
          <a:r>
            <a:rPr lang="ru-RU" sz="3600" b="1" dirty="0" smtClean="0">
              <a:solidFill>
                <a:srgbClr val="002060"/>
              </a:solidFill>
              <a:latin typeface="Times New Roman" pitchFamily="18" charset="0"/>
              <a:cs typeface="Times New Roman" pitchFamily="18" charset="0"/>
            </a:rPr>
            <a:t>ДОХОДЫ</a:t>
          </a:r>
          <a:endParaRPr lang="ru-RU" sz="3600" b="1" dirty="0">
            <a:solidFill>
              <a:srgbClr val="002060"/>
            </a:solidFill>
            <a:latin typeface="Times New Roman" pitchFamily="18" charset="0"/>
            <a:cs typeface="Times New Roman" pitchFamily="18" charset="0"/>
          </a:endParaRPr>
        </a:p>
        <a:p>
          <a:pPr>
            <a:lnSpc>
              <a:spcPct val="90000"/>
            </a:lnSpc>
          </a:pPr>
          <a:r>
            <a:rPr lang="ru-RU" sz="3600" b="1" dirty="0" smtClean="0">
              <a:solidFill>
                <a:srgbClr val="002060"/>
              </a:solidFill>
              <a:latin typeface="Times New Roman" pitchFamily="18" charset="0"/>
              <a:cs typeface="Times New Roman" pitchFamily="18" charset="0"/>
            </a:rPr>
            <a:t>2 715 824,8</a:t>
          </a:r>
          <a:endParaRPr lang="ru-RU" sz="3600" b="1" dirty="0">
            <a:solidFill>
              <a:srgbClr val="002060"/>
            </a:solidFill>
            <a:latin typeface="Times New Roman" pitchFamily="18" charset="0"/>
            <a:cs typeface="Times New Roman" pitchFamily="18" charset="0"/>
          </a:endParaRPr>
        </a:p>
      </dgm:t>
    </dgm:pt>
    <dgm:pt modelId="{9F47FFAC-3916-4D2F-829D-307097075C94}" type="parTrans" cxnId="{5BAE077D-CFCE-48D3-9ED4-3B1D9411D4A7}">
      <dgm:prSet/>
      <dgm:spPr/>
      <dgm:t>
        <a:bodyPr/>
        <a:lstStyle/>
        <a:p>
          <a:endParaRPr lang="ru-RU">
            <a:latin typeface="Arial Black" panose="020B0A04020102020204" pitchFamily="34" charset="0"/>
          </a:endParaRPr>
        </a:p>
      </dgm:t>
    </dgm:pt>
    <dgm:pt modelId="{0F4E1B73-D4D2-43DD-ACDC-60AAF95FC5BB}" type="sibTrans" cxnId="{5BAE077D-CFCE-48D3-9ED4-3B1D9411D4A7}">
      <dgm:prSet/>
      <dgm:spPr/>
      <dgm:t>
        <a:bodyPr/>
        <a:lstStyle/>
        <a:p>
          <a:endParaRPr lang="ru-RU">
            <a:latin typeface="Arial Black" panose="020B0A04020102020204" pitchFamily="34" charset="0"/>
          </a:endParaRPr>
        </a:p>
      </dgm:t>
    </dgm:pt>
    <dgm:pt modelId="{EF8CC377-B54A-4737-AA68-5F13EC47DE1F}">
      <dgm:prSet phldrT="[Текст]" custT="1"/>
      <dgm:spPr/>
      <dgm:t>
        <a:bodyPr/>
        <a:lstStyle/>
        <a:p>
          <a:pPr>
            <a:lnSpc>
              <a:spcPct val="100000"/>
            </a:lnSpc>
          </a:pPr>
          <a:r>
            <a:rPr lang="ru-RU" sz="3600" b="1" dirty="0" smtClean="0">
              <a:solidFill>
                <a:srgbClr val="002060"/>
              </a:solidFill>
              <a:latin typeface="Times New Roman" pitchFamily="18" charset="0"/>
              <a:cs typeface="Times New Roman" pitchFamily="18" charset="0"/>
            </a:rPr>
            <a:t>РАСХОДЫ</a:t>
          </a:r>
          <a:endParaRPr lang="ru-RU" sz="3600" b="1" dirty="0">
            <a:solidFill>
              <a:srgbClr val="002060"/>
            </a:solidFill>
            <a:latin typeface="Times New Roman" pitchFamily="18" charset="0"/>
            <a:cs typeface="Times New Roman" pitchFamily="18" charset="0"/>
          </a:endParaRPr>
        </a:p>
        <a:p>
          <a:pPr>
            <a:lnSpc>
              <a:spcPct val="90000"/>
            </a:lnSpc>
          </a:pPr>
          <a:r>
            <a:rPr lang="ru-RU" sz="3600" b="1" dirty="0" smtClean="0">
              <a:solidFill>
                <a:srgbClr val="002060"/>
              </a:solidFill>
              <a:latin typeface="Times New Roman" pitchFamily="18" charset="0"/>
              <a:cs typeface="Times New Roman" pitchFamily="18" charset="0"/>
            </a:rPr>
            <a:t>2 741 375,7</a:t>
          </a:r>
          <a:endParaRPr lang="ru-RU" sz="3600" b="1" dirty="0">
            <a:solidFill>
              <a:srgbClr val="002060"/>
            </a:solidFill>
            <a:latin typeface="Times New Roman" pitchFamily="18" charset="0"/>
            <a:cs typeface="Times New Roman" pitchFamily="18" charset="0"/>
          </a:endParaRPr>
        </a:p>
      </dgm:t>
    </dgm:pt>
    <dgm:pt modelId="{37AA8C97-FCAA-4A9B-8CC0-0D403DD2F37A}" type="parTrans" cxnId="{2B508786-938D-4FC9-BE57-ACF63C3B1EE0}">
      <dgm:prSet/>
      <dgm:spPr/>
      <dgm:t>
        <a:bodyPr/>
        <a:lstStyle/>
        <a:p>
          <a:endParaRPr lang="ru-RU">
            <a:latin typeface="Arial Black" panose="020B0A04020102020204" pitchFamily="34" charset="0"/>
          </a:endParaRPr>
        </a:p>
      </dgm:t>
    </dgm:pt>
    <dgm:pt modelId="{2A542CBB-C107-4391-B2E7-343AF17E4496}" type="sibTrans" cxnId="{2B508786-938D-4FC9-BE57-ACF63C3B1EE0}">
      <dgm:prSet/>
      <dgm:spPr/>
      <dgm:t>
        <a:bodyPr/>
        <a:lstStyle/>
        <a:p>
          <a:endParaRPr lang="ru-RU">
            <a:latin typeface="Arial Black" panose="020B0A04020102020204" pitchFamily="34" charset="0"/>
          </a:endParaRPr>
        </a:p>
      </dgm:t>
    </dgm:pt>
    <dgm:pt modelId="{7425494F-B78A-4B5C-9CEF-FF7C78256447}" type="pres">
      <dgm:prSet presAssocID="{4684DEB2-2C3E-4FB0-915B-C299A8C99BEC}" presName="compositeShape" presStyleCnt="0">
        <dgm:presLayoutVars>
          <dgm:chMax val="2"/>
          <dgm:dir/>
          <dgm:resizeHandles val="exact"/>
        </dgm:presLayoutVars>
      </dgm:prSet>
      <dgm:spPr/>
      <dgm:t>
        <a:bodyPr/>
        <a:lstStyle/>
        <a:p>
          <a:endParaRPr lang="ru-RU"/>
        </a:p>
      </dgm:t>
    </dgm:pt>
    <dgm:pt modelId="{4FF69784-781A-4CBB-A0E9-E60F3DEF44EB}" type="pres">
      <dgm:prSet presAssocID="{4684DEB2-2C3E-4FB0-915B-C299A8C99BEC}" presName="divider" presStyleLbl="fgShp" presStyleIdx="0" presStyleCnt="1" custAng="659751" custScaleX="99983" custScaleY="175398"/>
      <dgm:spPr/>
    </dgm:pt>
    <dgm:pt modelId="{96901AFF-8552-4F9B-B0C9-753A81E9CAD3}" type="pres">
      <dgm:prSet presAssocID="{9CE8BB0D-90B1-4AC2-B830-4CF5A5BC7020}" presName="downArrow" presStyleLbl="node1" presStyleIdx="0" presStyleCnt="2" custScaleX="90487" custScaleY="69355" custLinFactNeighborX="2455" custLinFactNeighborY="-12500">
        <dgm:style>
          <a:lnRef idx="1">
            <a:schemeClr val="accent2"/>
          </a:lnRef>
          <a:fillRef idx="2">
            <a:schemeClr val="accent2"/>
          </a:fillRef>
          <a:effectRef idx="1">
            <a:schemeClr val="accent2"/>
          </a:effectRef>
          <a:fontRef idx="minor">
            <a:schemeClr val="dk1"/>
          </a:fontRef>
        </dgm:style>
      </dgm:prSet>
      <dgm:spPr/>
      <dgm:t>
        <a:bodyPr/>
        <a:lstStyle/>
        <a:p>
          <a:endParaRPr lang="ru-RU"/>
        </a:p>
      </dgm:t>
    </dgm:pt>
    <dgm:pt modelId="{7E117E76-7464-4252-8559-203CADA26109}" type="pres">
      <dgm:prSet presAssocID="{9CE8BB0D-90B1-4AC2-B830-4CF5A5BC7020}" presName="downArrowText" presStyleLbl="revTx" presStyleIdx="0" presStyleCnt="2" custLinFactX="-16170" custLinFactY="34409" custLinFactNeighborX="-100000" custLinFactNeighborY="100000">
        <dgm:presLayoutVars>
          <dgm:bulletEnabled val="1"/>
        </dgm:presLayoutVars>
      </dgm:prSet>
      <dgm:spPr/>
      <dgm:t>
        <a:bodyPr/>
        <a:lstStyle/>
        <a:p>
          <a:endParaRPr lang="ru-RU"/>
        </a:p>
      </dgm:t>
    </dgm:pt>
    <dgm:pt modelId="{75DC0107-61C7-4D27-8B36-520863606167}" type="pres">
      <dgm:prSet presAssocID="{EF8CC377-B54A-4737-AA68-5F13EC47DE1F}" presName="upArrow" presStyleLbl="node1" presStyleIdx="1" presStyleCnt="2" custScaleX="89703" custScaleY="75807" custLinFactNeighborX="-4152" custLinFactNeighborY="11694">
        <dgm:style>
          <a:lnRef idx="1">
            <a:schemeClr val="accent2"/>
          </a:lnRef>
          <a:fillRef idx="2">
            <a:schemeClr val="accent2"/>
          </a:fillRef>
          <a:effectRef idx="1">
            <a:schemeClr val="accent2"/>
          </a:effectRef>
          <a:fontRef idx="minor">
            <a:schemeClr val="dk1"/>
          </a:fontRef>
        </dgm:style>
      </dgm:prSet>
      <dgm:spPr/>
      <dgm:t>
        <a:bodyPr/>
        <a:lstStyle/>
        <a:p>
          <a:endParaRPr lang="ru-RU"/>
        </a:p>
      </dgm:t>
    </dgm:pt>
    <dgm:pt modelId="{79EABB3A-8D21-419C-8294-55CF48AE6DC5}" type="pres">
      <dgm:prSet presAssocID="{EF8CC377-B54A-4737-AA68-5F13EC47DE1F}" presName="upArrowText" presStyleLbl="revTx" presStyleIdx="1" presStyleCnt="2" custLinFactX="27503" custLinFactY="-38095" custLinFactNeighborX="100000" custLinFactNeighborY="-100000">
        <dgm:presLayoutVars>
          <dgm:bulletEnabled val="1"/>
        </dgm:presLayoutVars>
      </dgm:prSet>
      <dgm:spPr/>
      <dgm:t>
        <a:bodyPr/>
        <a:lstStyle/>
        <a:p>
          <a:endParaRPr lang="ru-RU"/>
        </a:p>
      </dgm:t>
    </dgm:pt>
  </dgm:ptLst>
  <dgm:cxnLst>
    <dgm:cxn modelId="{CDD67F8D-5FC2-4517-933D-DE396CBBE136}" type="presOf" srcId="{9CE8BB0D-90B1-4AC2-B830-4CF5A5BC7020}" destId="{7E117E76-7464-4252-8559-203CADA26109}" srcOrd="0" destOrd="0" presId="urn:microsoft.com/office/officeart/2005/8/layout/arrow3"/>
    <dgm:cxn modelId="{2B508786-938D-4FC9-BE57-ACF63C3B1EE0}" srcId="{4684DEB2-2C3E-4FB0-915B-C299A8C99BEC}" destId="{EF8CC377-B54A-4737-AA68-5F13EC47DE1F}" srcOrd="1" destOrd="0" parTransId="{37AA8C97-FCAA-4A9B-8CC0-0D403DD2F37A}" sibTransId="{2A542CBB-C107-4391-B2E7-343AF17E4496}"/>
    <dgm:cxn modelId="{1D7C0B5E-EBD7-4C85-9109-5AF5D97DF2BD}" type="presOf" srcId="{EF8CC377-B54A-4737-AA68-5F13EC47DE1F}" destId="{79EABB3A-8D21-419C-8294-55CF48AE6DC5}" srcOrd="0" destOrd="0" presId="urn:microsoft.com/office/officeart/2005/8/layout/arrow3"/>
    <dgm:cxn modelId="{5BAE077D-CFCE-48D3-9ED4-3B1D9411D4A7}" srcId="{4684DEB2-2C3E-4FB0-915B-C299A8C99BEC}" destId="{9CE8BB0D-90B1-4AC2-B830-4CF5A5BC7020}" srcOrd="0" destOrd="0" parTransId="{9F47FFAC-3916-4D2F-829D-307097075C94}" sibTransId="{0F4E1B73-D4D2-43DD-ACDC-60AAF95FC5BB}"/>
    <dgm:cxn modelId="{B8D1ED32-BF7E-478E-93F3-D8CE2356BED8}" type="presOf" srcId="{4684DEB2-2C3E-4FB0-915B-C299A8C99BEC}" destId="{7425494F-B78A-4B5C-9CEF-FF7C78256447}" srcOrd="0" destOrd="0" presId="urn:microsoft.com/office/officeart/2005/8/layout/arrow3"/>
    <dgm:cxn modelId="{3F2C15C4-F71B-4BA4-A813-880873452D08}" type="presParOf" srcId="{7425494F-B78A-4B5C-9CEF-FF7C78256447}" destId="{4FF69784-781A-4CBB-A0E9-E60F3DEF44EB}" srcOrd="0" destOrd="0" presId="urn:microsoft.com/office/officeart/2005/8/layout/arrow3"/>
    <dgm:cxn modelId="{7470A5E0-32B4-43B3-B7AE-2420EDEAAE7B}" type="presParOf" srcId="{7425494F-B78A-4B5C-9CEF-FF7C78256447}" destId="{96901AFF-8552-4F9B-B0C9-753A81E9CAD3}" srcOrd="1" destOrd="0" presId="urn:microsoft.com/office/officeart/2005/8/layout/arrow3"/>
    <dgm:cxn modelId="{91EB2DDD-787C-45C2-866B-A98E6A873E75}" type="presParOf" srcId="{7425494F-B78A-4B5C-9CEF-FF7C78256447}" destId="{7E117E76-7464-4252-8559-203CADA26109}" srcOrd="2" destOrd="0" presId="urn:microsoft.com/office/officeart/2005/8/layout/arrow3"/>
    <dgm:cxn modelId="{C5421D5E-1D45-4CBC-945F-535EF7BC625C}" type="presParOf" srcId="{7425494F-B78A-4B5C-9CEF-FF7C78256447}" destId="{75DC0107-61C7-4D27-8B36-520863606167}" srcOrd="3" destOrd="0" presId="urn:microsoft.com/office/officeart/2005/8/layout/arrow3"/>
    <dgm:cxn modelId="{D904C234-E546-4E69-A757-6EE081AD4A62}" type="presParOf" srcId="{7425494F-B78A-4B5C-9CEF-FF7C78256447}" destId="{79EABB3A-8D21-419C-8294-55CF48AE6DC5}" srcOrd="4" destOrd="0" presId="urn:microsoft.com/office/officeart/2005/8/layout/arrow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BF4976-85ED-4D9B-B48F-35A4619A680F}">
      <dsp:nvSpPr>
        <dsp:cNvPr id="0" name=""/>
        <dsp:cNvSpPr/>
      </dsp:nvSpPr>
      <dsp:spPr>
        <a:xfrm>
          <a:off x="1224728" y="359"/>
          <a:ext cx="3565580" cy="928101"/>
        </a:xfrm>
        <a:prstGeom prst="chevron">
          <a:avLst/>
        </a:prstGeom>
        <a:gradFill rotWithShape="1">
          <a:gsLst>
            <a:gs pos="28000">
              <a:schemeClr val="accent2">
                <a:tint val="18000"/>
                <a:satMod val="120000"/>
                <a:lumMod val="88000"/>
              </a:schemeClr>
            </a:gs>
            <a:gs pos="100000">
              <a:schemeClr val="accent2">
                <a:tint val="40000"/>
                <a:satMod val="100000"/>
                <a:lumMod val="78000"/>
              </a:schemeClr>
            </a:gs>
          </a:gsLst>
          <a:lin ang="5400000" scaled="0"/>
        </a:gradFill>
        <a:ln w="9525" cap="flat" cmpd="sng" algn="ctr">
          <a:solidFill>
            <a:schemeClr val="accent2"/>
          </a:solidFill>
          <a:prstDash val="solid"/>
        </a:ln>
        <a:effectLst>
          <a:outerShdw blurRad="63500" dist="50800" dir="5400000" sx="98000" sy="98000" rotWithShape="0">
            <a:srgbClr val="000000">
              <a:alpha val="20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17780" tIns="8890" rIns="0" bIns="8890" numCol="1" spcCol="1270" anchor="ctr" anchorCtr="0">
          <a:noAutofit/>
        </a:bodyPr>
        <a:lstStyle/>
        <a:p>
          <a:pPr lvl="0" algn="ctr" defTabSz="622300" rtl="0">
            <a:lnSpc>
              <a:spcPct val="90000"/>
            </a:lnSpc>
            <a:spcBef>
              <a:spcPct val="0"/>
            </a:spcBef>
            <a:spcAft>
              <a:spcPct val="35000"/>
            </a:spcAft>
          </a:pPr>
          <a:r>
            <a:rPr lang="ru-RU" sz="1400" b="1" kern="1200" dirty="0" smtClean="0">
              <a:solidFill>
                <a:srgbClr val="002060"/>
              </a:solidFill>
            </a:rPr>
            <a:t>ОСНОВНЫЕ </a:t>
          </a:r>
          <a:r>
            <a:rPr lang="ru-RU" sz="1400" b="1" kern="1200" dirty="0" smtClean="0">
              <a:solidFill>
                <a:srgbClr val="002060"/>
              </a:solidFill>
              <a:latin typeface="Times New Roman" pitchFamily="18" charset="0"/>
              <a:cs typeface="Times New Roman" pitchFamily="18" charset="0"/>
            </a:rPr>
            <a:t>ПОНЯТИЯ</a:t>
          </a:r>
          <a:endParaRPr lang="ru-RU" sz="1400" kern="1200" dirty="0">
            <a:solidFill>
              <a:srgbClr val="002060"/>
            </a:solidFill>
            <a:latin typeface="Times New Roman" pitchFamily="18" charset="0"/>
            <a:cs typeface="Times New Roman" pitchFamily="18" charset="0"/>
          </a:endParaRPr>
        </a:p>
      </dsp:txBody>
      <dsp:txXfrm>
        <a:off x="1688779" y="359"/>
        <a:ext cx="2637479" cy="928101"/>
      </dsp:txXfrm>
    </dsp:sp>
    <dsp:sp modelId="{FBB16FEA-7B74-43F4-96D0-9E756914C7A9}">
      <dsp:nvSpPr>
        <dsp:cNvPr id="0" name=""/>
        <dsp:cNvSpPr/>
      </dsp:nvSpPr>
      <dsp:spPr>
        <a:xfrm>
          <a:off x="1224728" y="1058394"/>
          <a:ext cx="2432275" cy="928101"/>
        </a:xfrm>
        <a:prstGeom prst="chevron">
          <a:avLst/>
        </a:prstGeom>
        <a:gradFill rotWithShape="1">
          <a:gsLst>
            <a:gs pos="28000">
              <a:schemeClr val="accent2">
                <a:tint val="18000"/>
                <a:satMod val="120000"/>
                <a:lumMod val="88000"/>
              </a:schemeClr>
            </a:gs>
            <a:gs pos="100000">
              <a:schemeClr val="accent2">
                <a:tint val="40000"/>
                <a:satMod val="100000"/>
                <a:lumMod val="78000"/>
              </a:schemeClr>
            </a:gs>
          </a:gsLst>
          <a:lin ang="5400000" scaled="0"/>
        </a:gradFill>
        <a:ln w="9525" cap="flat" cmpd="sng" algn="ctr">
          <a:solidFill>
            <a:schemeClr val="accent2"/>
          </a:solidFill>
          <a:prstDash val="solid"/>
        </a:ln>
        <a:effectLst>
          <a:outerShdw blurRad="63500" dist="50800" dir="5400000" sx="98000" sy="98000" rotWithShape="0">
            <a:srgbClr val="000000">
              <a:alpha val="20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16510" tIns="8255" rIns="0" bIns="8255" numCol="1" spcCol="1270" anchor="ctr" anchorCtr="0">
          <a:noAutofit/>
        </a:bodyPr>
        <a:lstStyle/>
        <a:p>
          <a:pPr lvl="0" algn="ctr" defTabSz="577850" rtl="0">
            <a:lnSpc>
              <a:spcPct val="90000"/>
            </a:lnSpc>
            <a:spcBef>
              <a:spcPct val="0"/>
            </a:spcBef>
            <a:spcAft>
              <a:spcPct val="35000"/>
            </a:spcAft>
          </a:pPr>
          <a:r>
            <a:rPr lang="ru-RU" sz="1300" b="1" u="sng" kern="1200" dirty="0" smtClean="0">
              <a:solidFill>
                <a:srgbClr val="002060"/>
              </a:solidFill>
            </a:rPr>
            <a:t>Доходы бюджета </a:t>
          </a:r>
          <a:r>
            <a:rPr lang="ru-RU" sz="1300" b="1" kern="1200" dirty="0" smtClean="0">
              <a:solidFill>
                <a:srgbClr val="002060"/>
              </a:solidFill>
            </a:rPr>
            <a:t>– </a:t>
          </a:r>
          <a:r>
            <a:rPr lang="ru-RU" sz="1400" b="1" kern="1200" dirty="0" smtClean="0">
              <a:solidFill>
                <a:srgbClr val="002060"/>
              </a:solidFill>
              <a:latin typeface="Times New Roman" pitchFamily="18" charset="0"/>
              <a:cs typeface="Times New Roman" pitchFamily="18" charset="0"/>
            </a:rPr>
            <a:t>поступающие</a:t>
          </a:r>
          <a:r>
            <a:rPr lang="ru-RU" sz="1300" b="1" kern="1200" dirty="0" smtClean="0">
              <a:solidFill>
                <a:srgbClr val="002060"/>
              </a:solidFill>
            </a:rPr>
            <a:t> в </a:t>
          </a:r>
          <a:r>
            <a:rPr lang="ru-RU" sz="1300" b="1" kern="1200" dirty="0" smtClean="0">
              <a:solidFill>
                <a:srgbClr val="002060"/>
              </a:solidFill>
              <a:latin typeface="Times New Roman" pitchFamily="18" charset="0"/>
              <a:cs typeface="Times New Roman" pitchFamily="18" charset="0"/>
            </a:rPr>
            <a:t>бюджет</a:t>
          </a:r>
          <a:r>
            <a:rPr lang="ru-RU" sz="1300" b="1" kern="1200" dirty="0" smtClean="0">
              <a:solidFill>
                <a:srgbClr val="002060"/>
              </a:solidFill>
            </a:rPr>
            <a:t> денежные средства </a:t>
          </a:r>
          <a:endParaRPr lang="ru-RU" sz="1300" kern="1200" dirty="0">
            <a:solidFill>
              <a:srgbClr val="002060"/>
            </a:solidFill>
          </a:endParaRPr>
        </a:p>
      </dsp:txBody>
      <dsp:txXfrm>
        <a:off x="1688779" y="1058394"/>
        <a:ext cx="1504174" cy="928101"/>
      </dsp:txXfrm>
    </dsp:sp>
    <dsp:sp modelId="{43D92C47-2923-4219-A791-934BEA534DDC}">
      <dsp:nvSpPr>
        <dsp:cNvPr id="0" name=""/>
        <dsp:cNvSpPr/>
      </dsp:nvSpPr>
      <dsp:spPr>
        <a:xfrm>
          <a:off x="1250135" y="2136848"/>
          <a:ext cx="2525479" cy="928101"/>
        </a:xfrm>
        <a:prstGeom prst="chevron">
          <a:avLst/>
        </a:prstGeom>
        <a:gradFill rotWithShape="1">
          <a:gsLst>
            <a:gs pos="28000">
              <a:schemeClr val="accent2">
                <a:tint val="18000"/>
                <a:satMod val="120000"/>
                <a:lumMod val="88000"/>
              </a:schemeClr>
            </a:gs>
            <a:gs pos="100000">
              <a:schemeClr val="accent2">
                <a:tint val="40000"/>
                <a:satMod val="100000"/>
                <a:lumMod val="78000"/>
              </a:schemeClr>
            </a:gs>
          </a:gsLst>
          <a:lin ang="5400000" scaled="0"/>
        </a:gradFill>
        <a:ln w="9525" cap="flat" cmpd="sng" algn="ctr">
          <a:solidFill>
            <a:schemeClr val="accent2"/>
          </a:solidFill>
          <a:prstDash val="solid"/>
        </a:ln>
        <a:effectLst>
          <a:outerShdw blurRad="63500" dist="50800" dir="5400000" sx="98000" sy="98000" rotWithShape="0">
            <a:srgbClr val="000000">
              <a:alpha val="20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16510" tIns="8255" rIns="0" bIns="8255" numCol="1" spcCol="1270" anchor="ctr" anchorCtr="0">
          <a:noAutofit/>
        </a:bodyPr>
        <a:lstStyle/>
        <a:p>
          <a:pPr lvl="0" algn="ctr" defTabSz="577850" rtl="0">
            <a:lnSpc>
              <a:spcPct val="90000"/>
            </a:lnSpc>
            <a:spcBef>
              <a:spcPct val="0"/>
            </a:spcBef>
            <a:spcAft>
              <a:spcPct val="35000"/>
            </a:spcAft>
          </a:pPr>
          <a:r>
            <a:rPr lang="ru-RU" sz="1300" b="1" u="sng" kern="1200" dirty="0" smtClean="0">
              <a:solidFill>
                <a:srgbClr val="002060"/>
              </a:solidFill>
            </a:rPr>
            <a:t>Расходы бюджета </a:t>
          </a:r>
          <a:r>
            <a:rPr lang="ru-RU" sz="1300" kern="1200" dirty="0" smtClean="0">
              <a:solidFill>
                <a:srgbClr val="002060"/>
              </a:solidFill>
            </a:rPr>
            <a:t>– </a:t>
          </a:r>
          <a:r>
            <a:rPr lang="ru-RU" sz="1300" b="1" kern="1200" dirty="0" smtClean="0">
              <a:solidFill>
                <a:srgbClr val="002060"/>
              </a:solidFill>
            </a:rPr>
            <a:t>выплачиваемые из бюджета  </a:t>
          </a:r>
          <a:r>
            <a:rPr lang="ru-RU" sz="1400" b="1" kern="1200" dirty="0" smtClean="0">
              <a:solidFill>
                <a:srgbClr val="002060"/>
              </a:solidFill>
              <a:latin typeface="Times New Roman" pitchFamily="18" charset="0"/>
              <a:cs typeface="Times New Roman" pitchFamily="18" charset="0"/>
            </a:rPr>
            <a:t>денежные</a:t>
          </a:r>
          <a:r>
            <a:rPr lang="ru-RU" sz="1300" b="1" kern="1200" dirty="0" smtClean="0">
              <a:solidFill>
                <a:srgbClr val="002060"/>
              </a:solidFill>
            </a:rPr>
            <a:t> средства</a:t>
          </a:r>
          <a:endParaRPr lang="ru-RU" sz="1300" kern="1200" dirty="0">
            <a:solidFill>
              <a:srgbClr val="002060"/>
            </a:solidFill>
          </a:endParaRPr>
        </a:p>
      </dsp:txBody>
      <dsp:txXfrm>
        <a:off x="1714186" y="2136848"/>
        <a:ext cx="1597378" cy="928101"/>
      </dsp:txXfrm>
    </dsp:sp>
    <dsp:sp modelId="{DB79ADB2-34CA-438F-9F52-F03494AFC125}">
      <dsp:nvSpPr>
        <dsp:cNvPr id="0" name=""/>
        <dsp:cNvSpPr/>
      </dsp:nvSpPr>
      <dsp:spPr>
        <a:xfrm>
          <a:off x="1224728" y="3174465"/>
          <a:ext cx="2576293" cy="928101"/>
        </a:xfrm>
        <a:prstGeom prst="chevron">
          <a:avLst/>
        </a:prstGeom>
        <a:gradFill rotWithShape="1">
          <a:gsLst>
            <a:gs pos="28000">
              <a:schemeClr val="accent2">
                <a:tint val="18000"/>
                <a:satMod val="120000"/>
                <a:lumMod val="88000"/>
              </a:schemeClr>
            </a:gs>
            <a:gs pos="100000">
              <a:schemeClr val="accent2">
                <a:tint val="40000"/>
                <a:satMod val="100000"/>
                <a:lumMod val="78000"/>
              </a:schemeClr>
            </a:gs>
          </a:gsLst>
          <a:lin ang="5400000" scaled="0"/>
        </a:gradFill>
        <a:ln w="9525" cap="flat" cmpd="sng" algn="ctr">
          <a:solidFill>
            <a:schemeClr val="accent2"/>
          </a:solidFill>
          <a:prstDash val="solid"/>
        </a:ln>
        <a:effectLst>
          <a:outerShdw blurRad="63500" dist="50800" dir="5400000" sx="98000" sy="98000" rotWithShape="0">
            <a:srgbClr val="000000">
              <a:alpha val="20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17780" tIns="8890" rIns="0" bIns="8890" numCol="1" spcCol="1270" anchor="ctr" anchorCtr="0">
          <a:noAutofit/>
        </a:bodyPr>
        <a:lstStyle/>
        <a:p>
          <a:pPr lvl="0" algn="ctr" defTabSz="622300" rtl="0">
            <a:lnSpc>
              <a:spcPct val="90000"/>
            </a:lnSpc>
            <a:spcBef>
              <a:spcPct val="0"/>
            </a:spcBef>
            <a:spcAft>
              <a:spcPct val="35000"/>
            </a:spcAft>
          </a:pPr>
          <a:r>
            <a:rPr lang="ru-RU" sz="1400" b="1" u="sng" kern="1200" dirty="0" smtClean="0">
              <a:solidFill>
                <a:srgbClr val="002060"/>
              </a:solidFill>
            </a:rPr>
            <a:t>Дефицит бюджета </a:t>
          </a:r>
          <a:r>
            <a:rPr lang="ru-RU" sz="1400" b="1" kern="1200" dirty="0" smtClean="0">
              <a:solidFill>
                <a:srgbClr val="002060"/>
              </a:solidFill>
            </a:rPr>
            <a:t>– </a:t>
          </a:r>
          <a:r>
            <a:rPr lang="ru-RU" sz="1400" b="1" kern="1200" dirty="0" smtClean="0">
              <a:solidFill>
                <a:srgbClr val="002060"/>
              </a:solidFill>
              <a:latin typeface="Times New Roman" pitchFamily="18" charset="0"/>
              <a:cs typeface="Times New Roman" pitchFamily="18" charset="0"/>
            </a:rPr>
            <a:t>превышение</a:t>
          </a:r>
          <a:r>
            <a:rPr lang="ru-RU" sz="1400" b="1" kern="1200" dirty="0" smtClean="0">
              <a:solidFill>
                <a:srgbClr val="002060"/>
              </a:solidFill>
            </a:rPr>
            <a:t> расходов бюджета над  его доходами</a:t>
          </a:r>
          <a:endParaRPr lang="ru-RU" sz="1400" kern="1200" dirty="0">
            <a:solidFill>
              <a:srgbClr val="002060"/>
            </a:solidFill>
          </a:endParaRPr>
        </a:p>
      </dsp:txBody>
      <dsp:txXfrm>
        <a:off x="1688779" y="3174465"/>
        <a:ext cx="1648192" cy="928101"/>
      </dsp:txXfrm>
    </dsp:sp>
    <dsp:sp modelId="{F349A048-6B03-4EE2-9CCD-7AF5205EF273}">
      <dsp:nvSpPr>
        <dsp:cNvPr id="0" name=""/>
        <dsp:cNvSpPr/>
      </dsp:nvSpPr>
      <dsp:spPr>
        <a:xfrm>
          <a:off x="1224728" y="4232501"/>
          <a:ext cx="2864329" cy="928101"/>
        </a:xfrm>
        <a:prstGeom prst="chevron">
          <a:avLst/>
        </a:prstGeom>
        <a:gradFill rotWithShape="1">
          <a:gsLst>
            <a:gs pos="28000">
              <a:schemeClr val="accent2">
                <a:tint val="18000"/>
                <a:satMod val="120000"/>
                <a:lumMod val="88000"/>
              </a:schemeClr>
            </a:gs>
            <a:gs pos="100000">
              <a:schemeClr val="accent2">
                <a:tint val="40000"/>
                <a:satMod val="100000"/>
                <a:lumMod val="78000"/>
              </a:schemeClr>
            </a:gs>
          </a:gsLst>
          <a:lin ang="5400000" scaled="0"/>
        </a:gradFill>
        <a:ln w="9525" cap="flat" cmpd="sng" algn="ctr">
          <a:solidFill>
            <a:schemeClr val="accent2"/>
          </a:solidFill>
          <a:prstDash val="solid"/>
        </a:ln>
        <a:effectLst>
          <a:outerShdw blurRad="63500" dist="50800" dir="5400000" sx="98000" sy="98000" rotWithShape="0">
            <a:srgbClr val="000000">
              <a:alpha val="20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17780" tIns="8890" rIns="0" bIns="8890" numCol="1" spcCol="1270" anchor="ctr" anchorCtr="0">
          <a:noAutofit/>
        </a:bodyPr>
        <a:lstStyle/>
        <a:p>
          <a:pPr lvl="0" algn="ctr" defTabSz="622300" rtl="0">
            <a:lnSpc>
              <a:spcPct val="90000"/>
            </a:lnSpc>
            <a:spcBef>
              <a:spcPct val="0"/>
            </a:spcBef>
            <a:spcAft>
              <a:spcPct val="35000"/>
            </a:spcAft>
          </a:pPr>
          <a:r>
            <a:rPr lang="ru-RU" sz="1400" b="1" u="sng" kern="1200" dirty="0" smtClean="0">
              <a:solidFill>
                <a:srgbClr val="002060"/>
              </a:solidFill>
            </a:rPr>
            <a:t>Профицит бюджета  </a:t>
          </a:r>
          <a:r>
            <a:rPr lang="ru-RU" sz="1400" b="1" kern="1200" dirty="0" smtClean="0">
              <a:solidFill>
                <a:srgbClr val="002060"/>
              </a:solidFill>
            </a:rPr>
            <a:t>- превышение доходов  бюджета </a:t>
          </a:r>
          <a:r>
            <a:rPr lang="ru-RU" sz="1400" b="1" kern="1200" dirty="0" smtClean="0">
              <a:solidFill>
                <a:srgbClr val="002060"/>
              </a:solidFill>
              <a:latin typeface="Times New Roman" pitchFamily="18" charset="0"/>
              <a:cs typeface="Times New Roman" pitchFamily="18" charset="0"/>
            </a:rPr>
            <a:t>над</a:t>
          </a:r>
          <a:r>
            <a:rPr lang="ru-RU" sz="1400" b="1" kern="1200" dirty="0" smtClean="0">
              <a:solidFill>
                <a:srgbClr val="002060"/>
              </a:solidFill>
            </a:rPr>
            <a:t> его расходами</a:t>
          </a:r>
          <a:endParaRPr lang="ru-RU" sz="1400" kern="1200" dirty="0">
            <a:solidFill>
              <a:srgbClr val="002060"/>
            </a:solidFill>
          </a:endParaRPr>
        </a:p>
      </dsp:txBody>
      <dsp:txXfrm>
        <a:off x="1688779" y="4232501"/>
        <a:ext cx="1936228" cy="92810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F69784-781A-4CBB-A0E9-E60F3DEF44EB}">
      <dsp:nvSpPr>
        <dsp:cNvPr id="0" name=""/>
        <dsp:cNvSpPr/>
      </dsp:nvSpPr>
      <dsp:spPr>
        <a:xfrm rot="359751">
          <a:off x="85496" y="1060553"/>
          <a:ext cx="9153534" cy="2343388"/>
        </a:xfrm>
        <a:prstGeom prst="mathMinus">
          <a:avLst/>
        </a:prstGeom>
        <a:solidFill>
          <a:schemeClr val="accent5">
            <a:tint val="60000"/>
            <a:hueOff val="0"/>
            <a:satOff val="0"/>
            <a:lumOff val="0"/>
            <a:alphaOff val="0"/>
          </a:schemeClr>
        </a:solidFill>
        <a:ln>
          <a:noFill/>
        </a:ln>
        <a:effectLst>
          <a:outerShdw blurRad="40005" dist="22984" dir="5400000" rotWithShape="0">
            <a:srgbClr val="000000">
              <a:alpha val="45000"/>
            </a:srgbClr>
          </a:outerShdw>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96901AFF-8552-4F9B-B0C9-753A81E9CAD3}">
      <dsp:nvSpPr>
        <dsp:cNvPr id="0" name=""/>
        <dsp:cNvSpPr/>
      </dsp:nvSpPr>
      <dsp:spPr>
        <a:xfrm>
          <a:off x="1320674" y="273628"/>
          <a:ext cx="2531245" cy="1238540"/>
        </a:xfrm>
        <a:prstGeom prst="downArrow">
          <a:avLst/>
        </a:prstGeom>
        <a:gradFill rotWithShape="1">
          <a:gsLst>
            <a:gs pos="28000">
              <a:schemeClr val="accent2">
                <a:tint val="18000"/>
                <a:satMod val="120000"/>
                <a:lumMod val="88000"/>
              </a:schemeClr>
            </a:gs>
            <a:gs pos="100000">
              <a:schemeClr val="accent2">
                <a:tint val="40000"/>
                <a:satMod val="100000"/>
                <a:lumMod val="78000"/>
              </a:schemeClr>
            </a:gs>
          </a:gsLst>
          <a:lin ang="5400000" scaled="0"/>
        </a:gradFill>
        <a:ln w="9525" cap="flat" cmpd="sng" algn="ctr">
          <a:solidFill>
            <a:schemeClr val="accent2"/>
          </a:solidFill>
          <a:prstDash val="solid"/>
        </a:ln>
        <a:effectLst>
          <a:outerShdw blurRad="63500" dist="50800" dir="5400000" sx="98000" sy="98000" rotWithShape="0">
            <a:srgbClr val="000000">
              <a:alpha val="20000"/>
            </a:srgbClr>
          </a:outerShdw>
        </a:effectLst>
        <a:scene3d>
          <a:camera prst="orthographicFront"/>
          <a:lightRig rig="threePt" dir="t">
            <a:rot lat="0" lon="0" rev="7500000"/>
          </a:lightRig>
        </a:scene3d>
        <a:sp3d/>
      </dsp:spPr>
      <dsp:style>
        <a:lnRef idx="1">
          <a:schemeClr val="accent2"/>
        </a:lnRef>
        <a:fillRef idx="2">
          <a:schemeClr val="accent2"/>
        </a:fillRef>
        <a:effectRef idx="1">
          <a:schemeClr val="accent2"/>
        </a:effectRef>
        <a:fontRef idx="minor">
          <a:schemeClr val="dk1"/>
        </a:fontRef>
      </dsp:style>
    </dsp:sp>
    <dsp:sp modelId="{7E117E76-7464-4252-8559-203CADA26109}">
      <dsp:nvSpPr>
        <dsp:cNvPr id="0" name=""/>
        <dsp:cNvSpPr/>
      </dsp:nvSpPr>
      <dsp:spPr>
        <a:xfrm>
          <a:off x="1475662" y="2520287"/>
          <a:ext cx="2983848" cy="18750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6032" tIns="256032" rIns="256032" bIns="256032" numCol="1" spcCol="1270" anchor="ctr" anchorCtr="0">
          <a:noAutofit/>
        </a:bodyPr>
        <a:lstStyle/>
        <a:p>
          <a:pPr lvl="0" algn="ctr" defTabSz="1600200">
            <a:lnSpc>
              <a:spcPct val="100000"/>
            </a:lnSpc>
            <a:spcBef>
              <a:spcPct val="0"/>
            </a:spcBef>
            <a:spcAft>
              <a:spcPct val="35000"/>
            </a:spcAft>
          </a:pPr>
          <a:r>
            <a:rPr lang="ru-RU" sz="3600" b="1" kern="1200" dirty="0" smtClean="0">
              <a:solidFill>
                <a:srgbClr val="002060"/>
              </a:solidFill>
              <a:latin typeface="Times New Roman" pitchFamily="18" charset="0"/>
              <a:cs typeface="Times New Roman" pitchFamily="18" charset="0"/>
            </a:rPr>
            <a:t>ДОХОДЫ</a:t>
          </a:r>
          <a:endParaRPr lang="ru-RU" sz="3600" b="1" kern="1200" dirty="0">
            <a:solidFill>
              <a:srgbClr val="002060"/>
            </a:solidFill>
            <a:latin typeface="Times New Roman" pitchFamily="18" charset="0"/>
            <a:cs typeface="Times New Roman" pitchFamily="18" charset="0"/>
          </a:endParaRPr>
        </a:p>
        <a:p>
          <a:pPr lvl="0" algn="ctr" defTabSz="1600200">
            <a:lnSpc>
              <a:spcPct val="90000"/>
            </a:lnSpc>
            <a:spcBef>
              <a:spcPct val="0"/>
            </a:spcBef>
            <a:spcAft>
              <a:spcPct val="35000"/>
            </a:spcAft>
          </a:pPr>
          <a:r>
            <a:rPr lang="ru-RU" sz="3600" b="1" kern="1200" dirty="0" smtClean="0">
              <a:solidFill>
                <a:srgbClr val="002060"/>
              </a:solidFill>
              <a:latin typeface="Times New Roman" pitchFamily="18" charset="0"/>
              <a:cs typeface="Times New Roman" pitchFamily="18" charset="0"/>
            </a:rPr>
            <a:t>2 715 824,8</a:t>
          </a:r>
          <a:endParaRPr lang="ru-RU" sz="3600" b="1" kern="1200" dirty="0">
            <a:solidFill>
              <a:srgbClr val="002060"/>
            </a:solidFill>
            <a:latin typeface="Times New Roman" pitchFamily="18" charset="0"/>
            <a:cs typeface="Times New Roman" pitchFamily="18" charset="0"/>
          </a:endParaRPr>
        </a:p>
      </dsp:txBody>
      <dsp:txXfrm>
        <a:off x="1475662" y="2520287"/>
        <a:ext cx="2983848" cy="1875088"/>
      </dsp:txXfrm>
    </dsp:sp>
    <dsp:sp modelId="{75DC0107-61C7-4D27-8B36-520863606167}">
      <dsp:nvSpPr>
        <dsp:cNvPr id="0" name=""/>
        <dsp:cNvSpPr/>
      </dsp:nvSpPr>
      <dsp:spPr>
        <a:xfrm>
          <a:off x="5436101" y="2880323"/>
          <a:ext cx="2509314" cy="1353760"/>
        </a:xfrm>
        <a:prstGeom prst="upArrow">
          <a:avLst/>
        </a:prstGeom>
        <a:gradFill rotWithShape="1">
          <a:gsLst>
            <a:gs pos="28000">
              <a:schemeClr val="accent2">
                <a:tint val="18000"/>
                <a:satMod val="120000"/>
                <a:lumMod val="88000"/>
              </a:schemeClr>
            </a:gs>
            <a:gs pos="100000">
              <a:schemeClr val="accent2">
                <a:tint val="40000"/>
                <a:satMod val="100000"/>
                <a:lumMod val="78000"/>
              </a:schemeClr>
            </a:gs>
          </a:gsLst>
          <a:lin ang="5400000" scaled="0"/>
        </a:gradFill>
        <a:ln w="9525" cap="flat" cmpd="sng" algn="ctr">
          <a:solidFill>
            <a:schemeClr val="accent2"/>
          </a:solidFill>
          <a:prstDash val="solid"/>
        </a:ln>
        <a:effectLst>
          <a:outerShdw blurRad="63500" dist="50800" dir="5400000" sx="98000" sy="98000" rotWithShape="0">
            <a:srgbClr val="000000">
              <a:alpha val="20000"/>
            </a:srgbClr>
          </a:outerShdw>
        </a:effectLst>
        <a:scene3d>
          <a:camera prst="orthographicFront"/>
          <a:lightRig rig="threePt" dir="t">
            <a:rot lat="0" lon="0" rev="7500000"/>
          </a:lightRig>
        </a:scene3d>
        <a:sp3d/>
      </dsp:spPr>
      <dsp:style>
        <a:lnRef idx="1">
          <a:schemeClr val="accent2"/>
        </a:lnRef>
        <a:fillRef idx="2">
          <a:schemeClr val="accent2"/>
        </a:fillRef>
        <a:effectRef idx="1">
          <a:schemeClr val="accent2"/>
        </a:effectRef>
        <a:fontRef idx="minor">
          <a:schemeClr val="dk1"/>
        </a:fontRef>
      </dsp:style>
    </dsp:sp>
    <dsp:sp modelId="{79EABB3A-8D21-419C-8294-55CF48AE6DC5}">
      <dsp:nvSpPr>
        <dsp:cNvPr id="0" name=""/>
        <dsp:cNvSpPr/>
      </dsp:nvSpPr>
      <dsp:spPr>
        <a:xfrm>
          <a:off x="5203176" y="4"/>
          <a:ext cx="2983848" cy="18750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6032" tIns="256032" rIns="256032" bIns="256032" numCol="1" spcCol="1270" anchor="ctr" anchorCtr="0">
          <a:noAutofit/>
        </a:bodyPr>
        <a:lstStyle/>
        <a:p>
          <a:pPr lvl="0" algn="ctr" defTabSz="1600200">
            <a:lnSpc>
              <a:spcPct val="100000"/>
            </a:lnSpc>
            <a:spcBef>
              <a:spcPct val="0"/>
            </a:spcBef>
            <a:spcAft>
              <a:spcPct val="35000"/>
            </a:spcAft>
          </a:pPr>
          <a:r>
            <a:rPr lang="ru-RU" sz="3600" b="1" kern="1200" dirty="0" smtClean="0">
              <a:solidFill>
                <a:srgbClr val="002060"/>
              </a:solidFill>
              <a:latin typeface="Times New Roman" pitchFamily="18" charset="0"/>
              <a:cs typeface="Times New Roman" pitchFamily="18" charset="0"/>
            </a:rPr>
            <a:t>РАСХОДЫ</a:t>
          </a:r>
          <a:endParaRPr lang="ru-RU" sz="3600" b="1" kern="1200" dirty="0">
            <a:solidFill>
              <a:srgbClr val="002060"/>
            </a:solidFill>
            <a:latin typeface="Times New Roman" pitchFamily="18" charset="0"/>
            <a:cs typeface="Times New Roman" pitchFamily="18" charset="0"/>
          </a:endParaRPr>
        </a:p>
        <a:p>
          <a:pPr lvl="0" algn="ctr" defTabSz="1600200">
            <a:lnSpc>
              <a:spcPct val="90000"/>
            </a:lnSpc>
            <a:spcBef>
              <a:spcPct val="0"/>
            </a:spcBef>
            <a:spcAft>
              <a:spcPct val="35000"/>
            </a:spcAft>
          </a:pPr>
          <a:r>
            <a:rPr lang="ru-RU" sz="3600" b="1" kern="1200" dirty="0" smtClean="0">
              <a:solidFill>
                <a:srgbClr val="002060"/>
              </a:solidFill>
              <a:latin typeface="Times New Roman" pitchFamily="18" charset="0"/>
              <a:cs typeface="Times New Roman" pitchFamily="18" charset="0"/>
            </a:rPr>
            <a:t>2 741 375,7</a:t>
          </a:r>
          <a:endParaRPr lang="ru-RU" sz="3600" b="1" kern="1200" dirty="0">
            <a:solidFill>
              <a:srgbClr val="002060"/>
            </a:solidFill>
            <a:latin typeface="Times New Roman" pitchFamily="18" charset="0"/>
            <a:cs typeface="Times New Roman" pitchFamily="18" charset="0"/>
          </a:endParaRPr>
        </a:p>
      </dsp:txBody>
      <dsp:txXfrm>
        <a:off x="5203176" y="4"/>
        <a:ext cx="2983848" cy="1875088"/>
      </dsp:txXfrm>
    </dsp:sp>
  </dsp:spTree>
</dsp:drawing>
</file>

<file path=ppt/diagrams/layout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1">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drawing1.xml.rels><?xml version="1.0" encoding="UTF-8" standalone="yes"?>
<Relationships xmlns="http://schemas.openxmlformats.org/package/2006/relationships"><Relationship Id="rId1" Type="http://schemas.openxmlformats.org/officeDocument/2006/relationships/image" Target="../media/image4.png"/></Relationships>
</file>

<file path=ppt/drawings/drawing1.xml><?xml version="1.0" encoding="utf-8"?>
<c:userShapes xmlns:c="http://schemas.openxmlformats.org/drawingml/2006/chart">
  <cdr:relSizeAnchor xmlns:cdr="http://schemas.openxmlformats.org/drawingml/2006/chartDrawing">
    <cdr:from>
      <cdr:x>0</cdr:x>
      <cdr:y>0</cdr:y>
    </cdr:from>
    <cdr:to>
      <cdr:x>1</cdr:x>
      <cdr:y>0.04873</cdr:y>
    </cdr:to>
    <cdr:pic>
      <cdr:nvPicPr>
        <cdr:cNvPr id="2"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0" y="0"/>
          <a:ext cx="11028572" cy="200000"/>
        </a:xfrm>
        <a:prstGeom xmlns:a="http://schemas.openxmlformats.org/drawingml/2006/main" prst="rect">
          <a:avLst/>
        </a:prstGeom>
      </cdr:spPr>
    </cdr:pic>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1" y="0"/>
            <a:ext cx="2945659" cy="496332"/>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50444" y="0"/>
            <a:ext cx="2945659" cy="496332"/>
          </a:xfrm>
          <a:prstGeom prst="rect">
            <a:avLst/>
          </a:prstGeom>
        </p:spPr>
        <p:txBody>
          <a:bodyPr vert="horz" lIns="91440" tIns="45720" rIns="91440" bIns="45720" rtlCol="0"/>
          <a:lstStyle>
            <a:lvl1pPr algn="r">
              <a:defRPr sz="1200"/>
            </a:lvl1pPr>
          </a:lstStyle>
          <a:p>
            <a:fld id="{A908FA42-7BDB-4002-8C9D-520D6B7237A2}" type="datetimeFigureOut">
              <a:rPr lang="ru-RU" smtClean="0"/>
              <a:pPr/>
              <a:t>01.06.2022</a:t>
            </a:fld>
            <a:endParaRPr lang="ru-RU"/>
          </a:p>
        </p:txBody>
      </p:sp>
      <p:sp>
        <p:nvSpPr>
          <p:cNvPr id="4" name="Образ слайда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9768" y="4715154"/>
            <a:ext cx="5438140" cy="4466987"/>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1" y="9428584"/>
            <a:ext cx="2945659" cy="496332"/>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50444" y="9428584"/>
            <a:ext cx="2945659" cy="496332"/>
          </a:xfrm>
          <a:prstGeom prst="rect">
            <a:avLst/>
          </a:prstGeom>
        </p:spPr>
        <p:txBody>
          <a:bodyPr vert="horz" lIns="91440" tIns="45720" rIns="91440" bIns="45720" rtlCol="0" anchor="b"/>
          <a:lstStyle>
            <a:lvl1pPr algn="r">
              <a:defRPr sz="1200"/>
            </a:lvl1pPr>
          </a:lstStyle>
          <a:p>
            <a:fld id="{604DD3D5-91CE-40C8-AF9C-B5E2F48F31B5}" type="slidenum">
              <a:rPr lang="ru-RU" smtClean="0"/>
              <a:pPr/>
              <a:t>‹#›</a:t>
            </a:fld>
            <a:endParaRPr lang="ru-RU"/>
          </a:p>
        </p:txBody>
      </p:sp>
    </p:spTree>
    <p:extLst>
      <p:ext uri="{BB962C8B-B14F-4D97-AF65-F5344CB8AC3E}">
        <p14:creationId xmlns:p14="http://schemas.microsoft.com/office/powerpoint/2010/main" val="16018426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604DD3D5-91CE-40C8-AF9C-B5E2F48F31B5}" type="slidenum">
              <a:rPr lang="ru-RU" smtClean="0"/>
              <a:pPr/>
              <a:t>27</a:t>
            </a:fld>
            <a:endParaRPr lang="ru-RU"/>
          </a:p>
        </p:txBody>
      </p:sp>
    </p:spTree>
    <p:extLst>
      <p:ext uri="{BB962C8B-B14F-4D97-AF65-F5344CB8AC3E}">
        <p14:creationId xmlns:p14="http://schemas.microsoft.com/office/powerpoint/2010/main" val="30691925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604DD3D5-91CE-40C8-AF9C-B5E2F48F31B5}" type="slidenum">
              <a:rPr lang="ru-RU" smtClean="0"/>
              <a:pPr/>
              <a:t>28</a:t>
            </a:fld>
            <a:endParaRPr lang="ru-RU"/>
          </a:p>
        </p:txBody>
      </p:sp>
    </p:spTree>
    <p:extLst>
      <p:ext uri="{BB962C8B-B14F-4D97-AF65-F5344CB8AC3E}">
        <p14:creationId xmlns:p14="http://schemas.microsoft.com/office/powerpoint/2010/main" val="11491912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604DD3D5-91CE-40C8-AF9C-B5E2F48F31B5}" type="slidenum">
              <a:rPr lang="ru-RU" smtClean="0"/>
              <a:pPr/>
              <a:t>36</a:t>
            </a:fld>
            <a:endParaRPr lang="ru-RU"/>
          </a:p>
        </p:txBody>
      </p:sp>
    </p:spTree>
    <p:extLst>
      <p:ext uri="{BB962C8B-B14F-4D97-AF65-F5344CB8AC3E}">
        <p14:creationId xmlns:p14="http://schemas.microsoft.com/office/powerpoint/2010/main" val="16568862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83A2AA3B-9506-4498-B131-29B63443F7C4}" type="datetimeFigureOut">
              <a:rPr lang="ru-RU" smtClean="0"/>
              <a:pPr/>
              <a:t>01.06.2022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985102B-23FD-4835-BC5B-10178B798EDC}" type="slidenum">
              <a:rPr lang="ru-RU" smtClean="0"/>
              <a:pPr/>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83A2AA3B-9506-4498-B131-29B63443F7C4}" type="datetimeFigureOut">
              <a:rPr lang="ru-RU" smtClean="0"/>
              <a:pPr/>
              <a:t>01.06.2022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985102B-23FD-4835-BC5B-10178B798EDC}"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3A2AA3B-9506-4498-B131-29B63443F7C4}" type="datetimeFigureOut">
              <a:rPr lang="ru-RU" smtClean="0"/>
              <a:pPr/>
              <a:t>01.06.2022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985102B-23FD-4835-BC5B-10178B798EDC}"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3A2AA3B-9506-4498-B131-29B63443F7C4}" type="datetimeFigureOut">
              <a:rPr lang="ru-RU" smtClean="0"/>
              <a:pPr/>
              <a:t>01.06.2022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985102B-23FD-4835-BC5B-10178B798EDC}" type="slidenum">
              <a:rPr lang="ru-RU" smtClean="0"/>
              <a:pPr/>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3A2AA3B-9506-4498-B131-29B63443F7C4}" type="datetimeFigureOut">
              <a:rPr lang="ru-RU" smtClean="0"/>
              <a:pPr/>
              <a:t>01.06.2022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985102B-23FD-4835-BC5B-10178B798EDC}"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3A2AA3B-9506-4498-B131-29B63443F7C4}" type="datetimeFigureOut">
              <a:rPr lang="ru-RU" smtClean="0"/>
              <a:pPr/>
              <a:t>01.06.2022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985102B-23FD-4835-BC5B-10178B798EDC}" type="slidenum">
              <a:rPr lang="ru-RU" smtClean="0"/>
              <a:pPr/>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83A2AA3B-9506-4498-B131-29B63443F7C4}" type="datetimeFigureOut">
              <a:rPr lang="ru-RU" smtClean="0"/>
              <a:pPr/>
              <a:t>01.06.2022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4985102B-23FD-4835-BC5B-10178B798EDC}" type="slidenum">
              <a:rPr lang="ru-RU" smtClean="0"/>
              <a:pPr/>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83A2AA3B-9506-4498-B131-29B63443F7C4}" type="datetimeFigureOut">
              <a:rPr lang="ru-RU" smtClean="0"/>
              <a:pPr/>
              <a:t>01.06.2022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4985102B-23FD-4835-BC5B-10178B798EDC}"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A2AA3B-9506-4498-B131-29B63443F7C4}" type="datetimeFigureOut">
              <a:rPr lang="ru-RU" smtClean="0"/>
              <a:pPr/>
              <a:t>01.06.2022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4985102B-23FD-4835-BC5B-10178B798EDC}"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83A2AA3B-9506-4498-B131-29B63443F7C4}" type="datetimeFigureOut">
              <a:rPr lang="ru-RU" smtClean="0"/>
              <a:pPr/>
              <a:t>01.06.2022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985102B-23FD-4835-BC5B-10178B798EDC}"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83A2AA3B-9506-4498-B131-29B63443F7C4}" type="datetimeFigureOut">
              <a:rPr lang="ru-RU" smtClean="0"/>
              <a:pPr/>
              <a:t>01.06.2022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985102B-23FD-4835-BC5B-10178B798EDC}" type="slidenum">
              <a:rPr lang="ru-RU" smtClean="0"/>
              <a:pPr/>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3000" b="-3000"/>
          </a:stretch>
        </a:blipFill>
        <a:effectLst/>
      </p:bgPr>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83A2AA3B-9506-4498-B131-29B63443F7C4}" type="datetimeFigureOut">
              <a:rPr lang="ru-RU" smtClean="0"/>
              <a:pPr/>
              <a:t>01.06.2022</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4985102B-23FD-4835-BC5B-10178B798EDC}"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4249" r:id="rId1"/>
    <p:sldLayoutId id="2147484250" r:id="rId2"/>
    <p:sldLayoutId id="2147484251" r:id="rId3"/>
    <p:sldLayoutId id="2147484252" r:id="rId4"/>
    <p:sldLayoutId id="2147484253" r:id="rId5"/>
    <p:sldLayoutId id="2147484254" r:id="rId6"/>
    <p:sldLayoutId id="2147484255" r:id="rId7"/>
    <p:sldLayoutId id="2147484256" r:id="rId8"/>
    <p:sldLayoutId id="2147484257" r:id="rId9"/>
    <p:sldLayoutId id="2147484258" r:id="rId10"/>
    <p:sldLayoutId id="2147484259"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mailto:Fu_krymsk@mail.ru"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259632" y="3539864"/>
            <a:ext cx="7209588" cy="1101248"/>
          </a:xfrm>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endParaRPr lang="ru-RU" sz="2400" b="1" i="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endParaRPr>
          </a:p>
          <a:p>
            <a:pPr algn="ctr"/>
            <a:endParaRPr lang="ru-RU" sz="2400" b="1" i="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endParaRPr>
          </a:p>
          <a:p>
            <a:pPr algn="ctr"/>
            <a:r>
              <a:rPr lang="ru-RU" sz="2400" b="1" i="1" spc="50" dirty="0" smtClean="0">
                <a:ln w="11430"/>
                <a:solidFill>
                  <a:schemeClr val="accent4">
                    <a:lumMod val="50000"/>
                  </a:schemeClr>
                </a:solidFill>
                <a:effectLst>
                  <a:outerShdw blurRad="76200" dist="50800" dir="5400000" algn="tl" rotWithShape="0">
                    <a:srgbClr val="000000">
                      <a:alpha val="65000"/>
                    </a:srgbClr>
                  </a:outerShdw>
                </a:effectLst>
                <a:latin typeface="Times New Roman" pitchFamily="18" charset="0"/>
                <a:cs typeface="Times New Roman" pitchFamily="18" charset="0"/>
              </a:rPr>
              <a:t>ОБ  </a:t>
            </a:r>
            <a:r>
              <a:rPr lang="ru-RU" sz="2400" b="1" i="1" spc="50" dirty="0" smtClean="0">
                <a:ln w="11430"/>
                <a:solidFill>
                  <a:schemeClr val="accent4">
                    <a:lumMod val="50000"/>
                  </a:schemeClr>
                </a:solidFill>
                <a:effectLst>
                  <a:outerShdw blurRad="76200" dist="50800" dir="5400000" algn="tl" rotWithShape="0">
                    <a:srgbClr val="000000">
                      <a:alpha val="65000"/>
                    </a:srgbClr>
                  </a:outerShdw>
                </a:effectLst>
                <a:latin typeface="Times New Roman" pitchFamily="18" charset="0"/>
                <a:cs typeface="Times New Roman" pitchFamily="18" charset="0"/>
              </a:rPr>
              <a:t>ИСПОЛНЕНИИ БЮДЖЕТА </a:t>
            </a:r>
            <a:endParaRPr lang="ru-RU" sz="2400" b="1" i="1" spc="50" dirty="0">
              <a:ln w="11430"/>
              <a:solidFill>
                <a:schemeClr val="accent4">
                  <a:lumMod val="50000"/>
                </a:schemeClr>
              </a:solidFill>
              <a:effectLst>
                <a:outerShdw blurRad="76200" dist="50800" dir="5400000" algn="tl" rotWithShape="0">
                  <a:srgbClr val="000000">
                    <a:alpha val="65000"/>
                  </a:srgbClr>
                </a:outerShdw>
              </a:effectLst>
              <a:latin typeface="Times New Roman" pitchFamily="18" charset="0"/>
              <a:cs typeface="Times New Roman" pitchFamily="18" charset="0"/>
            </a:endParaRPr>
          </a:p>
          <a:p>
            <a:pPr algn="ctr"/>
            <a:r>
              <a:rPr lang="ru-RU" sz="2400" b="1" i="1" spc="50" dirty="0">
                <a:ln w="11430"/>
                <a:solidFill>
                  <a:schemeClr val="accent4">
                    <a:lumMod val="50000"/>
                  </a:schemeClr>
                </a:solidFill>
                <a:effectLst>
                  <a:outerShdw blurRad="76200" dist="50800" dir="5400000" algn="tl" rotWithShape="0">
                    <a:srgbClr val="000000">
                      <a:alpha val="65000"/>
                    </a:srgbClr>
                  </a:outerShdw>
                </a:effectLst>
                <a:latin typeface="Times New Roman" pitchFamily="18" charset="0"/>
                <a:cs typeface="Times New Roman" pitchFamily="18" charset="0"/>
              </a:rPr>
              <a:t>МУНИЦИПАЛЬНОГО ОБРАЗОВАНИЯ КРЫМСКИЙ РАЙОН </a:t>
            </a:r>
          </a:p>
          <a:p>
            <a:pPr algn="ctr"/>
            <a:r>
              <a:rPr lang="ru-RU" sz="2400" b="1" i="1" spc="50" dirty="0" smtClean="0">
                <a:ln w="11430"/>
                <a:solidFill>
                  <a:schemeClr val="accent4">
                    <a:lumMod val="50000"/>
                  </a:schemeClr>
                </a:solidFill>
                <a:effectLst>
                  <a:outerShdw blurRad="76200" dist="50800" dir="5400000" algn="tl" rotWithShape="0">
                    <a:srgbClr val="000000">
                      <a:alpha val="65000"/>
                    </a:srgbClr>
                  </a:outerShdw>
                </a:effectLst>
                <a:latin typeface="Times New Roman" pitchFamily="18" charset="0"/>
                <a:cs typeface="Times New Roman" pitchFamily="18" charset="0"/>
              </a:rPr>
              <a:t>ЗА 2021 ГОД</a:t>
            </a:r>
            <a:endParaRPr lang="ru-RU" sz="2400" b="1" i="1" spc="50" dirty="0">
              <a:ln w="11430"/>
              <a:solidFill>
                <a:schemeClr val="accent4">
                  <a:lumMod val="50000"/>
                </a:schemeClr>
              </a:solidFill>
              <a:effectLst>
                <a:outerShdw blurRad="76200" dist="50800" dir="5400000" algn="tl" rotWithShape="0">
                  <a:srgbClr val="000000">
                    <a:alpha val="65000"/>
                  </a:srgbClr>
                </a:outerShdw>
              </a:effectLst>
              <a:latin typeface="Times New Roman" pitchFamily="18" charset="0"/>
              <a:cs typeface="Times New Roman" pitchFamily="18" charset="0"/>
            </a:endParaRPr>
          </a:p>
        </p:txBody>
      </p:sp>
      <p:sp>
        <p:nvSpPr>
          <p:cNvPr id="2" name="Заголовок 1"/>
          <p:cNvSpPr>
            <a:spLocks noGrp="1"/>
          </p:cNvSpPr>
          <p:nvPr>
            <p:ph type="ctrTitle"/>
          </p:nvPr>
        </p:nvSpPr>
        <p:spPr>
          <a:xfrm>
            <a:off x="683568" y="533400"/>
            <a:ext cx="7788700" cy="2868168"/>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pc="50" dirty="0" smtClean="0">
                <a:ln w="11430"/>
                <a:solidFill>
                  <a:schemeClr val="accent4">
                    <a:lumMod val="50000"/>
                  </a:schemeClr>
                </a:solidFill>
                <a:effectLst>
                  <a:outerShdw blurRad="76200" dist="50800" dir="5400000" algn="tl" rotWithShape="0">
                    <a:srgbClr val="000000">
                      <a:alpha val="65000"/>
                    </a:srgbClr>
                  </a:outerShdw>
                </a:effectLst>
                <a:latin typeface="Times New Roman" pitchFamily="18" charset="0"/>
                <a:cs typeface="Times New Roman" pitchFamily="18" charset="0"/>
              </a:rPr>
              <a:t>БЮДЖЕТ </a:t>
            </a:r>
            <a:r>
              <a:rPr lang="ru-RU" spc="50" dirty="0">
                <a:ln w="11430"/>
                <a:solidFill>
                  <a:schemeClr val="accent4">
                    <a:lumMod val="50000"/>
                  </a:schemeClr>
                </a:solidFill>
                <a:effectLst>
                  <a:outerShdw blurRad="76200" dist="50800" dir="5400000" algn="tl" rotWithShape="0">
                    <a:srgbClr val="000000">
                      <a:alpha val="65000"/>
                    </a:srgbClr>
                  </a:outerShdw>
                </a:effectLst>
                <a:latin typeface="Times New Roman" pitchFamily="18" charset="0"/>
                <a:cs typeface="Times New Roman" pitchFamily="18" charset="0"/>
              </a:rPr>
              <a:t>ДЛЯ ГРАЖДАН</a:t>
            </a:r>
            <a:r>
              <a:rPr lang="ru-RU"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
            </a:r>
            <a:br>
              <a:rPr lang="ru-RU"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br>
            <a:endParaRPr lang="ru-RU"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endParaRPr>
          </a:p>
        </p:txBody>
      </p:sp>
      <p:pic>
        <p:nvPicPr>
          <p:cNvPr id="1027" name="Picture 3" descr="C:\Users\SchenstnayaTU\Desktop\герб_2020-08-04-09-51-01-22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00450" y="2457450"/>
            <a:ext cx="1943100" cy="1943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00117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539552" y="1028343"/>
            <a:ext cx="8280920" cy="4616648"/>
          </a:xfrm>
          <a:prstGeom prst="rect">
            <a:avLst/>
          </a:prstGeom>
        </p:spPr>
        <p:txBody>
          <a:bodyPr wrap="square">
            <a:spAutoFit/>
          </a:bodyPr>
          <a:lstStyle/>
          <a:p>
            <a:pPr algn="ctr"/>
            <a:r>
              <a:rPr lang="ru-RU" sz="1400" b="1" dirty="0">
                <a:latin typeface="Times New Roman" pitchFamily="18" charset="0"/>
                <a:cs typeface="Times New Roman" pitchFamily="18" charset="0"/>
              </a:rPr>
              <a:t>Муниципальная программа </a:t>
            </a:r>
            <a:endParaRPr lang="ru-RU" sz="1400" dirty="0">
              <a:latin typeface="Times New Roman" pitchFamily="18" charset="0"/>
              <a:cs typeface="Times New Roman" pitchFamily="18" charset="0"/>
            </a:endParaRPr>
          </a:p>
          <a:p>
            <a:pPr algn="ctr"/>
            <a:r>
              <a:rPr lang="ru-RU" sz="1400" b="1" dirty="0">
                <a:latin typeface="Times New Roman" pitchFamily="18" charset="0"/>
                <a:cs typeface="Times New Roman" pitchFamily="18" charset="0"/>
              </a:rPr>
              <a:t>«Дети Крымского района».</a:t>
            </a:r>
            <a:endParaRPr lang="ru-RU" sz="1400" dirty="0">
              <a:latin typeface="Times New Roman" pitchFamily="18" charset="0"/>
              <a:cs typeface="Times New Roman" pitchFamily="18" charset="0"/>
            </a:endParaRPr>
          </a:p>
          <a:p>
            <a:pPr algn="just"/>
            <a:r>
              <a:rPr lang="ru-RU" sz="1400" b="1" dirty="0">
                <a:latin typeface="Times New Roman" pitchFamily="18" charset="0"/>
                <a:cs typeface="Times New Roman" pitchFamily="18" charset="0"/>
              </a:rPr>
              <a:t> </a:t>
            </a:r>
            <a:endParaRPr lang="ru-RU" sz="1400" dirty="0">
              <a:latin typeface="Times New Roman" pitchFamily="18" charset="0"/>
              <a:cs typeface="Times New Roman" pitchFamily="18" charset="0"/>
            </a:endParaRPr>
          </a:p>
          <a:p>
            <a:pPr algn="just"/>
            <a:r>
              <a:rPr lang="ru-RU" sz="1400" dirty="0">
                <a:latin typeface="Times New Roman" pitchFamily="18" charset="0"/>
                <a:cs typeface="Times New Roman" pitchFamily="18" charset="0"/>
              </a:rPr>
              <a:t>Объем расходов на реализацию программы составил – </a:t>
            </a:r>
            <a:r>
              <a:rPr lang="ru-RU" sz="1400" b="1" dirty="0">
                <a:latin typeface="Times New Roman" pitchFamily="18" charset="0"/>
                <a:cs typeface="Times New Roman" pitchFamily="18" charset="0"/>
              </a:rPr>
              <a:t>68,9</a:t>
            </a:r>
            <a:r>
              <a:rPr lang="ru-RU" sz="1400" dirty="0">
                <a:latin typeface="Times New Roman" pitchFamily="18" charset="0"/>
                <a:cs typeface="Times New Roman" pitchFamily="18" charset="0"/>
              </a:rPr>
              <a:t> млн. руб. или 130,2% к уровню 2020 года, из них: средства краевого бюджета – </a:t>
            </a:r>
            <a:r>
              <a:rPr lang="ru-RU" sz="1400" b="1" dirty="0">
                <a:latin typeface="Times New Roman" pitchFamily="18" charset="0"/>
                <a:cs typeface="Times New Roman" pitchFamily="18" charset="0"/>
              </a:rPr>
              <a:t>67,6</a:t>
            </a:r>
            <a:r>
              <a:rPr lang="ru-RU" sz="1400" dirty="0">
                <a:latin typeface="Times New Roman" pitchFamily="18" charset="0"/>
                <a:cs typeface="Times New Roman" pitchFamily="18" charset="0"/>
              </a:rPr>
              <a:t> млн. руб., районного бюджета – </a:t>
            </a:r>
            <a:r>
              <a:rPr lang="ru-RU" sz="1400" b="1" dirty="0">
                <a:latin typeface="Times New Roman" pitchFamily="18" charset="0"/>
                <a:cs typeface="Times New Roman" pitchFamily="18" charset="0"/>
              </a:rPr>
              <a:t>1,3</a:t>
            </a:r>
            <a:r>
              <a:rPr lang="ru-RU" sz="1400" dirty="0">
                <a:latin typeface="Times New Roman" pitchFamily="18" charset="0"/>
                <a:cs typeface="Times New Roman" pitchFamily="18" charset="0"/>
              </a:rPr>
              <a:t> млн. руб. </a:t>
            </a:r>
          </a:p>
          <a:p>
            <a:pPr algn="just"/>
            <a:r>
              <a:rPr lang="ru-RU" sz="1400" dirty="0">
                <a:latin typeface="Times New Roman" pitchFamily="18" charset="0"/>
                <a:cs typeface="Times New Roman" pitchFamily="18" charset="0"/>
              </a:rPr>
              <a:t>В рамках программы профинансированы следующие основные мероприятия:</a:t>
            </a:r>
          </a:p>
          <a:p>
            <a:pPr algn="just"/>
            <a:r>
              <a:rPr lang="ru-RU" sz="1400" dirty="0">
                <a:latin typeface="Times New Roman" pitchFamily="18" charset="0"/>
                <a:cs typeface="Times New Roman" pitchFamily="18" charset="0"/>
              </a:rPr>
              <a:t>- приобретение 42х квартир детям-сиротам на сумму </a:t>
            </a:r>
            <a:r>
              <a:rPr lang="ru-RU" sz="1400" b="1" dirty="0">
                <a:latin typeface="Times New Roman" pitchFamily="18" charset="0"/>
                <a:cs typeface="Times New Roman" pitchFamily="18" charset="0"/>
              </a:rPr>
              <a:t>64,5</a:t>
            </a:r>
            <a:r>
              <a:rPr lang="ru-RU" sz="1400" dirty="0">
                <a:latin typeface="Times New Roman" pitchFamily="18" charset="0"/>
                <a:cs typeface="Times New Roman" pitchFamily="18" charset="0"/>
              </a:rPr>
              <a:t> млн. руб. (в 2020 году 34 квартиры);</a:t>
            </a:r>
          </a:p>
          <a:p>
            <a:pPr algn="just"/>
            <a:r>
              <a:rPr lang="ru-RU" sz="1400" dirty="0">
                <a:latin typeface="Times New Roman" pitchFamily="18" charset="0"/>
                <a:cs typeface="Times New Roman" pitchFamily="18" charset="0"/>
              </a:rPr>
              <a:t>- организацию отдыха детей, оздоровления одаренных детей учреждений культуры и детских школ искусств – (приобретено 7 путевок) на сумму </a:t>
            </a:r>
            <a:r>
              <a:rPr lang="ru-RU" sz="1400" b="1" dirty="0">
                <a:latin typeface="Times New Roman" pitchFamily="18" charset="0"/>
                <a:cs typeface="Times New Roman" pitchFamily="18" charset="0"/>
              </a:rPr>
              <a:t>0,3</a:t>
            </a:r>
            <a:r>
              <a:rPr lang="ru-RU" sz="1400" dirty="0">
                <a:latin typeface="Times New Roman" pitchFamily="18" charset="0"/>
                <a:cs typeface="Times New Roman" pitchFamily="18" charset="0"/>
              </a:rPr>
              <a:t> млн. руб.; </a:t>
            </a:r>
          </a:p>
          <a:p>
            <a:pPr marL="285750" indent="-285750" algn="just">
              <a:buFontTx/>
              <a:buChar char="-"/>
            </a:pPr>
            <a:r>
              <a:rPr lang="ru-RU" sz="1400" dirty="0" smtClean="0">
                <a:latin typeface="Times New Roman" pitchFamily="18" charset="0"/>
                <a:cs typeface="Times New Roman" pitchFamily="18" charset="0"/>
              </a:rPr>
              <a:t>мероприятия </a:t>
            </a:r>
            <a:r>
              <a:rPr lang="ru-RU" sz="1400" dirty="0">
                <a:latin typeface="Times New Roman" pitchFamily="18" charset="0"/>
                <a:cs typeface="Times New Roman" pitchFamily="18" charset="0"/>
              </a:rPr>
              <a:t>по оздоровлению детей учреждений отрасли образования – </a:t>
            </a:r>
            <a:r>
              <a:rPr lang="ru-RU" sz="1400" b="1" dirty="0">
                <a:latin typeface="Times New Roman" pitchFamily="18" charset="0"/>
                <a:cs typeface="Times New Roman" pitchFamily="18" charset="0"/>
              </a:rPr>
              <a:t>4,1</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млн.руб</a:t>
            </a:r>
            <a:r>
              <a:rPr lang="ru-RU" sz="1400" dirty="0" smtClean="0">
                <a:latin typeface="Times New Roman" pitchFamily="18" charset="0"/>
                <a:cs typeface="Times New Roman" pitchFamily="18" charset="0"/>
              </a:rPr>
              <a:t>.</a:t>
            </a:r>
          </a:p>
          <a:p>
            <a:pPr algn="ctr"/>
            <a:r>
              <a:rPr lang="ru-RU" sz="1400" b="1" dirty="0">
                <a:latin typeface="Times New Roman" pitchFamily="18" charset="0"/>
                <a:cs typeface="Times New Roman" pitchFamily="18" charset="0"/>
              </a:rPr>
              <a:t>Муниципальная программа</a:t>
            </a:r>
            <a:endParaRPr lang="ru-RU" sz="1400" dirty="0">
              <a:latin typeface="Times New Roman" pitchFamily="18" charset="0"/>
              <a:cs typeface="Times New Roman" pitchFamily="18" charset="0"/>
            </a:endParaRPr>
          </a:p>
          <a:p>
            <a:pPr algn="ctr"/>
            <a:r>
              <a:rPr lang="ru-RU" sz="1400" b="1" dirty="0">
                <a:latin typeface="Times New Roman" pitchFamily="18" charset="0"/>
                <a:cs typeface="Times New Roman" pitchFamily="18" charset="0"/>
              </a:rPr>
              <a:t> «Комплексное и устойчивое развитие Крымского района в сфере строительства, архитектуры и дорожного хозяйства».</a:t>
            </a:r>
            <a:endParaRPr lang="ru-RU" sz="1400" dirty="0">
              <a:latin typeface="Times New Roman" pitchFamily="18" charset="0"/>
              <a:cs typeface="Times New Roman" pitchFamily="18" charset="0"/>
            </a:endParaRPr>
          </a:p>
          <a:p>
            <a:pPr algn="just"/>
            <a:r>
              <a:rPr lang="ru-RU" sz="1400" b="1" dirty="0">
                <a:latin typeface="Times New Roman" pitchFamily="18" charset="0"/>
                <a:cs typeface="Times New Roman" pitchFamily="18" charset="0"/>
              </a:rPr>
              <a:t> </a:t>
            </a:r>
            <a:endParaRPr lang="ru-RU" sz="1400" dirty="0">
              <a:latin typeface="Times New Roman" pitchFamily="18" charset="0"/>
              <a:cs typeface="Times New Roman" pitchFamily="18" charset="0"/>
            </a:endParaRPr>
          </a:p>
          <a:p>
            <a:pPr algn="just"/>
            <a:r>
              <a:rPr lang="ru-RU" sz="1400" dirty="0">
                <a:latin typeface="Times New Roman" pitchFamily="18" charset="0"/>
                <a:cs typeface="Times New Roman" pitchFamily="18" charset="0"/>
              </a:rPr>
              <a:t>Объем средств на реализацию программы составил </a:t>
            </a:r>
            <a:r>
              <a:rPr lang="ru-RU" sz="1400" b="1" dirty="0">
                <a:latin typeface="Times New Roman" pitchFamily="18" charset="0"/>
                <a:cs typeface="Times New Roman" pitchFamily="18" charset="0"/>
              </a:rPr>
              <a:t>32,8</a:t>
            </a:r>
            <a:r>
              <a:rPr lang="ru-RU" sz="1400" dirty="0">
                <a:latin typeface="Times New Roman" pitchFamily="18" charset="0"/>
                <a:cs typeface="Times New Roman" pitchFamily="18" charset="0"/>
              </a:rPr>
              <a:t> млн. руб. или 192,9% к уровню 2020 года, из них: средства федерального и краевого бюджета </a:t>
            </a:r>
            <a:r>
              <a:rPr lang="ru-RU" sz="1400" b="1" dirty="0">
                <a:latin typeface="Times New Roman" pitchFamily="18" charset="0"/>
                <a:cs typeface="Times New Roman" pitchFamily="18" charset="0"/>
              </a:rPr>
              <a:t>12,7</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млн.руб</a:t>
            </a:r>
            <a:r>
              <a:rPr lang="ru-RU" sz="1400" dirty="0">
                <a:latin typeface="Times New Roman" pitchFamily="18" charset="0"/>
                <a:cs typeface="Times New Roman" pitchFamily="18" charset="0"/>
              </a:rPr>
              <a:t>., районного бюджета </a:t>
            </a:r>
            <a:r>
              <a:rPr lang="ru-RU" sz="1400" b="1" dirty="0">
                <a:latin typeface="Times New Roman" pitchFamily="18" charset="0"/>
                <a:cs typeface="Times New Roman" pitchFamily="18" charset="0"/>
              </a:rPr>
              <a:t>20,1</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млн.руб</a:t>
            </a:r>
            <a:r>
              <a:rPr lang="ru-RU" sz="1400" dirty="0">
                <a:latin typeface="Times New Roman" pitchFamily="18" charset="0"/>
                <a:cs typeface="Times New Roman" pitchFamily="18" charset="0"/>
              </a:rPr>
              <a:t>.</a:t>
            </a:r>
          </a:p>
          <a:p>
            <a:pPr algn="just"/>
            <a:r>
              <a:rPr lang="ru-RU" sz="1400" dirty="0">
                <a:latin typeface="Times New Roman" pitchFamily="18" charset="0"/>
                <a:cs typeface="Times New Roman" pitchFamily="18" charset="0"/>
              </a:rPr>
              <a:t>В рамках программы было профинансировано 3 подпрограммы: «Жилище», «Строительство и реконструкция объектов, капитальный ремонт и ремонт автомобильных дорог местного значения муниципального образования Крымский район», «Отдельные мероприятия по управлению реализацией муниципальной программы муниципального образования Крымский район». </a:t>
            </a:r>
          </a:p>
          <a:p>
            <a:pPr marL="285750" indent="-285750">
              <a:buFontTx/>
              <a:buChar char="-"/>
            </a:pPr>
            <a:endParaRPr lang="ru-RU" sz="1400" dirty="0"/>
          </a:p>
        </p:txBody>
      </p:sp>
    </p:spTree>
    <p:extLst>
      <p:ext uri="{BB962C8B-B14F-4D97-AF65-F5344CB8AC3E}">
        <p14:creationId xmlns:p14="http://schemas.microsoft.com/office/powerpoint/2010/main" val="38348602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539552" y="1028343"/>
            <a:ext cx="8280920" cy="5109091"/>
          </a:xfrm>
          <a:prstGeom prst="rect">
            <a:avLst/>
          </a:prstGeom>
        </p:spPr>
        <p:txBody>
          <a:bodyPr wrap="square">
            <a:spAutoFit/>
          </a:bodyPr>
          <a:lstStyle/>
          <a:p>
            <a:pPr algn="just"/>
            <a:r>
              <a:rPr lang="ru-RU" sz="1400" dirty="0">
                <a:latin typeface="Times New Roman" pitchFamily="18" charset="0"/>
                <a:cs typeface="Times New Roman" pitchFamily="18" charset="0"/>
              </a:rPr>
              <a:t>Средства по программе направлены на : </a:t>
            </a:r>
          </a:p>
          <a:p>
            <a:pPr algn="just"/>
            <a:r>
              <a:rPr lang="ru-RU" sz="1400" dirty="0">
                <a:latin typeface="Times New Roman" pitchFamily="18" charset="0"/>
                <a:cs typeface="Times New Roman" pitchFamily="18" charset="0"/>
              </a:rPr>
              <a:t>- социальные выплаты молодым семьям для приобретения жилья (9 семей, в 2020 году 3 семьи) – </a:t>
            </a:r>
            <a:r>
              <a:rPr lang="ru-RU" sz="1400" b="1" dirty="0">
                <a:latin typeface="Times New Roman" pitchFamily="18" charset="0"/>
                <a:cs typeface="Times New Roman" pitchFamily="18" charset="0"/>
              </a:rPr>
              <a:t>11,4</a:t>
            </a:r>
            <a:r>
              <a:rPr lang="ru-RU" sz="1400" dirty="0">
                <a:latin typeface="Times New Roman" pitchFamily="18" charset="0"/>
                <a:cs typeface="Times New Roman" pitchFamily="18" charset="0"/>
              </a:rPr>
              <a:t> млн. руб., федеральный и краевой бюджет </a:t>
            </a:r>
            <a:r>
              <a:rPr lang="ru-RU" sz="1400" b="1" dirty="0">
                <a:latin typeface="Times New Roman" pitchFamily="18" charset="0"/>
                <a:cs typeface="Times New Roman" pitchFamily="18" charset="0"/>
              </a:rPr>
              <a:t>5,7</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млн.руб</a:t>
            </a:r>
            <a:r>
              <a:rPr lang="ru-RU" sz="1400" dirty="0">
                <a:latin typeface="Times New Roman" pitchFamily="18" charset="0"/>
                <a:cs typeface="Times New Roman" pitchFamily="18" charset="0"/>
              </a:rPr>
              <a:t>., районный бюджет </a:t>
            </a:r>
            <a:r>
              <a:rPr lang="ru-RU" sz="1400" b="1" dirty="0">
                <a:latin typeface="Times New Roman" pitchFamily="18" charset="0"/>
                <a:cs typeface="Times New Roman" pitchFamily="18" charset="0"/>
              </a:rPr>
              <a:t>5,7</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млн.руб</a:t>
            </a:r>
            <a:r>
              <a:rPr lang="ru-RU" sz="1400" dirty="0">
                <a:latin typeface="Times New Roman" pitchFamily="18" charset="0"/>
                <a:cs typeface="Times New Roman" pitchFamily="18" charset="0"/>
              </a:rPr>
              <a:t>.;</a:t>
            </a:r>
          </a:p>
          <a:p>
            <a:pPr algn="just"/>
            <a:r>
              <a:rPr lang="ru-RU" sz="1400" dirty="0">
                <a:latin typeface="Times New Roman" pitchFamily="18" charset="0"/>
                <a:cs typeface="Times New Roman" pitchFamily="18" charset="0"/>
              </a:rPr>
              <a:t>- оплату взносов на капительный ремонт многоквартирных домов или нежилых помещений, находящихся в муниципальной собственности – </a:t>
            </a:r>
            <a:r>
              <a:rPr lang="ru-RU" sz="1400" b="1" dirty="0">
                <a:latin typeface="Times New Roman" pitchFamily="18" charset="0"/>
                <a:cs typeface="Times New Roman" pitchFamily="18" charset="0"/>
              </a:rPr>
              <a:t>0,5 </a:t>
            </a:r>
            <a:r>
              <a:rPr lang="ru-RU" sz="1400" dirty="0">
                <a:latin typeface="Times New Roman" pitchFamily="18" charset="0"/>
                <a:cs typeface="Times New Roman" pitchFamily="18" charset="0"/>
              </a:rPr>
              <a:t>млн. руб.; </a:t>
            </a:r>
          </a:p>
          <a:p>
            <a:pPr algn="just"/>
            <a:r>
              <a:rPr lang="ru-RU" sz="1400" dirty="0">
                <a:latin typeface="Times New Roman" pitchFamily="18" charset="0"/>
                <a:cs typeface="Times New Roman" pitchFamily="18" charset="0"/>
              </a:rPr>
              <a:t>- переселение граждан из аварийного жилищного фонда (5 квартир), </a:t>
            </a:r>
            <a:r>
              <a:rPr lang="ru-RU" sz="1400" b="1" dirty="0">
                <a:latin typeface="Times New Roman" pitchFamily="18" charset="0"/>
                <a:cs typeface="Times New Roman" pitchFamily="18" charset="0"/>
              </a:rPr>
              <a:t>7,6</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млн.руб</a:t>
            </a:r>
            <a:r>
              <a:rPr lang="ru-RU" sz="1400" dirty="0">
                <a:latin typeface="Times New Roman" pitchFamily="18" charset="0"/>
                <a:cs typeface="Times New Roman" pitchFamily="18" charset="0"/>
              </a:rPr>
              <a:t>., в том числе: краевой </a:t>
            </a:r>
            <a:r>
              <a:rPr lang="ru-RU" sz="1400" b="1" dirty="0">
                <a:latin typeface="Times New Roman" pitchFamily="18" charset="0"/>
                <a:cs typeface="Times New Roman" pitchFamily="18" charset="0"/>
              </a:rPr>
              <a:t>7,0</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млн.руб</a:t>
            </a:r>
            <a:r>
              <a:rPr lang="ru-RU" sz="1400" dirty="0">
                <a:latin typeface="Times New Roman" pitchFamily="18" charset="0"/>
                <a:cs typeface="Times New Roman" pitchFamily="18" charset="0"/>
              </a:rPr>
              <a:t>., районный </a:t>
            </a:r>
            <a:r>
              <a:rPr lang="ru-RU" sz="1400" b="1" dirty="0">
                <a:latin typeface="Times New Roman" pitchFamily="18" charset="0"/>
                <a:cs typeface="Times New Roman" pitchFamily="18" charset="0"/>
              </a:rPr>
              <a:t>0,6</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млн.руб</a:t>
            </a:r>
            <a:r>
              <a:rPr lang="ru-RU" sz="1400" dirty="0">
                <a:latin typeface="Times New Roman" pitchFamily="18" charset="0"/>
                <a:cs typeface="Times New Roman" pitchFamily="18" charset="0"/>
              </a:rPr>
              <a:t>; </a:t>
            </a:r>
          </a:p>
          <a:p>
            <a:pPr algn="just"/>
            <a:r>
              <a:rPr lang="ru-RU" sz="1400" dirty="0">
                <a:latin typeface="Times New Roman" pitchFamily="18" charset="0"/>
                <a:cs typeface="Times New Roman" pitchFamily="18" charset="0"/>
              </a:rPr>
              <a:t>- содержание и ремонт автомобильных дорог местного значения – </a:t>
            </a:r>
            <a:r>
              <a:rPr lang="ru-RU" sz="1400" b="1" dirty="0">
                <a:latin typeface="Times New Roman" pitchFamily="18" charset="0"/>
                <a:cs typeface="Times New Roman" pitchFamily="18" charset="0"/>
              </a:rPr>
              <a:t>2,5</a:t>
            </a:r>
            <a:r>
              <a:rPr lang="ru-RU" sz="1400" dirty="0">
                <a:latin typeface="Times New Roman" pitchFamily="18" charset="0"/>
                <a:cs typeface="Times New Roman" pitchFamily="18" charset="0"/>
              </a:rPr>
              <a:t> млн. руб.;</a:t>
            </a:r>
          </a:p>
          <a:p>
            <a:pPr algn="just"/>
            <a:r>
              <a:rPr lang="ru-RU" sz="1400" dirty="0">
                <a:latin typeface="Times New Roman" pitchFamily="18" charset="0"/>
                <a:cs typeface="Times New Roman" pitchFamily="18" charset="0"/>
              </a:rPr>
              <a:t>- участие в организации деятельности по накоплению (в том числе раздельному накоплению) и транспортированию твердых коммунальных отходов в пределах полномочий, установленных законодательством Российской Федерации – </a:t>
            </a:r>
            <a:r>
              <a:rPr lang="ru-RU" sz="1400" b="1" dirty="0">
                <a:latin typeface="Times New Roman" pitchFamily="18" charset="0"/>
                <a:cs typeface="Times New Roman" pitchFamily="18" charset="0"/>
              </a:rPr>
              <a:t>0,2</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млн.руб</a:t>
            </a:r>
            <a:r>
              <a:rPr lang="ru-RU" sz="1400" dirty="0">
                <a:latin typeface="Times New Roman" pitchFamily="18" charset="0"/>
                <a:cs typeface="Times New Roman" pitchFamily="18" charset="0"/>
              </a:rPr>
              <a:t>.</a:t>
            </a:r>
          </a:p>
          <a:p>
            <a:pPr algn="just"/>
            <a:r>
              <a:rPr lang="ru-RU" sz="1400" dirty="0">
                <a:latin typeface="Times New Roman" pitchFamily="18" charset="0"/>
                <a:cs typeface="Times New Roman" pitchFamily="18" charset="0"/>
              </a:rPr>
              <a:t>- разработка проектной документации по объекту «Внесение изменений в правила землепользования и застройки Троицкого с/п» - </a:t>
            </a:r>
            <a:r>
              <a:rPr lang="ru-RU" sz="1400" b="1" dirty="0">
                <a:latin typeface="Times New Roman" pitchFamily="18" charset="0"/>
                <a:cs typeface="Times New Roman" pitchFamily="18" charset="0"/>
              </a:rPr>
              <a:t>0,4</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млн.руб</a:t>
            </a:r>
            <a:r>
              <a:rPr lang="ru-RU" sz="1400" dirty="0">
                <a:latin typeface="Times New Roman" pitchFamily="18" charset="0"/>
                <a:cs typeface="Times New Roman" pitchFamily="18" charset="0"/>
              </a:rPr>
              <a:t>.; </a:t>
            </a:r>
          </a:p>
          <a:p>
            <a:pPr marL="285750" indent="-285750" algn="just">
              <a:buFontTx/>
              <a:buChar char="-"/>
            </a:pPr>
            <a:r>
              <a:rPr lang="ru-RU" sz="1400" dirty="0" smtClean="0">
                <a:latin typeface="Times New Roman" pitchFamily="18" charset="0"/>
                <a:cs typeface="Times New Roman" pitchFamily="18" charset="0"/>
              </a:rPr>
              <a:t>содержание </a:t>
            </a:r>
            <a:r>
              <a:rPr lang="ru-RU" sz="1400" dirty="0">
                <a:latin typeface="Times New Roman" pitchFamily="18" charset="0"/>
                <a:cs typeface="Times New Roman" pitchFamily="18" charset="0"/>
              </a:rPr>
              <a:t>МКУ «Управление строительного контроля» </a:t>
            </a:r>
            <a:r>
              <a:rPr lang="ru-RU" sz="1400" b="1" dirty="0">
                <a:latin typeface="Times New Roman" pitchFamily="18" charset="0"/>
                <a:cs typeface="Times New Roman" pitchFamily="18" charset="0"/>
              </a:rPr>
              <a:t>10,2</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млн.руб</a:t>
            </a:r>
            <a:r>
              <a:rPr lang="ru-RU" sz="1400" dirty="0" smtClean="0">
                <a:latin typeface="Times New Roman" pitchFamily="18" charset="0"/>
                <a:cs typeface="Times New Roman" pitchFamily="18" charset="0"/>
              </a:rPr>
              <a:t>.</a:t>
            </a:r>
          </a:p>
          <a:p>
            <a:pPr algn="ctr"/>
            <a:r>
              <a:rPr lang="ru-RU" sz="1400" b="1" dirty="0">
                <a:latin typeface="Times New Roman" pitchFamily="18" charset="0"/>
                <a:cs typeface="Times New Roman" pitchFamily="18" charset="0"/>
              </a:rPr>
              <a:t>Муниципальная программа</a:t>
            </a:r>
            <a:endParaRPr lang="ru-RU" sz="1400" dirty="0">
              <a:latin typeface="Times New Roman" pitchFamily="18" charset="0"/>
              <a:cs typeface="Times New Roman" pitchFamily="18" charset="0"/>
            </a:endParaRPr>
          </a:p>
          <a:p>
            <a:pPr algn="ctr"/>
            <a:r>
              <a:rPr lang="ru-RU" sz="1400" b="1" dirty="0">
                <a:latin typeface="Times New Roman" pitchFamily="18" charset="0"/>
                <a:cs typeface="Times New Roman" pitchFamily="18" charset="0"/>
              </a:rPr>
              <a:t>«Повышение безопасности дорожного движения на территории муниципального образования Крымский район»</a:t>
            </a:r>
            <a:endParaRPr lang="ru-RU" sz="1400" dirty="0">
              <a:latin typeface="Times New Roman" pitchFamily="18" charset="0"/>
              <a:cs typeface="Times New Roman" pitchFamily="18" charset="0"/>
            </a:endParaRPr>
          </a:p>
          <a:p>
            <a:pPr algn="ctr"/>
            <a:r>
              <a:rPr lang="ru-RU" sz="1400" dirty="0">
                <a:latin typeface="Times New Roman" pitchFamily="18" charset="0"/>
                <a:cs typeface="Times New Roman" pitchFamily="18" charset="0"/>
              </a:rPr>
              <a:t> </a:t>
            </a:r>
          </a:p>
          <a:p>
            <a:pPr algn="just"/>
            <a:r>
              <a:rPr lang="ru-RU" sz="1400" dirty="0">
                <a:latin typeface="Times New Roman" pitchFamily="18" charset="0"/>
                <a:cs typeface="Times New Roman" pitchFamily="18" charset="0"/>
              </a:rPr>
              <a:t> Объем расходов на реализацию программы составил – </a:t>
            </a:r>
            <a:r>
              <a:rPr lang="ru-RU" sz="1400" b="1" dirty="0">
                <a:latin typeface="Times New Roman" pitchFamily="18" charset="0"/>
                <a:cs typeface="Times New Roman" pitchFamily="18" charset="0"/>
              </a:rPr>
              <a:t>0,05</a:t>
            </a:r>
            <a:r>
              <a:rPr lang="ru-RU" sz="1400" dirty="0">
                <a:latin typeface="Times New Roman" pitchFamily="18" charset="0"/>
                <a:cs typeface="Times New Roman" pitchFamily="18" charset="0"/>
              </a:rPr>
              <a:t> млн. руб. или 100% к уровню 2020 </a:t>
            </a:r>
            <a:r>
              <a:rPr lang="ru-RU" sz="1400" dirty="0" smtClean="0">
                <a:latin typeface="Times New Roman" pitchFamily="18" charset="0"/>
                <a:cs typeface="Times New Roman" pitchFamily="18" charset="0"/>
              </a:rPr>
              <a:t>года. </a:t>
            </a:r>
            <a:r>
              <a:rPr lang="ru-RU" sz="1400" dirty="0">
                <a:latin typeface="Times New Roman" pitchFamily="18" charset="0"/>
                <a:cs typeface="Times New Roman" pitchFamily="18" charset="0"/>
              </a:rPr>
              <a:t>В рамках программы приобретены подвески светоотражающие.</a:t>
            </a:r>
          </a:p>
          <a:p>
            <a:pPr algn="just"/>
            <a:r>
              <a:rPr lang="ru-RU" sz="1400" dirty="0">
                <a:latin typeface="Times New Roman" pitchFamily="18" charset="0"/>
                <a:cs typeface="Times New Roman" pitchFamily="18" charset="0"/>
              </a:rPr>
              <a:t> </a:t>
            </a:r>
          </a:p>
          <a:p>
            <a:pPr marL="285750" indent="-285750">
              <a:buFontTx/>
              <a:buChar char="-"/>
            </a:pPr>
            <a:endParaRPr lang="ru-RU" sz="1400" dirty="0"/>
          </a:p>
          <a:p>
            <a:r>
              <a:rPr lang="ru-RU" sz="1400" dirty="0"/>
              <a:t> </a:t>
            </a:r>
          </a:p>
        </p:txBody>
      </p:sp>
    </p:spTree>
    <p:extLst>
      <p:ext uri="{BB962C8B-B14F-4D97-AF65-F5344CB8AC3E}">
        <p14:creationId xmlns:p14="http://schemas.microsoft.com/office/powerpoint/2010/main" val="7409925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539552" y="1028343"/>
            <a:ext cx="8280920" cy="5693866"/>
          </a:xfrm>
          <a:prstGeom prst="rect">
            <a:avLst/>
          </a:prstGeom>
        </p:spPr>
        <p:txBody>
          <a:bodyPr wrap="square">
            <a:spAutoFit/>
          </a:bodyPr>
          <a:lstStyle/>
          <a:p>
            <a:pPr algn="ctr"/>
            <a:r>
              <a:rPr lang="ru-RU" sz="1400" dirty="0"/>
              <a:t> </a:t>
            </a:r>
            <a:r>
              <a:rPr lang="ru-RU" sz="1400" b="1" dirty="0">
                <a:latin typeface="Times New Roman" pitchFamily="18" charset="0"/>
                <a:cs typeface="Times New Roman" pitchFamily="18" charset="0"/>
              </a:rPr>
              <a:t>Муниципальная программа</a:t>
            </a:r>
            <a:endParaRPr lang="ru-RU" sz="1400" dirty="0">
              <a:latin typeface="Times New Roman" pitchFamily="18" charset="0"/>
              <a:cs typeface="Times New Roman" pitchFamily="18" charset="0"/>
            </a:endParaRPr>
          </a:p>
          <a:p>
            <a:pPr algn="ctr"/>
            <a:r>
              <a:rPr lang="ru-RU" sz="1400" b="1" dirty="0">
                <a:latin typeface="Times New Roman" pitchFamily="18" charset="0"/>
                <a:cs typeface="Times New Roman" pitchFamily="18" charset="0"/>
              </a:rPr>
              <a:t>«Обеспечение безопасности населения»</a:t>
            </a:r>
            <a:endParaRPr lang="ru-RU" sz="1400" dirty="0">
              <a:latin typeface="Times New Roman" pitchFamily="18" charset="0"/>
              <a:cs typeface="Times New Roman" pitchFamily="18" charset="0"/>
            </a:endParaRPr>
          </a:p>
          <a:p>
            <a:pPr algn="just"/>
            <a:r>
              <a:rPr lang="ru-RU" sz="1400" b="1" dirty="0">
                <a:latin typeface="Times New Roman" pitchFamily="18" charset="0"/>
                <a:cs typeface="Times New Roman" pitchFamily="18" charset="0"/>
              </a:rPr>
              <a:t> </a:t>
            </a:r>
            <a:endParaRPr lang="ru-RU" sz="1400" dirty="0">
              <a:latin typeface="Times New Roman" pitchFamily="18" charset="0"/>
              <a:cs typeface="Times New Roman" pitchFamily="18" charset="0"/>
            </a:endParaRPr>
          </a:p>
          <a:p>
            <a:pPr algn="just"/>
            <a:r>
              <a:rPr lang="ru-RU" sz="1400" dirty="0">
                <a:latin typeface="Times New Roman" pitchFamily="18" charset="0"/>
                <a:cs typeface="Times New Roman" pitchFamily="18" charset="0"/>
              </a:rPr>
              <a:t>Общий объем расходов составил </a:t>
            </a:r>
            <a:r>
              <a:rPr lang="ru-RU" sz="1400" b="1" dirty="0">
                <a:latin typeface="Times New Roman" pitchFamily="18" charset="0"/>
                <a:cs typeface="Times New Roman" pitchFamily="18" charset="0"/>
              </a:rPr>
              <a:t>37,9</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млн.руб</a:t>
            </a:r>
            <a:r>
              <a:rPr lang="ru-RU" sz="1400" dirty="0">
                <a:latin typeface="Times New Roman" pitchFamily="18" charset="0"/>
                <a:cs typeface="Times New Roman" pitchFamily="18" charset="0"/>
              </a:rPr>
              <a:t>. или 114,8% к уровню 2020 года. </a:t>
            </a:r>
          </a:p>
          <a:p>
            <a:pPr algn="just"/>
            <a:r>
              <a:rPr lang="ru-RU" sz="1400" dirty="0">
                <a:latin typeface="Times New Roman" pitchFamily="18" charset="0"/>
                <a:cs typeface="Times New Roman" pitchFamily="18" charset="0"/>
              </a:rPr>
              <a:t>Средства программы израсходованы на</a:t>
            </a:r>
            <a:r>
              <a:rPr lang="ru-RU" sz="1400" dirty="0" smtClean="0">
                <a:latin typeface="Times New Roman" pitchFamily="18" charset="0"/>
                <a:cs typeface="Times New Roman" pitchFamily="18" charset="0"/>
              </a:rPr>
              <a:t>:</a:t>
            </a:r>
          </a:p>
          <a:p>
            <a:pPr algn="just"/>
            <a:r>
              <a:rPr lang="ru-RU" sz="1400" dirty="0">
                <a:latin typeface="Times New Roman" pitchFamily="18" charset="0"/>
                <a:cs typeface="Times New Roman" pitchFamily="18" charset="0"/>
              </a:rPr>
              <a:t>- содержание МКУ «УЧСГЗ МО Крымский район» – </a:t>
            </a:r>
            <a:r>
              <a:rPr lang="ru-RU" sz="1400" b="1" dirty="0">
                <a:latin typeface="Times New Roman" pitchFamily="18" charset="0"/>
                <a:cs typeface="Times New Roman" pitchFamily="18" charset="0"/>
              </a:rPr>
              <a:t>33,0 </a:t>
            </a:r>
            <a:r>
              <a:rPr lang="ru-RU" sz="1400" dirty="0">
                <a:latin typeface="Times New Roman" pitchFamily="18" charset="0"/>
                <a:cs typeface="Times New Roman" pitchFamily="18" charset="0"/>
              </a:rPr>
              <a:t>млн. руб.; </a:t>
            </a:r>
          </a:p>
          <a:p>
            <a:pPr algn="just"/>
            <a:r>
              <a:rPr lang="ru-RU" sz="1400" dirty="0">
                <a:latin typeface="Times New Roman" pitchFamily="18" charset="0"/>
                <a:cs typeface="Times New Roman" pitchFamily="18" charset="0"/>
              </a:rPr>
              <a:t>- пожарная безопасность – </a:t>
            </a:r>
            <a:r>
              <a:rPr lang="ru-RU" sz="1400" b="1" dirty="0">
                <a:latin typeface="Times New Roman" pitchFamily="18" charset="0"/>
                <a:cs typeface="Times New Roman" pitchFamily="18" charset="0"/>
              </a:rPr>
              <a:t>1,6</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млн.руб</a:t>
            </a:r>
            <a:r>
              <a:rPr lang="ru-RU" sz="1400" dirty="0">
                <a:latin typeface="Times New Roman" pitchFamily="18" charset="0"/>
                <a:cs typeface="Times New Roman" pitchFamily="18" charset="0"/>
              </a:rPr>
              <a:t>.;</a:t>
            </a:r>
          </a:p>
          <a:p>
            <a:pPr algn="just"/>
            <a:r>
              <a:rPr lang="ru-RU" sz="1400" dirty="0">
                <a:latin typeface="Times New Roman" pitchFamily="18" charset="0"/>
                <a:cs typeface="Times New Roman" pitchFamily="18" charset="0"/>
              </a:rPr>
              <a:t>- снижение рисков и смягчение последствий чрезвычайных ситуаций- </a:t>
            </a:r>
            <a:r>
              <a:rPr lang="ru-RU" sz="1400" b="1" dirty="0">
                <a:latin typeface="Times New Roman" pitchFamily="18" charset="0"/>
                <a:cs typeface="Times New Roman" pitchFamily="18" charset="0"/>
              </a:rPr>
              <a:t>0,8</a:t>
            </a:r>
            <a:r>
              <a:rPr lang="ru-RU" sz="1400" dirty="0">
                <a:latin typeface="Times New Roman" pitchFamily="18" charset="0"/>
                <a:cs typeface="Times New Roman" pitchFamily="18" charset="0"/>
              </a:rPr>
              <a:t> млн. руб.; </a:t>
            </a:r>
          </a:p>
          <a:p>
            <a:pPr algn="just"/>
            <a:r>
              <a:rPr lang="ru-RU" sz="1400" dirty="0">
                <a:latin typeface="Times New Roman" pitchFamily="18" charset="0"/>
                <a:cs typeface="Times New Roman" pitchFamily="18" charset="0"/>
              </a:rPr>
              <a:t>- на развитие и содержание АПК «Безопасный Город» - </a:t>
            </a:r>
            <a:r>
              <a:rPr lang="ru-RU" sz="1400" b="1" dirty="0">
                <a:latin typeface="Times New Roman" pitchFamily="18" charset="0"/>
                <a:cs typeface="Times New Roman" pitchFamily="18" charset="0"/>
              </a:rPr>
              <a:t>0,5</a:t>
            </a:r>
            <a:r>
              <a:rPr lang="ru-RU" sz="1400" dirty="0">
                <a:latin typeface="Times New Roman" pitchFamily="18" charset="0"/>
                <a:cs typeface="Times New Roman" pitchFamily="18" charset="0"/>
              </a:rPr>
              <a:t> млн. руб.</a:t>
            </a:r>
          </a:p>
          <a:p>
            <a:pPr marL="285750" indent="-285750" algn="just">
              <a:buFontTx/>
              <a:buChar char="-"/>
            </a:pPr>
            <a:r>
              <a:rPr lang="ru-RU" sz="1400" dirty="0" smtClean="0">
                <a:latin typeface="Times New Roman" pitchFamily="18" charset="0"/>
                <a:cs typeface="Times New Roman" pitchFamily="18" charset="0"/>
              </a:rPr>
              <a:t>мероприятия </a:t>
            </a:r>
            <a:r>
              <a:rPr lang="ru-RU" sz="1400" dirty="0">
                <a:latin typeface="Times New Roman" pitchFamily="18" charset="0"/>
                <a:cs typeface="Times New Roman" pitchFamily="18" charset="0"/>
              </a:rPr>
              <a:t>по профилактике терроризма и экстремизма – </a:t>
            </a:r>
            <a:r>
              <a:rPr lang="ru-RU" sz="1400" b="1" dirty="0">
                <a:latin typeface="Times New Roman" pitchFamily="18" charset="0"/>
                <a:cs typeface="Times New Roman" pitchFamily="18" charset="0"/>
              </a:rPr>
              <a:t>2,0</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млн.руб</a:t>
            </a:r>
            <a:r>
              <a:rPr lang="ru-RU" sz="1400" dirty="0" smtClean="0">
                <a:latin typeface="Times New Roman" pitchFamily="18" charset="0"/>
                <a:cs typeface="Times New Roman" pitchFamily="18" charset="0"/>
              </a:rPr>
              <a:t>.</a:t>
            </a:r>
          </a:p>
          <a:p>
            <a:pPr marL="285750" indent="-285750" algn="just">
              <a:buFontTx/>
              <a:buChar char="-"/>
            </a:pPr>
            <a:endParaRPr lang="ru-RU" sz="1400" dirty="0">
              <a:latin typeface="Times New Roman" pitchFamily="18" charset="0"/>
              <a:cs typeface="Times New Roman" pitchFamily="18" charset="0"/>
            </a:endParaRPr>
          </a:p>
          <a:p>
            <a:pPr algn="ctr"/>
            <a:r>
              <a:rPr lang="ru-RU" sz="1400" b="1" dirty="0">
                <a:latin typeface="Times New Roman" pitchFamily="18" charset="0"/>
                <a:cs typeface="Times New Roman" pitchFamily="18" charset="0"/>
              </a:rPr>
              <a:t>Муниципальная программа</a:t>
            </a:r>
            <a:endParaRPr lang="ru-RU" sz="1400" dirty="0">
              <a:latin typeface="Times New Roman" pitchFamily="18" charset="0"/>
              <a:cs typeface="Times New Roman" pitchFamily="18" charset="0"/>
            </a:endParaRPr>
          </a:p>
          <a:p>
            <a:pPr algn="ctr"/>
            <a:r>
              <a:rPr lang="ru-RU" sz="1400" b="1" dirty="0">
                <a:latin typeface="Times New Roman" pitchFamily="18" charset="0"/>
                <a:cs typeface="Times New Roman" pitchFamily="18" charset="0"/>
              </a:rPr>
              <a:t>«Развитие культуры»</a:t>
            </a:r>
            <a:endParaRPr lang="ru-RU" sz="1400" dirty="0">
              <a:latin typeface="Times New Roman" pitchFamily="18" charset="0"/>
              <a:cs typeface="Times New Roman" pitchFamily="18" charset="0"/>
            </a:endParaRPr>
          </a:p>
          <a:p>
            <a:pPr algn="just"/>
            <a:r>
              <a:rPr lang="ru-RU" sz="1400" b="1" dirty="0">
                <a:latin typeface="Times New Roman" pitchFamily="18" charset="0"/>
                <a:cs typeface="Times New Roman" pitchFamily="18" charset="0"/>
              </a:rPr>
              <a:t> </a:t>
            </a:r>
            <a:endParaRPr lang="ru-RU" sz="1400" dirty="0">
              <a:latin typeface="Times New Roman" pitchFamily="18" charset="0"/>
              <a:cs typeface="Times New Roman" pitchFamily="18" charset="0"/>
            </a:endParaRPr>
          </a:p>
          <a:p>
            <a:pPr algn="just"/>
            <a:r>
              <a:rPr lang="ru-RU" sz="1400" dirty="0">
                <a:latin typeface="Times New Roman" pitchFamily="18" charset="0"/>
                <a:cs typeface="Times New Roman" pitchFamily="18" charset="0"/>
              </a:rPr>
              <a:t>Общий объем расходов по программе </a:t>
            </a:r>
            <a:r>
              <a:rPr lang="ru-RU" sz="1400" b="1" dirty="0">
                <a:latin typeface="Times New Roman" pitchFamily="18" charset="0"/>
                <a:cs typeface="Times New Roman" pitchFamily="18" charset="0"/>
              </a:rPr>
              <a:t>141,2</a:t>
            </a:r>
            <a:r>
              <a:rPr lang="ru-RU" sz="1400" dirty="0">
                <a:latin typeface="Times New Roman" pitchFamily="18" charset="0"/>
                <a:cs typeface="Times New Roman" pitchFamily="18" charset="0"/>
              </a:rPr>
              <a:t>млн. руб. или 116,2% к уровню 2020 года, в том числе: средства федерального и краевого бюджета – </a:t>
            </a:r>
            <a:r>
              <a:rPr lang="ru-RU" sz="1400" b="1" dirty="0">
                <a:latin typeface="Times New Roman" pitchFamily="18" charset="0"/>
                <a:cs typeface="Times New Roman" pitchFamily="18" charset="0"/>
              </a:rPr>
              <a:t>14,5</a:t>
            </a:r>
            <a:r>
              <a:rPr lang="ru-RU" sz="1400" dirty="0">
                <a:latin typeface="Times New Roman" pitchFamily="18" charset="0"/>
                <a:cs typeface="Times New Roman" pitchFamily="18" charset="0"/>
              </a:rPr>
              <a:t> млн. руб., районного бюджета – </a:t>
            </a:r>
            <a:r>
              <a:rPr lang="ru-RU" sz="1400" b="1" dirty="0">
                <a:latin typeface="Times New Roman" pitchFamily="18" charset="0"/>
                <a:cs typeface="Times New Roman" pitchFamily="18" charset="0"/>
              </a:rPr>
              <a:t>126,7</a:t>
            </a:r>
            <a:r>
              <a:rPr lang="ru-RU" sz="1400" dirty="0">
                <a:latin typeface="Times New Roman" pitchFamily="18" charset="0"/>
                <a:cs typeface="Times New Roman" pitchFamily="18" charset="0"/>
              </a:rPr>
              <a:t> млн. руб. </a:t>
            </a:r>
          </a:p>
          <a:p>
            <a:pPr algn="just"/>
            <a:r>
              <a:rPr lang="ru-RU" sz="1400" dirty="0">
                <a:latin typeface="Times New Roman" pitchFamily="18" charset="0"/>
                <a:cs typeface="Times New Roman" pitchFamily="18" charset="0"/>
              </a:rPr>
              <a:t>В рамках реализации программы профинансированы следующие основные мероприятия: </a:t>
            </a:r>
          </a:p>
          <a:p>
            <a:pPr algn="just"/>
            <a:r>
              <a:rPr lang="ru-RU" sz="1400" dirty="0">
                <a:latin typeface="Times New Roman" pitchFamily="18" charset="0"/>
                <a:cs typeface="Times New Roman" pitchFamily="18" charset="0"/>
              </a:rPr>
              <a:t>- организация и проведение районных мероприятий – </a:t>
            </a:r>
            <a:r>
              <a:rPr lang="ru-RU" sz="1400" b="1" dirty="0">
                <a:latin typeface="Times New Roman" pitchFamily="18" charset="0"/>
                <a:cs typeface="Times New Roman" pitchFamily="18" charset="0"/>
              </a:rPr>
              <a:t>21,0</a:t>
            </a:r>
            <a:r>
              <a:rPr lang="ru-RU" sz="1400" dirty="0">
                <a:latin typeface="Times New Roman" pitchFamily="18" charset="0"/>
                <a:cs typeface="Times New Roman" pitchFamily="18" charset="0"/>
              </a:rPr>
              <a:t> млн. руб.; </a:t>
            </a:r>
          </a:p>
          <a:p>
            <a:pPr algn="just"/>
            <a:r>
              <a:rPr lang="ru-RU" sz="1400" dirty="0">
                <a:latin typeface="Times New Roman" pitchFamily="18" charset="0"/>
                <a:cs typeface="Times New Roman" pitchFamily="18" charset="0"/>
              </a:rPr>
              <a:t>- создание модельных муниципальных библиотек-</a:t>
            </a:r>
            <a:r>
              <a:rPr lang="ru-RU" sz="1400" b="1" dirty="0">
                <a:latin typeface="Times New Roman" pitchFamily="18" charset="0"/>
                <a:cs typeface="Times New Roman" pitchFamily="18" charset="0"/>
              </a:rPr>
              <a:t>11,4</a:t>
            </a:r>
            <a:r>
              <a:rPr lang="ru-RU" sz="1400" dirty="0">
                <a:latin typeface="Times New Roman" pitchFamily="18" charset="0"/>
                <a:cs typeface="Times New Roman" pitchFamily="18" charset="0"/>
              </a:rPr>
              <a:t> тыс. руб., из них за счет средств федерального и краевого бюджета </a:t>
            </a:r>
            <a:r>
              <a:rPr lang="ru-RU" sz="1400" b="1" dirty="0">
                <a:latin typeface="Times New Roman" pitchFamily="18" charset="0"/>
                <a:cs typeface="Times New Roman" pitchFamily="18" charset="0"/>
              </a:rPr>
              <a:t>10,4</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млн.руб</a:t>
            </a:r>
            <a:r>
              <a:rPr lang="ru-RU" sz="1400" dirty="0">
                <a:latin typeface="Times New Roman" pitchFamily="18" charset="0"/>
                <a:cs typeface="Times New Roman" pitchFamily="18" charset="0"/>
              </a:rPr>
              <a:t>., районного бюджета </a:t>
            </a:r>
            <a:r>
              <a:rPr lang="ru-RU" sz="1400" b="1" dirty="0">
                <a:latin typeface="Times New Roman" pitchFamily="18" charset="0"/>
                <a:cs typeface="Times New Roman" pitchFamily="18" charset="0"/>
              </a:rPr>
              <a:t>1,0 </a:t>
            </a:r>
            <a:r>
              <a:rPr lang="ru-RU" sz="1400" dirty="0" err="1">
                <a:latin typeface="Times New Roman" pitchFamily="18" charset="0"/>
                <a:cs typeface="Times New Roman" pitchFamily="18" charset="0"/>
              </a:rPr>
              <a:t>млн.руб</a:t>
            </a:r>
            <a:r>
              <a:rPr lang="ru-RU" sz="1400" dirty="0">
                <a:latin typeface="Times New Roman" pitchFamily="18" charset="0"/>
                <a:cs typeface="Times New Roman" pitchFamily="18" charset="0"/>
              </a:rPr>
              <a:t>.; </a:t>
            </a:r>
          </a:p>
          <a:p>
            <a:pPr algn="just"/>
            <a:r>
              <a:rPr lang="ru-RU" sz="1400" dirty="0">
                <a:latin typeface="Times New Roman" pitchFamily="18" charset="0"/>
                <a:cs typeface="Times New Roman" pitchFamily="18" charset="0"/>
              </a:rPr>
              <a:t>- ремонт фойе СКЦ – </a:t>
            </a:r>
            <a:r>
              <a:rPr lang="ru-RU" sz="1400" b="1" dirty="0">
                <a:latin typeface="Times New Roman" pitchFamily="18" charset="0"/>
                <a:cs typeface="Times New Roman" pitchFamily="18" charset="0"/>
              </a:rPr>
              <a:t>3,0</a:t>
            </a:r>
            <a:r>
              <a:rPr lang="ru-RU" sz="1400" dirty="0">
                <a:latin typeface="Times New Roman" pitchFamily="18" charset="0"/>
                <a:cs typeface="Times New Roman" pitchFamily="18" charset="0"/>
              </a:rPr>
              <a:t> млн. руб.;</a:t>
            </a:r>
          </a:p>
          <a:p>
            <a:pPr algn="just"/>
            <a:r>
              <a:rPr lang="ru-RU" sz="1400" dirty="0">
                <a:latin typeface="Times New Roman" pitchFamily="18" charset="0"/>
                <a:cs typeface="Times New Roman" pitchFamily="18" charset="0"/>
              </a:rPr>
              <a:t>- на финансовое обеспечение деятельности 7 подведомственных учреждений культуры (на выплату заработной платы, коммунальных услуг, содержание учреждений) </a:t>
            </a:r>
            <a:r>
              <a:rPr lang="ru-RU" sz="1400" b="1" dirty="0">
                <a:latin typeface="Times New Roman" pitchFamily="18" charset="0"/>
                <a:cs typeface="Times New Roman" pitchFamily="18" charset="0"/>
              </a:rPr>
              <a:t>105,1</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млн.руб</a:t>
            </a:r>
            <a:r>
              <a:rPr lang="ru-RU" sz="1400" dirty="0">
                <a:latin typeface="Times New Roman" pitchFamily="18" charset="0"/>
                <a:cs typeface="Times New Roman" pitchFamily="18" charset="0"/>
              </a:rPr>
              <a:t>.</a:t>
            </a:r>
          </a:p>
          <a:p>
            <a:pPr algn="just"/>
            <a:r>
              <a:rPr lang="ru-RU" sz="1400" dirty="0">
                <a:latin typeface="Times New Roman" pitchFamily="18" charset="0"/>
                <a:cs typeface="Times New Roman" pitchFamily="18" charset="0"/>
              </a:rPr>
              <a:t>- на комплектование библиотечного фонда – </a:t>
            </a:r>
            <a:r>
              <a:rPr lang="ru-RU" sz="1400" b="1" dirty="0">
                <a:latin typeface="Times New Roman" pitchFamily="18" charset="0"/>
                <a:cs typeface="Times New Roman" pitchFamily="18" charset="0"/>
              </a:rPr>
              <a:t>0,7</a:t>
            </a:r>
            <a:r>
              <a:rPr lang="ru-RU" sz="1400" dirty="0">
                <a:latin typeface="Times New Roman" pitchFamily="18" charset="0"/>
                <a:cs typeface="Times New Roman" pitchFamily="18" charset="0"/>
              </a:rPr>
              <a:t> млн. руб. </a:t>
            </a:r>
          </a:p>
          <a:p>
            <a:pPr algn="just"/>
            <a:endParaRPr lang="ru-RU" sz="1400" dirty="0">
              <a:latin typeface="Times New Roman" pitchFamily="18" charset="0"/>
              <a:cs typeface="Times New Roman" pitchFamily="18" charset="0"/>
            </a:endParaRPr>
          </a:p>
        </p:txBody>
      </p:sp>
    </p:spTree>
    <p:extLst>
      <p:ext uri="{BB962C8B-B14F-4D97-AF65-F5344CB8AC3E}">
        <p14:creationId xmlns:p14="http://schemas.microsoft.com/office/powerpoint/2010/main" val="27426960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539552" y="1028343"/>
            <a:ext cx="8280920" cy="4832092"/>
          </a:xfrm>
          <a:prstGeom prst="rect">
            <a:avLst/>
          </a:prstGeom>
        </p:spPr>
        <p:txBody>
          <a:bodyPr wrap="square">
            <a:spAutoFit/>
          </a:bodyPr>
          <a:lstStyle/>
          <a:p>
            <a:pPr algn="ctr"/>
            <a:r>
              <a:rPr lang="ru-RU" sz="1400" b="1" dirty="0">
                <a:latin typeface="Times New Roman" pitchFamily="18" charset="0"/>
                <a:cs typeface="Times New Roman" pitchFamily="18" charset="0"/>
              </a:rPr>
              <a:t>Муниципальная программа </a:t>
            </a:r>
            <a:endParaRPr lang="ru-RU" sz="1400" dirty="0">
              <a:latin typeface="Times New Roman" pitchFamily="18" charset="0"/>
              <a:cs typeface="Times New Roman" pitchFamily="18" charset="0"/>
            </a:endParaRPr>
          </a:p>
          <a:p>
            <a:pPr algn="ctr"/>
            <a:r>
              <a:rPr lang="ru-RU" sz="1400" b="1" dirty="0">
                <a:latin typeface="Times New Roman" pitchFamily="18" charset="0"/>
                <a:cs typeface="Times New Roman" pitchFamily="18" charset="0"/>
              </a:rPr>
              <a:t>«Развитие физической культуры и спорта».</a:t>
            </a:r>
            <a:endParaRPr lang="ru-RU" sz="1400" dirty="0">
              <a:latin typeface="Times New Roman" pitchFamily="18" charset="0"/>
              <a:cs typeface="Times New Roman" pitchFamily="18" charset="0"/>
            </a:endParaRPr>
          </a:p>
          <a:p>
            <a:pPr algn="just"/>
            <a:r>
              <a:rPr lang="ru-RU" sz="1400" b="1" dirty="0">
                <a:latin typeface="Times New Roman" pitchFamily="18" charset="0"/>
                <a:cs typeface="Times New Roman" pitchFamily="18" charset="0"/>
              </a:rPr>
              <a:t> </a:t>
            </a:r>
            <a:endParaRPr lang="ru-RU" sz="1400" dirty="0">
              <a:latin typeface="Times New Roman" pitchFamily="18" charset="0"/>
              <a:cs typeface="Times New Roman" pitchFamily="18" charset="0"/>
            </a:endParaRPr>
          </a:p>
          <a:p>
            <a:pPr algn="just"/>
            <a:r>
              <a:rPr lang="ru-RU" sz="1400" dirty="0">
                <a:latin typeface="Times New Roman" pitchFamily="18" charset="0"/>
                <a:cs typeface="Times New Roman" pitchFamily="18" charset="0"/>
              </a:rPr>
              <a:t>Общий объем расходов по программе составил </a:t>
            </a:r>
            <a:r>
              <a:rPr lang="ru-RU" sz="1400" b="1" dirty="0">
                <a:latin typeface="Times New Roman" pitchFamily="18" charset="0"/>
                <a:cs typeface="Times New Roman" pitchFamily="18" charset="0"/>
              </a:rPr>
              <a:t>120,6</a:t>
            </a:r>
            <a:r>
              <a:rPr lang="ru-RU" sz="1400" dirty="0">
                <a:latin typeface="Times New Roman" pitchFamily="18" charset="0"/>
                <a:cs typeface="Times New Roman" pitchFamily="18" charset="0"/>
              </a:rPr>
              <a:t> млн. руб. или 72,0% от плановых назначений (за счет не поступления средств на строительство центра единоборств) и 107,6% к уровню 2020 года, в том числе: краевой бюджет </a:t>
            </a:r>
            <a:r>
              <a:rPr lang="ru-RU" sz="1400" b="1" dirty="0">
                <a:latin typeface="Times New Roman" pitchFamily="18" charset="0"/>
                <a:cs typeface="Times New Roman" pitchFamily="18" charset="0"/>
              </a:rPr>
              <a:t>8,7</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млн.руб</a:t>
            </a:r>
            <a:r>
              <a:rPr lang="ru-RU" sz="1400" dirty="0">
                <a:latin typeface="Times New Roman" pitchFamily="18" charset="0"/>
                <a:cs typeface="Times New Roman" pitchFamily="18" charset="0"/>
              </a:rPr>
              <a:t>, районный бюджет </a:t>
            </a:r>
            <a:r>
              <a:rPr lang="ru-RU" sz="1400" b="1" dirty="0">
                <a:latin typeface="Times New Roman" pitchFamily="18" charset="0"/>
                <a:cs typeface="Times New Roman" pitchFamily="18" charset="0"/>
              </a:rPr>
              <a:t>111,9</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млн.руб</a:t>
            </a:r>
            <a:r>
              <a:rPr lang="ru-RU" sz="1400" dirty="0">
                <a:latin typeface="Times New Roman" pitchFamily="18" charset="0"/>
                <a:cs typeface="Times New Roman" pitchFamily="18" charset="0"/>
              </a:rPr>
              <a:t>.</a:t>
            </a:r>
          </a:p>
          <a:p>
            <a:pPr algn="just"/>
            <a:r>
              <a:rPr lang="ru-RU" sz="1400" dirty="0">
                <a:latin typeface="Times New Roman" pitchFamily="18" charset="0"/>
                <a:cs typeface="Times New Roman" pitchFamily="18" charset="0"/>
              </a:rPr>
              <a:t>В рамках программы профинансированы следующие мероприятия:</a:t>
            </a:r>
          </a:p>
          <a:p>
            <a:pPr algn="just"/>
            <a:r>
              <a:rPr lang="ru-RU" sz="1400" dirty="0">
                <a:latin typeface="Times New Roman" pitchFamily="18" charset="0"/>
                <a:cs typeface="Times New Roman" pitchFamily="18" charset="0"/>
              </a:rPr>
              <a:t>- участие муниципальных физкультурно-спортивных организаций в краевых спортивных мероприятиях – </a:t>
            </a:r>
            <a:r>
              <a:rPr lang="ru-RU" sz="1400" b="1" dirty="0">
                <a:latin typeface="Times New Roman" pitchFamily="18" charset="0"/>
                <a:cs typeface="Times New Roman" pitchFamily="18" charset="0"/>
              </a:rPr>
              <a:t>1,5</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млн.руб</a:t>
            </a:r>
            <a:r>
              <a:rPr lang="ru-RU" sz="1400" dirty="0">
                <a:latin typeface="Times New Roman" pitchFamily="18" charset="0"/>
                <a:cs typeface="Times New Roman" pitchFamily="18" charset="0"/>
              </a:rPr>
              <a:t>.</a:t>
            </a:r>
            <a:r>
              <a:rPr lang="ru-RU" sz="1400" b="1" dirty="0">
                <a:latin typeface="Times New Roman" pitchFamily="18" charset="0"/>
                <a:cs typeface="Times New Roman" pitchFamily="18" charset="0"/>
              </a:rPr>
              <a:t> </a:t>
            </a:r>
            <a:endParaRPr lang="ru-RU" sz="1400" dirty="0">
              <a:latin typeface="Times New Roman" pitchFamily="18" charset="0"/>
              <a:cs typeface="Times New Roman" pitchFamily="18" charset="0"/>
            </a:endParaRPr>
          </a:p>
          <a:p>
            <a:pPr algn="just"/>
            <a:r>
              <a:rPr lang="ru-RU" sz="1400" dirty="0">
                <a:latin typeface="Times New Roman" pitchFamily="18" charset="0"/>
                <a:cs typeface="Times New Roman" pitchFamily="18" charset="0"/>
              </a:rPr>
              <a:t>- предоставление субсидий на </a:t>
            </a:r>
            <a:r>
              <a:rPr lang="ru-RU" sz="1400" dirty="0" err="1">
                <a:latin typeface="Times New Roman" pitchFamily="18" charset="0"/>
                <a:cs typeface="Times New Roman" pitchFamily="18" charset="0"/>
              </a:rPr>
              <a:t>софинансирование</a:t>
            </a:r>
            <a:r>
              <a:rPr lang="ru-RU" sz="1400" dirty="0">
                <a:latin typeface="Times New Roman" pitchFamily="18" charset="0"/>
                <a:cs typeface="Times New Roman" pitchFamily="18" charset="0"/>
              </a:rPr>
              <a:t> в части оплаты труда инструкторов по спорту </a:t>
            </a:r>
            <a:r>
              <a:rPr lang="ru-RU" sz="1400" b="1" dirty="0">
                <a:latin typeface="Times New Roman" pitchFamily="18" charset="0"/>
                <a:cs typeface="Times New Roman" pitchFamily="18" charset="0"/>
              </a:rPr>
              <a:t>0,1</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млн.руб</a:t>
            </a:r>
            <a:r>
              <a:rPr lang="ru-RU" sz="1400" dirty="0">
                <a:latin typeface="Times New Roman" pitchFamily="18" charset="0"/>
                <a:cs typeface="Times New Roman" pitchFamily="18" charset="0"/>
              </a:rPr>
              <a:t>., 10 инструкторов по спорту МБУ СШ «Урожай» получают выплаты за организацию и проведение спортивно-оздоровительной работы </a:t>
            </a:r>
          </a:p>
          <a:p>
            <a:pPr algn="just"/>
            <a:r>
              <a:rPr lang="ru-RU" sz="1400" dirty="0">
                <a:latin typeface="Times New Roman" pitchFamily="18" charset="0"/>
                <a:cs typeface="Times New Roman" pitchFamily="18" charset="0"/>
              </a:rPr>
              <a:t>- выполнение муниципального задания 4х подведомственных учреждений (оплата за коммунальные услуги, выплата заработной платы, расходы на содержание транспорта, приобретение ГСМ) </a:t>
            </a:r>
            <a:r>
              <a:rPr lang="ru-RU" sz="1400" b="1" dirty="0">
                <a:latin typeface="Times New Roman" pitchFamily="18" charset="0"/>
                <a:cs typeface="Times New Roman" pitchFamily="18" charset="0"/>
              </a:rPr>
              <a:t>104,2</a:t>
            </a:r>
            <a:r>
              <a:rPr lang="ru-RU" sz="1400" dirty="0">
                <a:latin typeface="Times New Roman" pitchFamily="18" charset="0"/>
                <a:cs typeface="Times New Roman" pitchFamily="18" charset="0"/>
              </a:rPr>
              <a:t> млн. руб.;</a:t>
            </a:r>
          </a:p>
          <a:p>
            <a:pPr algn="just"/>
            <a:r>
              <a:rPr lang="ru-RU" sz="1400" dirty="0">
                <a:latin typeface="Times New Roman" pitchFamily="18" charset="0"/>
                <a:cs typeface="Times New Roman" pitchFamily="18" charset="0"/>
              </a:rPr>
              <a:t>- прохождение углубленного медицинского – </a:t>
            </a:r>
            <a:r>
              <a:rPr lang="ru-RU" sz="1400" b="1" dirty="0">
                <a:latin typeface="Times New Roman" pitchFamily="18" charset="0"/>
                <a:cs typeface="Times New Roman" pitchFamily="18" charset="0"/>
              </a:rPr>
              <a:t>1,5</a:t>
            </a:r>
            <a:r>
              <a:rPr lang="ru-RU" sz="1400" dirty="0">
                <a:latin typeface="Times New Roman" pitchFamily="18" charset="0"/>
                <a:cs typeface="Times New Roman" pitchFamily="18" charset="0"/>
              </a:rPr>
              <a:t> млн. руб.;</a:t>
            </a:r>
          </a:p>
          <a:p>
            <a:pPr algn="just"/>
            <a:r>
              <a:rPr lang="ru-RU" sz="1400" dirty="0">
                <a:latin typeface="Times New Roman" pitchFamily="18" charset="0"/>
                <a:cs typeface="Times New Roman" pitchFamily="18" charset="0"/>
              </a:rPr>
              <a:t>-приобретение микроавтобуса – </a:t>
            </a:r>
            <a:r>
              <a:rPr lang="ru-RU" sz="1400" b="1" dirty="0">
                <a:latin typeface="Times New Roman" pitchFamily="18" charset="0"/>
                <a:cs typeface="Times New Roman" pitchFamily="18" charset="0"/>
              </a:rPr>
              <a:t>2,4</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млн.руб</a:t>
            </a:r>
            <a:r>
              <a:rPr lang="ru-RU" sz="1400" dirty="0">
                <a:latin typeface="Times New Roman" pitchFamily="18" charset="0"/>
                <a:cs typeface="Times New Roman" pitchFamily="18" charset="0"/>
              </a:rPr>
              <a:t>.;</a:t>
            </a:r>
          </a:p>
          <a:p>
            <a:pPr algn="just"/>
            <a:r>
              <a:rPr lang="ru-RU" sz="1400" dirty="0">
                <a:latin typeface="Times New Roman" pitchFamily="18" charset="0"/>
                <a:cs typeface="Times New Roman" pitchFamily="18" charset="0"/>
              </a:rPr>
              <a:t>- устройство искусственного покрытия футбольного поля МБУ СШ «Крымская»– </a:t>
            </a:r>
            <a:r>
              <a:rPr lang="ru-RU" sz="1400" b="1" dirty="0">
                <a:latin typeface="Times New Roman" pitchFamily="18" charset="0"/>
                <a:cs typeface="Times New Roman" pitchFamily="18" charset="0"/>
              </a:rPr>
              <a:t>2,4</a:t>
            </a:r>
            <a:r>
              <a:rPr lang="ru-RU" sz="1400" dirty="0">
                <a:latin typeface="Times New Roman" pitchFamily="18" charset="0"/>
                <a:cs typeface="Times New Roman" pitchFamily="18" charset="0"/>
              </a:rPr>
              <a:t> млн. руб. (краевой), </a:t>
            </a:r>
          </a:p>
          <a:p>
            <a:pPr algn="just"/>
            <a:r>
              <a:rPr lang="ru-RU" sz="1400" dirty="0">
                <a:latin typeface="Times New Roman" pitchFamily="18" charset="0"/>
                <a:cs typeface="Times New Roman" pitchFamily="18" charset="0"/>
              </a:rPr>
              <a:t>- ремонт кровли и комплексной площадки МБУ СОШР «Ровесник»  – </a:t>
            </a:r>
            <a:r>
              <a:rPr lang="ru-RU" sz="1400" b="1" dirty="0">
                <a:latin typeface="Times New Roman" pitchFamily="18" charset="0"/>
                <a:cs typeface="Times New Roman" pitchFamily="18" charset="0"/>
              </a:rPr>
              <a:t>5,0</a:t>
            </a:r>
            <a:r>
              <a:rPr lang="ru-RU" sz="1400" dirty="0">
                <a:latin typeface="Times New Roman" pitchFamily="18" charset="0"/>
                <a:cs typeface="Times New Roman" pitchFamily="18" charset="0"/>
              </a:rPr>
              <a:t> млн. руб.(краевой);</a:t>
            </a:r>
          </a:p>
          <a:p>
            <a:pPr algn="just"/>
            <a:r>
              <a:rPr lang="ru-RU" sz="1400" dirty="0">
                <a:latin typeface="Times New Roman" pitchFamily="18" charset="0"/>
                <a:cs typeface="Times New Roman" pitchFamily="18" charset="0"/>
              </a:rPr>
              <a:t>- выплаты молодым специалистам -</a:t>
            </a:r>
            <a:r>
              <a:rPr lang="ru-RU" sz="1400" b="1" dirty="0">
                <a:latin typeface="Times New Roman" pitchFamily="18" charset="0"/>
                <a:cs typeface="Times New Roman" pitchFamily="18" charset="0"/>
              </a:rPr>
              <a:t>0,3</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млн.руб</a:t>
            </a:r>
            <a:r>
              <a:rPr lang="ru-RU" sz="1400" dirty="0">
                <a:latin typeface="Times New Roman" pitchFamily="18" charset="0"/>
                <a:cs typeface="Times New Roman" pitchFamily="18" charset="0"/>
              </a:rPr>
              <a:t>. (краевой);</a:t>
            </a:r>
          </a:p>
          <a:p>
            <a:pPr algn="just"/>
            <a:r>
              <a:rPr lang="ru-RU" sz="1400" dirty="0">
                <a:latin typeface="Times New Roman" pitchFamily="18" charset="0"/>
                <a:cs typeface="Times New Roman" pitchFamily="18" charset="0"/>
              </a:rPr>
              <a:t>- оплата труда инструкторам по спорту – </a:t>
            </a:r>
            <a:r>
              <a:rPr lang="ru-RU" sz="1400" b="1" dirty="0">
                <a:latin typeface="Times New Roman" pitchFamily="18" charset="0"/>
                <a:cs typeface="Times New Roman" pitchFamily="18" charset="0"/>
              </a:rPr>
              <a:t>1,0</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млн.руб</a:t>
            </a:r>
            <a:r>
              <a:rPr lang="ru-RU" sz="1400" dirty="0">
                <a:latin typeface="Times New Roman" pitchFamily="18" charset="0"/>
                <a:cs typeface="Times New Roman" pitchFamily="18" charset="0"/>
              </a:rPr>
              <a:t>. (краевой)</a:t>
            </a:r>
          </a:p>
          <a:p>
            <a:pPr algn="just"/>
            <a:endParaRPr lang="ru-RU" sz="1400" b="1" dirty="0">
              <a:solidFill>
                <a:schemeClr val="accent1">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5763781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539552" y="1028343"/>
            <a:ext cx="8280920" cy="4185761"/>
          </a:xfrm>
          <a:prstGeom prst="rect">
            <a:avLst/>
          </a:prstGeom>
        </p:spPr>
        <p:txBody>
          <a:bodyPr wrap="square">
            <a:spAutoFit/>
          </a:bodyPr>
          <a:lstStyle/>
          <a:p>
            <a:pPr algn="ctr"/>
            <a:r>
              <a:rPr lang="ru-RU" sz="1400" b="1" dirty="0">
                <a:latin typeface="Times New Roman" pitchFamily="18" charset="0"/>
                <a:cs typeface="Times New Roman" pitchFamily="18" charset="0"/>
              </a:rPr>
              <a:t>Муниципальная программа</a:t>
            </a:r>
            <a:endParaRPr lang="ru-RU" sz="1400" dirty="0">
              <a:latin typeface="Times New Roman" pitchFamily="18" charset="0"/>
              <a:cs typeface="Times New Roman" pitchFamily="18" charset="0"/>
            </a:endParaRPr>
          </a:p>
          <a:p>
            <a:pPr algn="ctr"/>
            <a:r>
              <a:rPr lang="ru-RU" sz="1400" b="1" dirty="0">
                <a:latin typeface="Times New Roman" pitchFamily="18" charset="0"/>
                <a:cs typeface="Times New Roman" pitchFamily="18" charset="0"/>
              </a:rPr>
              <a:t>«Экономическое развитие и инновационная экономика»</a:t>
            </a:r>
            <a:r>
              <a:rPr lang="ru-RU" sz="1400" dirty="0">
                <a:latin typeface="Times New Roman" pitchFamily="18" charset="0"/>
                <a:cs typeface="Times New Roman" pitchFamily="18" charset="0"/>
              </a:rPr>
              <a:t> </a:t>
            </a:r>
          </a:p>
          <a:p>
            <a:pPr algn="just"/>
            <a:r>
              <a:rPr lang="ru-RU" sz="1400" dirty="0">
                <a:latin typeface="Times New Roman" pitchFamily="18" charset="0"/>
                <a:cs typeface="Times New Roman" pitchFamily="18" charset="0"/>
              </a:rPr>
              <a:t> </a:t>
            </a:r>
          </a:p>
          <a:p>
            <a:pPr algn="just"/>
            <a:r>
              <a:rPr lang="ru-RU" sz="1400" dirty="0">
                <a:latin typeface="Times New Roman" pitchFamily="18" charset="0"/>
                <a:cs typeface="Times New Roman" pitchFamily="18" charset="0"/>
              </a:rPr>
              <a:t>Объем финансирования составил </a:t>
            </a:r>
            <a:r>
              <a:rPr lang="ru-RU" sz="1400" b="1" dirty="0">
                <a:latin typeface="Times New Roman" pitchFamily="18" charset="0"/>
                <a:cs typeface="Times New Roman" pitchFamily="18" charset="0"/>
              </a:rPr>
              <a:t>0,5</a:t>
            </a:r>
            <a:r>
              <a:rPr lang="ru-RU" sz="1400" dirty="0">
                <a:latin typeface="Times New Roman" pitchFamily="18" charset="0"/>
                <a:cs typeface="Times New Roman" pitchFamily="18" charset="0"/>
              </a:rPr>
              <a:t> млн. рублей или 100% к уровню 2020 года В рамках программы были профинансированы мероприятия: </a:t>
            </a:r>
          </a:p>
          <a:p>
            <a:pPr algn="just"/>
            <a:r>
              <a:rPr lang="ru-RU" sz="1400" dirty="0">
                <a:latin typeface="Times New Roman" pitchFamily="18" charset="0"/>
                <a:cs typeface="Times New Roman" pitchFamily="18" charset="0"/>
              </a:rPr>
              <a:t>- на оказание консультационных услуг, проведение семинаров для малого и среднего предпринимательства </a:t>
            </a:r>
            <a:r>
              <a:rPr lang="ru-RU" sz="1400" b="1" dirty="0">
                <a:latin typeface="Times New Roman" pitchFamily="18" charset="0"/>
                <a:cs typeface="Times New Roman" pitchFamily="18" charset="0"/>
              </a:rPr>
              <a:t>0,2</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млн.руб</a:t>
            </a:r>
            <a:r>
              <a:rPr lang="ru-RU" sz="1400" dirty="0">
                <a:latin typeface="Times New Roman" pitchFamily="18" charset="0"/>
                <a:cs typeface="Times New Roman" pitchFamily="18" charset="0"/>
              </a:rPr>
              <a:t>.;</a:t>
            </a:r>
          </a:p>
          <a:p>
            <a:pPr algn="just"/>
            <a:r>
              <a:rPr lang="ru-RU" sz="1400" dirty="0">
                <a:latin typeface="Times New Roman" pitchFamily="18" charset="0"/>
                <a:cs typeface="Times New Roman" pitchFamily="18" charset="0"/>
              </a:rPr>
              <a:t>- техническое сопровождение образовательного мероприятия для управленческих команд в </a:t>
            </a:r>
            <a:r>
              <a:rPr lang="ru-RU" sz="1400" dirty="0" err="1">
                <a:latin typeface="Times New Roman" pitchFamily="18" charset="0"/>
                <a:cs typeface="Times New Roman" pitchFamily="18" charset="0"/>
              </a:rPr>
              <a:t>г.Тимашевске</a:t>
            </a:r>
            <a:r>
              <a:rPr lang="ru-RU" sz="1400" dirty="0">
                <a:latin typeface="Times New Roman" pitchFamily="18" charset="0"/>
                <a:cs typeface="Times New Roman" pitchFamily="18" charset="0"/>
              </a:rPr>
              <a:t> – </a:t>
            </a:r>
            <a:r>
              <a:rPr lang="ru-RU" sz="1400" b="1" dirty="0">
                <a:latin typeface="Times New Roman" pitchFamily="18" charset="0"/>
                <a:cs typeface="Times New Roman" pitchFamily="18" charset="0"/>
              </a:rPr>
              <a:t>0,1</a:t>
            </a:r>
            <a:r>
              <a:rPr lang="ru-RU" sz="1400" dirty="0">
                <a:latin typeface="Times New Roman" pitchFamily="18" charset="0"/>
                <a:cs typeface="Times New Roman" pitchFamily="18" charset="0"/>
              </a:rPr>
              <a:t> млн. руб., </a:t>
            </a:r>
          </a:p>
          <a:p>
            <a:pPr algn="just"/>
            <a:r>
              <a:rPr lang="ru-RU" sz="1400" dirty="0">
                <a:latin typeface="Times New Roman" pitchFamily="18" charset="0"/>
                <a:cs typeface="Times New Roman" pitchFamily="18" charset="0"/>
              </a:rPr>
              <a:t>- на обеспечение работы инвестиционного портала-</a:t>
            </a:r>
            <a:r>
              <a:rPr lang="ru-RU" sz="1400" b="1" dirty="0">
                <a:latin typeface="Times New Roman" pitchFamily="18" charset="0"/>
                <a:cs typeface="Times New Roman" pitchFamily="18" charset="0"/>
              </a:rPr>
              <a:t>0,2</a:t>
            </a:r>
            <a:r>
              <a:rPr lang="ru-RU" sz="1400" dirty="0">
                <a:latin typeface="Times New Roman" pitchFamily="18" charset="0"/>
                <a:cs typeface="Times New Roman" pitchFamily="18" charset="0"/>
              </a:rPr>
              <a:t> млн. руб.).</a:t>
            </a:r>
          </a:p>
          <a:p>
            <a:pPr algn="just"/>
            <a:r>
              <a:rPr lang="ru-RU" sz="1400" b="1" dirty="0">
                <a:latin typeface="Times New Roman" pitchFamily="18" charset="0"/>
                <a:cs typeface="Times New Roman" pitchFamily="18" charset="0"/>
              </a:rPr>
              <a:t> </a:t>
            </a:r>
            <a:endParaRPr lang="ru-RU" sz="1400" dirty="0">
              <a:latin typeface="Times New Roman" pitchFamily="18" charset="0"/>
              <a:cs typeface="Times New Roman" pitchFamily="18" charset="0"/>
            </a:endParaRPr>
          </a:p>
          <a:p>
            <a:pPr algn="ctr"/>
            <a:r>
              <a:rPr lang="ru-RU" sz="1400" b="1" dirty="0">
                <a:latin typeface="Times New Roman" pitchFamily="18" charset="0"/>
                <a:cs typeface="Times New Roman" pitchFamily="18" charset="0"/>
              </a:rPr>
              <a:t>Муниципальная программа</a:t>
            </a:r>
            <a:endParaRPr lang="ru-RU" sz="1400" dirty="0">
              <a:latin typeface="Times New Roman" pitchFamily="18" charset="0"/>
              <a:cs typeface="Times New Roman" pitchFamily="18" charset="0"/>
            </a:endParaRPr>
          </a:p>
          <a:p>
            <a:pPr algn="ctr"/>
            <a:r>
              <a:rPr lang="ru-RU" sz="1400" b="1" dirty="0">
                <a:latin typeface="Times New Roman" pitchFamily="18" charset="0"/>
                <a:cs typeface="Times New Roman" pitchFamily="18" charset="0"/>
              </a:rPr>
              <a:t>«Молодежь Крымского района»</a:t>
            </a:r>
            <a:r>
              <a:rPr lang="ru-RU" sz="1400" dirty="0">
                <a:latin typeface="Times New Roman" pitchFamily="18" charset="0"/>
                <a:cs typeface="Times New Roman" pitchFamily="18" charset="0"/>
              </a:rPr>
              <a:t> </a:t>
            </a:r>
          </a:p>
          <a:p>
            <a:pPr algn="just"/>
            <a:r>
              <a:rPr lang="ru-RU" sz="1400" dirty="0">
                <a:latin typeface="Times New Roman" pitchFamily="18" charset="0"/>
                <a:cs typeface="Times New Roman" pitchFamily="18" charset="0"/>
              </a:rPr>
              <a:t> </a:t>
            </a:r>
          </a:p>
          <a:p>
            <a:pPr algn="just"/>
            <a:r>
              <a:rPr lang="ru-RU" sz="1400" dirty="0">
                <a:latin typeface="Times New Roman" pitchFamily="18" charset="0"/>
                <a:cs typeface="Times New Roman" pitchFamily="18" charset="0"/>
              </a:rPr>
              <a:t>Объем расходов составил </a:t>
            </a:r>
            <a:r>
              <a:rPr lang="ru-RU" sz="1400" b="1" dirty="0">
                <a:latin typeface="Times New Roman" pitchFamily="18" charset="0"/>
                <a:cs typeface="Times New Roman" pitchFamily="18" charset="0"/>
              </a:rPr>
              <a:t>6,2</a:t>
            </a:r>
            <a:r>
              <a:rPr lang="ru-RU" sz="1400" dirty="0">
                <a:latin typeface="Times New Roman" pitchFamily="18" charset="0"/>
                <a:cs typeface="Times New Roman" pitchFamily="18" charset="0"/>
              </a:rPr>
              <a:t> млн. руб. или 114,8% к уровню 2020 года.</a:t>
            </a:r>
          </a:p>
          <a:p>
            <a:pPr algn="just"/>
            <a:r>
              <a:rPr lang="ru-RU" sz="1400" dirty="0">
                <a:latin typeface="Times New Roman" pitchFamily="18" charset="0"/>
                <a:cs typeface="Times New Roman" pitchFamily="18" charset="0"/>
              </a:rPr>
              <a:t>В рамках программы были профинансированы следующие мероприятия:</a:t>
            </a:r>
          </a:p>
          <a:p>
            <a:pPr algn="just"/>
            <a:r>
              <a:rPr lang="ru-RU" sz="1400" dirty="0">
                <a:latin typeface="Times New Roman" pitchFamily="18" charset="0"/>
                <a:cs typeface="Times New Roman" pitchFamily="18" charset="0"/>
              </a:rPr>
              <a:t>- организация и проведение мероприятий для молодежи -</a:t>
            </a:r>
            <a:r>
              <a:rPr lang="ru-RU" sz="1400" b="1" dirty="0">
                <a:latin typeface="Times New Roman" pitchFamily="18" charset="0"/>
                <a:cs typeface="Times New Roman" pitchFamily="18" charset="0"/>
              </a:rPr>
              <a:t>1,1</a:t>
            </a:r>
            <a:r>
              <a:rPr lang="ru-RU" sz="1400" dirty="0">
                <a:latin typeface="Times New Roman" pitchFamily="18" charset="0"/>
                <a:cs typeface="Times New Roman" pitchFamily="18" charset="0"/>
              </a:rPr>
              <a:t> млн. руб.;</a:t>
            </a:r>
          </a:p>
          <a:p>
            <a:pPr algn="just"/>
            <a:r>
              <a:rPr lang="ru-RU" sz="1400" dirty="0">
                <a:latin typeface="Times New Roman" pitchFamily="18" charset="0"/>
                <a:cs typeface="Times New Roman" pitchFamily="18" charset="0"/>
              </a:rPr>
              <a:t>- обеспечение деятельности МКУ «Центр молодежной политики» - </a:t>
            </a:r>
            <a:r>
              <a:rPr lang="ru-RU" sz="1400" b="1" dirty="0">
                <a:latin typeface="Times New Roman" pitchFamily="18" charset="0"/>
                <a:cs typeface="Times New Roman" pitchFamily="18" charset="0"/>
              </a:rPr>
              <a:t>5,1</a:t>
            </a:r>
            <a:r>
              <a:rPr lang="ru-RU" sz="1400" dirty="0">
                <a:latin typeface="Times New Roman" pitchFamily="18" charset="0"/>
                <a:cs typeface="Times New Roman" pitchFamily="18" charset="0"/>
              </a:rPr>
              <a:t> млн. рублей </a:t>
            </a:r>
          </a:p>
          <a:p>
            <a:pPr algn="just"/>
            <a:endParaRPr lang="ru-RU" sz="1400" b="1" dirty="0">
              <a:solidFill>
                <a:schemeClr val="accent1">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41705317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539552" y="1028343"/>
            <a:ext cx="8280920" cy="5262979"/>
          </a:xfrm>
          <a:prstGeom prst="rect">
            <a:avLst/>
          </a:prstGeom>
        </p:spPr>
        <p:txBody>
          <a:bodyPr wrap="square">
            <a:spAutoFit/>
          </a:bodyPr>
          <a:lstStyle/>
          <a:p>
            <a:pPr algn="ctr"/>
            <a:r>
              <a:rPr lang="ru-RU" sz="1400" b="1" dirty="0">
                <a:latin typeface="Times New Roman" pitchFamily="18" charset="0"/>
                <a:cs typeface="Times New Roman" pitchFamily="18" charset="0"/>
              </a:rPr>
              <a:t>Муниципальная программа </a:t>
            </a:r>
            <a:endParaRPr lang="ru-RU" sz="1400" dirty="0">
              <a:latin typeface="Times New Roman" pitchFamily="18" charset="0"/>
              <a:cs typeface="Times New Roman" pitchFamily="18" charset="0"/>
            </a:endParaRPr>
          </a:p>
          <a:p>
            <a:pPr algn="ctr"/>
            <a:r>
              <a:rPr lang="ru-RU" sz="1400" b="1" dirty="0">
                <a:latin typeface="Times New Roman" pitchFamily="18" charset="0"/>
                <a:cs typeface="Times New Roman" pitchFamily="18" charset="0"/>
              </a:rPr>
              <a:t>«Муниципальная политика и развитие гражданского общества».</a:t>
            </a:r>
            <a:endParaRPr lang="ru-RU" sz="1400" dirty="0">
              <a:latin typeface="Times New Roman" pitchFamily="18" charset="0"/>
              <a:cs typeface="Times New Roman" pitchFamily="18" charset="0"/>
            </a:endParaRPr>
          </a:p>
          <a:p>
            <a:pPr algn="just"/>
            <a:r>
              <a:rPr lang="ru-RU" sz="1400" dirty="0">
                <a:latin typeface="Times New Roman" pitchFamily="18" charset="0"/>
                <a:cs typeface="Times New Roman" pitchFamily="18" charset="0"/>
              </a:rPr>
              <a:t> </a:t>
            </a:r>
          </a:p>
          <a:p>
            <a:pPr algn="just"/>
            <a:r>
              <a:rPr lang="ru-RU" sz="1400" dirty="0">
                <a:latin typeface="Times New Roman" pitchFamily="18" charset="0"/>
                <a:cs typeface="Times New Roman" pitchFamily="18" charset="0"/>
              </a:rPr>
              <a:t>Объем расходов составляет </a:t>
            </a:r>
            <a:r>
              <a:rPr lang="ru-RU" sz="1400" b="1" dirty="0">
                <a:latin typeface="Times New Roman" pitchFamily="18" charset="0"/>
                <a:cs typeface="Times New Roman" pitchFamily="18" charset="0"/>
              </a:rPr>
              <a:t>8,9</a:t>
            </a:r>
            <a:r>
              <a:rPr lang="ru-RU" sz="1400" dirty="0">
                <a:latin typeface="Times New Roman" pitchFamily="18" charset="0"/>
                <a:cs typeface="Times New Roman" pitchFamily="18" charset="0"/>
              </a:rPr>
              <a:t> млн. руб. или 67,0% к уровню 2020 года( уменьшение средств в рамках инициативного бюджетирования, а также в 2020 году район участвовал в краевой программе по ). </a:t>
            </a:r>
          </a:p>
          <a:p>
            <a:pPr algn="just"/>
            <a:r>
              <a:rPr lang="ru-RU" sz="1400" dirty="0">
                <a:latin typeface="Times New Roman" pitchFamily="18" charset="0"/>
                <a:cs typeface="Times New Roman" pitchFamily="18" charset="0"/>
              </a:rPr>
              <a:t>В рамках программы были реализованы следующие мероприятия: </a:t>
            </a:r>
          </a:p>
          <a:p>
            <a:pPr algn="just"/>
            <a:r>
              <a:rPr lang="ru-RU" sz="1400" dirty="0">
                <a:latin typeface="Times New Roman" pitchFamily="18" charset="0"/>
                <a:cs typeface="Times New Roman" pitchFamily="18" charset="0"/>
              </a:rPr>
              <a:t>- поддержка местных инициатив граждан по вопросам развития территорий, победившим в краевом конкурсе в сумме </a:t>
            </a:r>
            <a:r>
              <a:rPr lang="ru-RU" sz="1400" b="1" dirty="0">
                <a:latin typeface="Times New Roman" pitchFamily="18" charset="0"/>
                <a:cs typeface="Times New Roman" pitchFamily="18" charset="0"/>
              </a:rPr>
              <a:t>8,0</a:t>
            </a:r>
            <a:r>
              <a:rPr lang="ru-RU" sz="1400" dirty="0">
                <a:latin typeface="Times New Roman" pitchFamily="18" charset="0"/>
                <a:cs typeface="Times New Roman" pitchFamily="18" charset="0"/>
              </a:rPr>
              <a:t> млн. руб., за счет средств краевого бюджета. Сумма была перечислена в бюджеты поселений победивших в краевом конкурсе как межбюджетные трансферты;</a:t>
            </a:r>
          </a:p>
          <a:p>
            <a:pPr algn="just"/>
            <a:r>
              <a:rPr lang="ru-RU" sz="1400" dirty="0">
                <a:latin typeface="Times New Roman" pitchFamily="18" charset="0"/>
                <a:cs typeface="Times New Roman" pitchFamily="18" charset="0"/>
              </a:rPr>
              <a:t>- укрепление базы архивов – </a:t>
            </a:r>
            <a:r>
              <a:rPr lang="ru-RU" sz="1400" b="1" dirty="0">
                <a:latin typeface="Times New Roman" pitchFamily="18" charset="0"/>
                <a:cs typeface="Times New Roman" pitchFamily="18" charset="0"/>
              </a:rPr>
              <a:t>0,8</a:t>
            </a:r>
            <a:r>
              <a:rPr lang="ru-RU" sz="1400" dirty="0">
                <a:latin typeface="Times New Roman" pitchFamily="18" charset="0"/>
                <a:cs typeface="Times New Roman" pitchFamily="18" charset="0"/>
              </a:rPr>
              <a:t> млн. руб.; </a:t>
            </a:r>
          </a:p>
          <a:p>
            <a:pPr marL="285750" indent="-285750" algn="just">
              <a:buFontTx/>
              <a:buChar char="-"/>
            </a:pPr>
            <a:r>
              <a:rPr lang="ru-RU" sz="1400" dirty="0" smtClean="0">
                <a:latin typeface="Times New Roman" pitchFamily="18" charset="0"/>
                <a:cs typeface="Times New Roman" pitchFamily="18" charset="0"/>
              </a:rPr>
              <a:t>на </a:t>
            </a:r>
            <a:r>
              <a:rPr lang="ru-RU" sz="1400" dirty="0">
                <a:latin typeface="Times New Roman" pitchFamily="18" charset="0"/>
                <a:cs typeface="Times New Roman" pitchFamily="18" charset="0"/>
              </a:rPr>
              <a:t>мероприятия по гармонизации межнациональных отношений -</a:t>
            </a:r>
            <a:r>
              <a:rPr lang="ru-RU" sz="1400" b="1" dirty="0">
                <a:latin typeface="Times New Roman" pitchFamily="18" charset="0"/>
                <a:cs typeface="Times New Roman" pitchFamily="18" charset="0"/>
              </a:rPr>
              <a:t>0,1</a:t>
            </a:r>
            <a:r>
              <a:rPr lang="ru-RU" sz="1400" dirty="0">
                <a:latin typeface="Times New Roman" pitchFamily="18" charset="0"/>
                <a:cs typeface="Times New Roman" pitchFamily="18" charset="0"/>
              </a:rPr>
              <a:t> млн. руб. (изготовление баннеров к памятным датам</a:t>
            </a:r>
            <a:r>
              <a:rPr lang="ru-RU" sz="1400" dirty="0" smtClean="0">
                <a:latin typeface="Times New Roman" pitchFamily="18" charset="0"/>
                <a:cs typeface="Times New Roman" pitchFamily="18" charset="0"/>
              </a:rPr>
              <a:t>).</a:t>
            </a:r>
          </a:p>
          <a:p>
            <a:pPr algn="ctr"/>
            <a:r>
              <a:rPr lang="ru-RU" sz="1400" b="1" dirty="0">
                <a:latin typeface="Times New Roman" pitchFamily="18" charset="0"/>
                <a:cs typeface="Times New Roman" pitchFamily="18" charset="0"/>
              </a:rPr>
              <a:t>Муниципальная программа</a:t>
            </a:r>
            <a:endParaRPr lang="ru-RU" sz="1400" dirty="0">
              <a:latin typeface="Times New Roman" pitchFamily="18" charset="0"/>
              <a:cs typeface="Times New Roman" pitchFamily="18" charset="0"/>
            </a:endParaRPr>
          </a:p>
          <a:p>
            <a:pPr algn="ctr"/>
            <a:r>
              <a:rPr lang="ru-RU" sz="1400" b="1" dirty="0">
                <a:latin typeface="Times New Roman" pitchFamily="18" charset="0"/>
                <a:cs typeface="Times New Roman" pitchFamily="18" charset="0"/>
              </a:rPr>
              <a:t>«Казачество Крымского района»</a:t>
            </a:r>
            <a:endParaRPr lang="ru-RU" sz="1400" dirty="0">
              <a:latin typeface="Times New Roman" pitchFamily="18" charset="0"/>
              <a:cs typeface="Times New Roman" pitchFamily="18" charset="0"/>
            </a:endParaRPr>
          </a:p>
          <a:p>
            <a:pPr algn="just"/>
            <a:r>
              <a:rPr lang="ru-RU" sz="1400" b="1" dirty="0">
                <a:latin typeface="Times New Roman" pitchFamily="18" charset="0"/>
                <a:cs typeface="Times New Roman" pitchFamily="18" charset="0"/>
              </a:rPr>
              <a:t> </a:t>
            </a:r>
            <a:endParaRPr lang="ru-RU" sz="1400" dirty="0">
              <a:latin typeface="Times New Roman" pitchFamily="18" charset="0"/>
              <a:cs typeface="Times New Roman" pitchFamily="18" charset="0"/>
            </a:endParaRPr>
          </a:p>
          <a:p>
            <a:pPr algn="just"/>
            <a:r>
              <a:rPr lang="ru-RU" sz="1400" dirty="0">
                <a:latin typeface="Times New Roman" pitchFamily="18" charset="0"/>
                <a:cs typeface="Times New Roman" pitchFamily="18" charset="0"/>
              </a:rPr>
              <a:t>Объем финансирования составил </a:t>
            </a:r>
            <a:r>
              <a:rPr lang="ru-RU" sz="1400" b="1" dirty="0">
                <a:latin typeface="Times New Roman" pitchFamily="18" charset="0"/>
                <a:cs typeface="Times New Roman" pitchFamily="18" charset="0"/>
              </a:rPr>
              <a:t>3,0</a:t>
            </a:r>
            <a:r>
              <a:rPr lang="ru-RU" sz="1400" dirty="0">
                <a:latin typeface="Times New Roman" pitchFamily="18" charset="0"/>
                <a:cs typeface="Times New Roman" pitchFamily="18" charset="0"/>
              </a:rPr>
              <a:t> млн. руб. или 97,0% к уровню 2020 года.</a:t>
            </a:r>
          </a:p>
          <a:p>
            <a:pPr algn="just"/>
            <a:r>
              <a:rPr lang="ru-RU" sz="1400" dirty="0">
                <a:latin typeface="Times New Roman" pitchFamily="18" charset="0"/>
                <a:cs typeface="Times New Roman" pitchFamily="18" charset="0"/>
              </a:rPr>
              <a:t>В рамках программы финансировались следующие мероприятия:</a:t>
            </a:r>
          </a:p>
          <a:p>
            <a:pPr algn="just"/>
            <a:r>
              <a:rPr lang="ru-RU" sz="1400" dirty="0">
                <a:latin typeface="Times New Roman" pitchFamily="18" charset="0"/>
                <a:cs typeface="Times New Roman" pitchFamily="18" charset="0"/>
              </a:rPr>
              <a:t>- проведение мероприятий, направленных на воспитание молодежи в казачьих обществах – </a:t>
            </a:r>
            <a:r>
              <a:rPr lang="ru-RU" sz="1400" b="1" dirty="0">
                <a:latin typeface="Times New Roman" pitchFamily="18" charset="0"/>
                <a:cs typeface="Times New Roman" pitchFamily="18" charset="0"/>
              </a:rPr>
              <a:t>1,1</a:t>
            </a:r>
            <a:r>
              <a:rPr lang="ru-RU" sz="1400" dirty="0">
                <a:latin typeface="Times New Roman" pitchFamily="18" charset="0"/>
                <a:cs typeface="Times New Roman" pitchFamily="18" charset="0"/>
              </a:rPr>
              <a:t> млн. руб.;</a:t>
            </a:r>
          </a:p>
          <a:p>
            <a:pPr algn="just"/>
            <a:r>
              <a:rPr lang="ru-RU" sz="1400" dirty="0">
                <a:latin typeface="Times New Roman" pitchFamily="18" charset="0"/>
                <a:cs typeface="Times New Roman" pitchFamily="18" charset="0"/>
              </a:rPr>
              <a:t>- обеспечение условий для деятельности казачьего общества – </a:t>
            </a:r>
            <a:r>
              <a:rPr lang="ru-RU" sz="1400" b="1" dirty="0">
                <a:latin typeface="Times New Roman" pitchFamily="18" charset="0"/>
                <a:cs typeface="Times New Roman" pitchFamily="18" charset="0"/>
              </a:rPr>
              <a:t>1,4 </a:t>
            </a:r>
            <a:r>
              <a:rPr lang="ru-RU" sz="1400" dirty="0">
                <a:latin typeface="Times New Roman" pitchFamily="18" charset="0"/>
                <a:cs typeface="Times New Roman" pitchFamily="18" charset="0"/>
              </a:rPr>
              <a:t>млн. руб.;</a:t>
            </a:r>
          </a:p>
          <a:p>
            <a:pPr algn="just"/>
            <a:r>
              <a:rPr lang="ru-RU" sz="1400" dirty="0">
                <a:latin typeface="Times New Roman" pitchFamily="18" charset="0"/>
                <a:cs typeface="Times New Roman" pitchFamily="18" charset="0"/>
              </a:rPr>
              <a:t>- общехозяйственные расходы по обеспечению деятельности штаба «Крымского районного казачьего общества Таманского </a:t>
            </a:r>
            <a:r>
              <a:rPr lang="ru-RU" sz="1400" dirty="0" err="1">
                <a:latin typeface="Times New Roman" pitchFamily="18" charset="0"/>
                <a:cs typeface="Times New Roman" pitchFamily="18" charset="0"/>
              </a:rPr>
              <a:t>отдельского</a:t>
            </a:r>
            <a:r>
              <a:rPr lang="ru-RU" sz="1400" dirty="0">
                <a:latin typeface="Times New Roman" pitchFamily="18" charset="0"/>
                <a:cs typeface="Times New Roman" pitchFamily="18" charset="0"/>
              </a:rPr>
              <a:t> казачьего общества Кубанского войскового казачьего общества» -</a:t>
            </a:r>
            <a:r>
              <a:rPr lang="ru-RU" sz="1400" b="1" dirty="0">
                <a:latin typeface="Times New Roman" pitchFamily="18" charset="0"/>
                <a:cs typeface="Times New Roman" pitchFamily="18" charset="0"/>
              </a:rPr>
              <a:t>0,5</a:t>
            </a:r>
            <a:r>
              <a:rPr lang="ru-RU" sz="1400" dirty="0">
                <a:latin typeface="Times New Roman" pitchFamily="18" charset="0"/>
                <a:cs typeface="Times New Roman" pitchFamily="18" charset="0"/>
              </a:rPr>
              <a:t> млн. руб. </a:t>
            </a:r>
          </a:p>
          <a:p>
            <a:pPr marL="285750" indent="-285750">
              <a:buFontTx/>
              <a:buChar char="-"/>
            </a:pPr>
            <a:endParaRPr lang="ru-RU" sz="1400" dirty="0"/>
          </a:p>
          <a:p>
            <a:pPr algn="just"/>
            <a:endParaRPr lang="ru-RU" sz="1400" b="1" dirty="0">
              <a:solidFill>
                <a:schemeClr val="accent1">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7987869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539552" y="1028343"/>
            <a:ext cx="8280920" cy="4616648"/>
          </a:xfrm>
          <a:prstGeom prst="rect">
            <a:avLst/>
          </a:prstGeom>
        </p:spPr>
        <p:txBody>
          <a:bodyPr wrap="square">
            <a:spAutoFit/>
          </a:bodyPr>
          <a:lstStyle/>
          <a:p>
            <a:pPr algn="ctr"/>
            <a:r>
              <a:rPr lang="ru-RU" sz="1400" b="1" dirty="0">
                <a:latin typeface="Times New Roman" pitchFamily="18" charset="0"/>
                <a:cs typeface="Times New Roman" pitchFamily="18" charset="0"/>
              </a:rPr>
              <a:t>Муниципальная программа</a:t>
            </a:r>
            <a:endParaRPr lang="ru-RU" sz="1400" dirty="0">
              <a:latin typeface="Times New Roman" pitchFamily="18" charset="0"/>
              <a:cs typeface="Times New Roman" pitchFamily="18" charset="0"/>
            </a:endParaRPr>
          </a:p>
          <a:p>
            <a:pPr algn="ctr"/>
            <a:r>
              <a:rPr lang="ru-RU" sz="1400" b="1" dirty="0">
                <a:latin typeface="Times New Roman" pitchFamily="18" charset="0"/>
                <a:cs typeface="Times New Roman" pitchFamily="18" charset="0"/>
              </a:rPr>
              <a:t>«Формирование условий для духовно-нравственного развития граждан»</a:t>
            </a:r>
            <a:r>
              <a:rPr lang="ru-RU" sz="1400" dirty="0">
                <a:latin typeface="Times New Roman" pitchFamily="18" charset="0"/>
                <a:cs typeface="Times New Roman" pitchFamily="18" charset="0"/>
              </a:rPr>
              <a:t> </a:t>
            </a:r>
          </a:p>
          <a:p>
            <a:pPr algn="just"/>
            <a:r>
              <a:rPr lang="ru-RU" sz="1400" dirty="0">
                <a:latin typeface="Times New Roman" pitchFamily="18" charset="0"/>
                <a:cs typeface="Times New Roman" pitchFamily="18" charset="0"/>
              </a:rPr>
              <a:t> </a:t>
            </a:r>
          </a:p>
          <a:p>
            <a:pPr algn="just"/>
            <a:r>
              <a:rPr lang="ru-RU" sz="1400" dirty="0">
                <a:latin typeface="Times New Roman" pitchFamily="18" charset="0"/>
                <a:cs typeface="Times New Roman" pitchFamily="18" charset="0"/>
              </a:rPr>
              <a:t>Объем расходов составляет 1,5 млн. руб. или 115,4% к уровню 2020 года.</a:t>
            </a:r>
          </a:p>
          <a:p>
            <a:pPr algn="just"/>
            <a:r>
              <a:rPr lang="ru-RU" sz="1400" dirty="0">
                <a:latin typeface="Times New Roman" pitchFamily="18" charset="0"/>
                <a:cs typeface="Times New Roman" pitchFamily="18" charset="0"/>
              </a:rPr>
              <a:t>В рамках программы направлены средства на оказание финансовой поддержки социально ориентированным некоммерческим и общественным организациям </a:t>
            </a:r>
            <a:r>
              <a:rPr lang="ru-RU" sz="1400" b="1" dirty="0">
                <a:latin typeface="Times New Roman" pitchFamily="18" charset="0"/>
                <a:cs typeface="Times New Roman" pitchFamily="18" charset="0"/>
              </a:rPr>
              <a:t>1,5</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млн.руб</a:t>
            </a:r>
            <a:r>
              <a:rPr lang="ru-RU" sz="1400" dirty="0">
                <a:latin typeface="Times New Roman" pitchFamily="18" charset="0"/>
                <a:cs typeface="Times New Roman" pitchFamily="18" charset="0"/>
              </a:rPr>
              <a:t>.</a:t>
            </a:r>
          </a:p>
          <a:p>
            <a:pPr algn="just"/>
            <a:r>
              <a:rPr lang="ru-RU" sz="1400" dirty="0">
                <a:latin typeface="Times New Roman" pitchFamily="18" charset="0"/>
                <a:cs typeface="Times New Roman" pitchFamily="18" charset="0"/>
              </a:rPr>
              <a:t> </a:t>
            </a:r>
          </a:p>
          <a:p>
            <a:pPr algn="just"/>
            <a:r>
              <a:rPr lang="ru-RU" sz="1400" dirty="0">
                <a:latin typeface="Times New Roman" pitchFamily="18" charset="0"/>
                <a:cs typeface="Times New Roman" pitchFamily="18" charset="0"/>
              </a:rPr>
              <a:t> </a:t>
            </a:r>
          </a:p>
          <a:p>
            <a:pPr algn="ctr"/>
            <a:r>
              <a:rPr lang="ru-RU" sz="1400" b="1" dirty="0">
                <a:latin typeface="Times New Roman" pitchFamily="18" charset="0"/>
                <a:cs typeface="Times New Roman" pitchFamily="18" charset="0"/>
              </a:rPr>
              <a:t>Муниципальная программа</a:t>
            </a:r>
            <a:endParaRPr lang="ru-RU" sz="1400" dirty="0">
              <a:latin typeface="Times New Roman" pitchFamily="18" charset="0"/>
              <a:cs typeface="Times New Roman" pitchFamily="18" charset="0"/>
            </a:endParaRPr>
          </a:p>
          <a:p>
            <a:pPr algn="ctr"/>
            <a:r>
              <a:rPr lang="ru-RU" sz="1400" b="1" dirty="0">
                <a:latin typeface="Times New Roman" pitchFamily="18" charset="0"/>
                <a:cs typeface="Times New Roman" pitchFamily="18" charset="0"/>
              </a:rPr>
              <a:t>«Информационное обеспечение и информирование граждан о деятельности органов местного самоуправления муниципального образования Крымский район»</a:t>
            </a:r>
            <a:r>
              <a:rPr lang="ru-RU" sz="1400" dirty="0">
                <a:latin typeface="Times New Roman" pitchFamily="18" charset="0"/>
                <a:cs typeface="Times New Roman" pitchFamily="18" charset="0"/>
              </a:rPr>
              <a:t> </a:t>
            </a:r>
          </a:p>
          <a:p>
            <a:pPr algn="just"/>
            <a:r>
              <a:rPr lang="ru-RU" sz="1400" dirty="0">
                <a:latin typeface="Times New Roman" pitchFamily="18" charset="0"/>
                <a:cs typeface="Times New Roman" pitchFamily="18" charset="0"/>
              </a:rPr>
              <a:t> </a:t>
            </a:r>
          </a:p>
          <a:p>
            <a:pPr algn="just"/>
            <a:r>
              <a:rPr lang="ru-RU" sz="1400" dirty="0">
                <a:latin typeface="Times New Roman" pitchFamily="18" charset="0"/>
                <a:cs typeface="Times New Roman" pitchFamily="18" charset="0"/>
              </a:rPr>
              <a:t>Общий объем расходов по программе составил </a:t>
            </a:r>
            <a:r>
              <a:rPr lang="ru-RU" sz="1400" b="1" dirty="0">
                <a:latin typeface="Times New Roman" pitchFamily="18" charset="0"/>
                <a:cs typeface="Times New Roman" pitchFamily="18" charset="0"/>
              </a:rPr>
              <a:t>4,0</a:t>
            </a:r>
            <a:r>
              <a:rPr lang="ru-RU" sz="1400" dirty="0">
                <a:latin typeface="Times New Roman" pitchFamily="18" charset="0"/>
                <a:cs typeface="Times New Roman" pitchFamily="18" charset="0"/>
              </a:rPr>
              <a:t> млн. руб. или 97,5% к плановым назначениям (лимиты оставлены для недопущения без лимитной </a:t>
            </a:r>
            <a:r>
              <a:rPr lang="ru-RU" sz="1400" dirty="0" err="1">
                <a:latin typeface="Times New Roman" pitchFamily="18" charset="0"/>
                <a:cs typeface="Times New Roman" pitchFamily="18" charset="0"/>
              </a:rPr>
              <a:t>Кт</a:t>
            </a:r>
            <a:r>
              <a:rPr lang="ru-RU" sz="1400" dirty="0">
                <a:latin typeface="Times New Roman" pitchFamily="18" charset="0"/>
                <a:cs typeface="Times New Roman" pitchFamily="18" charset="0"/>
              </a:rPr>
              <a:t> за декабрь 2021 года) и 117,6% к уровню 2020 года.</a:t>
            </a:r>
          </a:p>
          <a:p>
            <a:pPr algn="just"/>
            <a:r>
              <a:rPr lang="ru-RU" sz="1400" dirty="0">
                <a:latin typeface="Times New Roman" pitchFamily="18" charset="0"/>
                <a:cs typeface="Times New Roman" pitchFamily="18" charset="0"/>
              </a:rPr>
              <a:t>Основной статьей расходов по программе являются расходы на информационное освещение деятельности органов местного самоуправления в печатных и электронных средствах массовой информации – </a:t>
            </a:r>
            <a:r>
              <a:rPr lang="ru-RU" sz="1400" b="1" dirty="0">
                <a:latin typeface="Times New Roman" pitchFamily="18" charset="0"/>
                <a:cs typeface="Times New Roman" pitchFamily="18" charset="0"/>
              </a:rPr>
              <a:t>3,9</a:t>
            </a:r>
            <a:r>
              <a:rPr lang="ru-RU" sz="1400" dirty="0">
                <a:latin typeface="Times New Roman" pitchFamily="18" charset="0"/>
                <a:cs typeface="Times New Roman" pitchFamily="18" charset="0"/>
              </a:rPr>
              <a:t> млн. руб.;</a:t>
            </a:r>
          </a:p>
          <a:p>
            <a:pPr algn="just"/>
            <a:r>
              <a:rPr lang="ru-RU" sz="1400" dirty="0">
                <a:latin typeface="Times New Roman" pitchFamily="18" charset="0"/>
                <a:cs typeface="Times New Roman" pitchFamily="18" charset="0"/>
              </a:rPr>
              <a:t>Кроме того, в рамках программы были приобретены компьютеры, ноутбуки, оргтехника, карты памяти, жесткие дисков – </a:t>
            </a:r>
            <a:r>
              <a:rPr lang="ru-RU" sz="1400" b="1" dirty="0">
                <a:latin typeface="Times New Roman" pitchFamily="18" charset="0"/>
                <a:cs typeface="Times New Roman" pitchFamily="18" charset="0"/>
              </a:rPr>
              <a:t>0,1</a:t>
            </a:r>
            <a:r>
              <a:rPr lang="ru-RU" sz="1400" dirty="0">
                <a:latin typeface="Times New Roman" pitchFamily="18" charset="0"/>
                <a:cs typeface="Times New Roman" pitchFamily="18" charset="0"/>
              </a:rPr>
              <a:t> млн. руб. и т.д. </a:t>
            </a:r>
          </a:p>
          <a:p>
            <a:pPr algn="just"/>
            <a:r>
              <a:rPr lang="ru-RU" sz="1400" dirty="0">
                <a:latin typeface="Times New Roman" pitchFamily="18" charset="0"/>
                <a:cs typeface="Times New Roman" pitchFamily="18" charset="0"/>
              </a:rPr>
              <a:t> </a:t>
            </a:r>
          </a:p>
          <a:p>
            <a:pPr algn="just"/>
            <a:endParaRPr lang="ru-RU" sz="1400" b="1" dirty="0">
              <a:solidFill>
                <a:schemeClr val="accent1">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8058718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539552" y="1028343"/>
            <a:ext cx="8280920" cy="6955750"/>
          </a:xfrm>
          <a:prstGeom prst="rect">
            <a:avLst/>
          </a:prstGeom>
        </p:spPr>
        <p:txBody>
          <a:bodyPr wrap="square">
            <a:spAutoFit/>
          </a:bodyPr>
          <a:lstStyle/>
          <a:p>
            <a:pPr algn="ctr"/>
            <a:r>
              <a:rPr lang="ru-RU" sz="1400" b="1" dirty="0"/>
              <a:t>Муниципальная программа</a:t>
            </a:r>
            <a:endParaRPr lang="ru-RU" sz="1400" dirty="0"/>
          </a:p>
          <a:p>
            <a:pPr algn="ctr"/>
            <a:r>
              <a:rPr lang="ru-RU" sz="1400" b="1" dirty="0"/>
              <a:t>«Информатизация муниципального образования Крымский район»</a:t>
            </a:r>
            <a:r>
              <a:rPr lang="ru-RU" sz="1400" dirty="0"/>
              <a:t> </a:t>
            </a:r>
            <a:endParaRPr lang="ru-RU" sz="1400" dirty="0" smtClean="0"/>
          </a:p>
          <a:p>
            <a:pPr algn="ctr"/>
            <a:endParaRPr lang="ru-RU" sz="1400" dirty="0"/>
          </a:p>
          <a:p>
            <a:r>
              <a:rPr lang="ru-RU" sz="1400" dirty="0"/>
              <a:t>Объем расходов по программе составил </a:t>
            </a:r>
            <a:r>
              <a:rPr lang="ru-RU" sz="1400" b="1" dirty="0"/>
              <a:t>4,3</a:t>
            </a:r>
            <a:r>
              <a:rPr lang="ru-RU" sz="1400" dirty="0"/>
              <a:t> млн. руб. или 87,7% к уровню 2020 Средства направлены на :</a:t>
            </a:r>
          </a:p>
          <a:p>
            <a:r>
              <a:rPr lang="ru-RU" sz="1400" dirty="0"/>
              <a:t>- приобретение компьютеров и оргтехники – </a:t>
            </a:r>
            <a:r>
              <a:rPr lang="ru-RU" sz="1400" b="1" dirty="0"/>
              <a:t>0,4</a:t>
            </a:r>
            <a:r>
              <a:rPr lang="ru-RU" sz="1400" dirty="0"/>
              <a:t> млн. руб.;</a:t>
            </a:r>
          </a:p>
          <a:p>
            <a:r>
              <a:rPr lang="ru-RU" sz="1400" dirty="0"/>
              <a:t>- развитие электронного документооборота – </a:t>
            </a:r>
            <a:r>
              <a:rPr lang="ru-RU" sz="1400" b="1" dirty="0"/>
              <a:t>0,2</a:t>
            </a:r>
            <a:r>
              <a:rPr lang="ru-RU" sz="1400" dirty="0"/>
              <a:t> млн. руб.; </a:t>
            </a:r>
          </a:p>
          <a:p>
            <a:r>
              <a:rPr lang="ru-RU" sz="1400" dirty="0"/>
              <a:t>- закупку услуг связи и услуг сети Интернет для администрации – </a:t>
            </a:r>
            <a:r>
              <a:rPr lang="ru-RU" sz="1400" b="1" dirty="0"/>
              <a:t>1,2</a:t>
            </a:r>
            <a:r>
              <a:rPr lang="ru-RU" sz="1400" dirty="0"/>
              <a:t> млн. руб.;</a:t>
            </a:r>
          </a:p>
          <a:p>
            <a:r>
              <a:rPr lang="ru-RU" sz="1400" dirty="0"/>
              <a:t>- приобретение расходного материала к оргтехнике – </a:t>
            </a:r>
            <a:r>
              <a:rPr lang="ru-RU" sz="1400" b="1" dirty="0"/>
              <a:t>0,4</a:t>
            </a:r>
            <a:r>
              <a:rPr lang="ru-RU" sz="1400" dirty="0"/>
              <a:t> млн. руб.; </a:t>
            </a:r>
          </a:p>
          <a:p>
            <a:r>
              <a:rPr lang="ru-RU" sz="1400" dirty="0"/>
              <a:t>- приобретение, настройку и сопровождение программного обеспечения – </a:t>
            </a:r>
            <a:r>
              <a:rPr lang="ru-RU" sz="1400" b="1" dirty="0"/>
              <a:t>1,4</a:t>
            </a:r>
            <a:r>
              <a:rPr lang="ru-RU" sz="1400" dirty="0"/>
              <a:t> млн. руб.</a:t>
            </a:r>
          </a:p>
          <a:p>
            <a:pPr marL="285750" indent="-285750">
              <a:buFontTx/>
              <a:buChar char="-"/>
            </a:pPr>
            <a:r>
              <a:rPr lang="ru-RU" sz="1400" dirty="0" smtClean="0"/>
              <a:t>ремонт </a:t>
            </a:r>
            <a:r>
              <a:rPr lang="ru-RU" sz="1400" dirty="0" err="1"/>
              <a:t>орг.техники</a:t>
            </a:r>
            <a:r>
              <a:rPr lang="ru-RU" sz="1400" dirty="0"/>
              <a:t>, заправка картриджей – </a:t>
            </a:r>
            <a:r>
              <a:rPr lang="ru-RU" sz="1400" b="1" dirty="0"/>
              <a:t>0,7</a:t>
            </a:r>
            <a:r>
              <a:rPr lang="ru-RU" sz="1400" dirty="0"/>
              <a:t> </a:t>
            </a:r>
            <a:r>
              <a:rPr lang="ru-RU" sz="1400" dirty="0" err="1"/>
              <a:t>млн.руб</a:t>
            </a:r>
            <a:r>
              <a:rPr lang="ru-RU" sz="1400" dirty="0" smtClean="0"/>
              <a:t>.</a:t>
            </a:r>
          </a:p>
          <a:p>
            <a:pPr algn="ctr"/>
            <a:r>
              <a:rPr lang="ru-RU" sz="1400" b="1" dirty="0"/>
              <a:t>Муниципальная программа</a:t>
            </a:r>
            <a:endParaRPr lang="ru-RU" sz="1400" dirty="0"/>
          </a:p>
          <a:p>
            <a:pPr algn="ctr"/>
            <a:r>
              <a:rPr lang="ru-RU" sz="1400" b="1" dirty="0"/>
              <a:t>«Развитие сельского хозяйства»</a:t>
            </a:r>
            <a:endParaRPr lang="ru-RU" sz="1400" dirty="0"/>
          </a:p>
          <a:p>
            <a:r>
              <a:rPr lang="ru-RU" sz="1400" b="1" dirty="0"/>
              <a:t> </a:t>
            </a:r>
            <a:endParaRPr lang="ru-RU" sz="1400" dirty="0"/>
          </a:p>
          <a:p>
            <a:r>
              <a:rPr lang="ru-RU" sz="1400" dirty="0"/>
              <a:t>Объем расходов по программе составил </a:t>
            </a:r>
            <a:r>
              <a:rPr lang="ru-RU" sz="1400" b="1" dirty="0"/>
              <a:t>10,1</a:t>
            </a:r>
            <a:r>
              <a:rPr lang="ru-RU" sz="1400" dirty="0"/>
              <a:t> млн. руб. или 91,0% к плановым назначениям  и 66,0% уровню 2020 года, в том числе: средства краевого бюджета </a:t>
            </a:r>
            <a:r>
              <a:rPr lang="ru-RU" sz="1400" b="1" dirty="0"/>
              <a:t>9,9</a:t>
            </a:r>
            <a:r>
              <a:rPr lang="ru-RU" sz="1400" dirty="0"/>
              <a:t> </a:t>
            </a:r>
            <a:r>
              <a:rPr lang="ru-RU" sz="1400" dirty="0" err="1"/>
              <a:t>млн.руб</a:t>
            </a:r>
            <a:r>
              <a:rPr lang="ru-RU" sz="1400" dirty="0"/>
              <a:t>., районного бюджета </a:t>
            </a:r>
            <a:r>
              <a:rPr lang="ru-RU" sz="1400" b="1" dirty="0"/>
              <a:t>0,2</a:t>
            </a:r>
            <a:r>
              <a:rPr lang="ru-RU" sz="1400" dirty="0"/>
              <a:t> </a:t>
            </a:r>
            <a:r>
              <a:rPr lang="ru-RU" sz="1400" dirty="0" err="1"/>
              <a:t>млн.руб</a:t>
            </a:r>
            <a:r>
              <a:rPr lang="ru-RU" sz="1400" dirty="0"/>
              <a:t>.</a:t>
            </a:r>
          </a:p>
          <a:p>
            <a:r>
              <a:rPr lang="ru-RU" sz="1400" dirty="0"/>
              <a:t>В рамках программы реализованы следующие мероприятия:</a:t>
            </a:r>
          </a:p>
          <a:p>
            <a:r>
              <a:rPr lang="ru-RU" sz="1400" dirty="0"/>
              <a:t>- предоставления субсидий гражданам, ведущим личное подсобное хозяйство. Субсидию получили 10 человек в сумме 1,4 </a:t>
            </a:r>
            <a:r>
              <a:rPr lang="ru-RU" sz="1400" dirty="0" err="1"/>
              <a:t>млн.руб</a:t>
            </a:r>
            <a:r>
              <a:rPr lang="ru-RU" sz="1400" dirty="0"/>
              <a:t>.</a:t>
            </a:r>
          </a:p>
          <a:p>
            <a:r>
              <a:rPr lang="ru-RU" sz="1400" dirty="0"/>
              <a:t> - возмещение части затрат на строительство теплиц, возмещение части затрат на производство реализуемой продукции животноводства, возмещение части затрат на приобретение товарных сельскохозяйственных животных – 9 человек  всего 8,5 </a:t>
            </a:r>
            <a:r>
              <a:rPr lang="ru-RU" sz="1400" dirty="0" err="1"/>
              <a:t>млн.руб</a:t>
            </a:r>
            <a:r>
              <a:rPr lang="ru-RU" sz="1400" dirty="0"/>
              <a:t>. </a:t>
            </a:r>
          </a:p>
          <a:p>
            <a:r>
              <a:rPr lang="ru-RU" sz="1400" dirty="0"/>
              <a:t>Все средства выделены из краевого бюджета </a:t>
            </a:r>
          </a:p>
          <a:p>
            <a:r>
              <a:rPr lang="ru-RU" sz="1400" dirty="0"/>
              <a:t>- за счет средств местного бюджета были направлены на проведение «Дня урожая» </a:t>
            </a:r>
            <a:r>
              <a:rPr lang="ru-RU" sz="1400" b="1" dirty="0"/>
              <a:t>0,2</a:t>
            </a:r>
            <a:r>
              <a:rPr lang="ru-RU" sz="1400" dirty="0"/>
              <a:t> </a:t>
            </a:r>
            <a:r>
              <a:rPr lang="ru-RU" sz="1400" dirty="0" err="1"/>
              <a:t>млн.руб</a:t>
            </a:r>
            <a:r>
              <a:rPr lang="ru-RU" sz="1400" dirty="0"/>
              <a:t>.</a:t>
            </a:r>
          </a:p>
          <a:p>
            <a:pPr marL="285750" indent="-285750">
              <a:buFontTx/>
              <a:buChar char="-"/>
            </a:pPr>
            <a:endParaRPr lang="ru-RU" sz="1400" dirty="0"/>
          </a:p>
          <a:p>
            <a:r>
              <a:rPr lang="ru-RU" sz="1400" dirty="0"/>
              <a:t> </a:t>
            </a:r>
          </a:p>
          <a:p>
            <a:pPr marL="285750" indent="-285750" algn="just">
              <a:buFont typeface="Arial" pitchFamily="34" charset="0"/>
              <a:buChar char="•"/>
            </a:pPr>
            <a:endParaRPr lang="ru-RU" sz="1400" b="1" dirty="0">
              <a:solidFill>
                <a:schemeClr val="accent1">
                  <a:lumMod val="50000"/>
                </a:schemeClr>
              </a:solidFill>
              <a:latin typeface="Times New Roman" pitchFamily="18" charset="0"/>
              <a:cs typeface="Times New Roman" pitchFamily="18" charset="0"/>
            </a:endParaRPr>
          </a:p>
          <a:p>
            <a:endParaRPr lang="ru-RU" sz="1400" b="1" dirty="0">
              <a:solidFill>
                <a:schemeClr val="accent1">
                  <a:lumMod val="50000"/>
                </a:schemeClr>
              </a:solidFill>
              <a:latin typeface="Times New Roman" pitchFamily="18" charset="0"/>
              <a:cs typeface="Times New Roman" pitchFamily="18" charset="0"/>
            </a:endParaRPr>
          </a:p>
          <a:p>
            <a:pPr algn="just"/>
            <a:endParaRPr lang="ru-RU" sz="1400" b="1" dirty="0">
              <a:solidFill>
                <a:schemeClr val="accent1">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34865842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539552" y="1028343"/>
            <a:ext cx="8280920" cy="5047536"/>
          </a:xfrm>
          <a:prstGeom prst="rect">
            <a:avLst/>
          </a:prstGeom>
        </p:spPr>
        <p:txBody>
          <a:bodyPr wrap="square">
            <a:spAutoFit/>
          </a:bodyPr>
          <a:lstStyle/>
          <a:p>
            <a:pPr algn="ctr"/>
            <a:r>
              <a:rPr lang="ru-RU" sz="1400" b="1" dirty="0"/>
              <a:t>Муниципальная программа</a:t>
            </a:r>
            <a:endParaRPr lang="ru-RU" sz="1400" dirty="0"/>
          </a:p>
          <a:p>
            <a:pPr algn="ctr"/>
            <a:r>
              <a:rPr lang="ru-RU" sz="1400" b="1" dirty="0"/>
              <a:t>«Управление муниципальными финансами»</a:t>
            </a:r>
            <a:endParaRPr lang="ru-RU" sz="1400" dirty="0"/>
          </a:p>
          <a:p>
            <a:r>
              <a:rPr lang="ru-RU" sz="1400" b="1" dirty="0"/>
              <a:t> </a:t>
            </a:r>
            <a:endParaRPr lang="ru-RU" sz="1400" dirty="0"/>
          </a:p>
          <a:p>
            <a:r>
              <a:rPr lang="ru-RU" sz="1400" dirty="0"/>
              <a:t>Объем расходов по программе составил </a:t>
            </a:r>
            <a:r>
              <a:rPr lang="ru-RU" sz="1400" b="1" dirty="0"/>
              <a:t>11,7</a:t>
            </a:r>
            <a:r>
              <a:rPr lang="ru-RU" sz="1400" dirty="0"/>
              <a:t> млн. руб. или 89,3% к уровню 2020 года (за счет уменьшения расходов по оплате процентов по кредиту и уменьшения дотации на сбалансированность).</a:t>
            </a:r>
          </a:p>
          <a:p>
            <a:r>
              <a:rPr lang="ru-RU" sz="1400" dirty="0"/>
              <a:t>В рамках реализации финансировались следующие расходы:</a:t>
            </a:r>
          </a:p>
          <a:p>
            <a:r>
              <a:rPr lang="ru-RU" sz="1400" dirty="0"/>
              <a:t>- оплата процентов за пользование кредитными ресурсами – </a:t>
            </a:r>
            <a:r>
              <a:rPr lang="ru-RU" sz="1400" b="1" dirty="0"/>
              <a:t>5,4</a:t>
            </a:r>
            <a:r>
              <a:rPr lang="ru-RU" sz="1400" dirty="0"/>
              <a:t> млн. руб.;</a:t>
            </a:r>
          </a:p>
          <a:p>
            <a:r>
              <a:rPr lang="ru-RU" sz="1400" dirty="0"/>
              <a:t>- перечислены дотации бюджетам поселений на выравнивание бюджетной обеспеченности – </a:t>
            </a:r>
            <a:r>
              <a:rPr lang="ru-RU" sz="1400" b="1" dirty="0"/>
              <a:t>2,3</a:t>
            </a:r>
            <a:r>
              <a:rPr lang="ru-RU" sz="1400" dirty="0"/>
              <a:t> млн. руб.; </a:t>
            </a:r>
          </a:p>
          <a:p>
            <a:r>
              <a:rPr lang="ru-RU" sz="1400" dirty="0"/>
              <a:t>- перечислены дотации бюджетам поселений на поддержку мер по обеспечению сбалансированности бюджетов поселений – </a:t>
            </a:r>
            <a:r>
              <a:rPr lang="ru-RU" sz="1400" b="1" dirty="0"/>
              <a:t>4,0</a:t>
            </a:r>
            <a:r>
              <a:rPr lang="ru-RU" sz="1400" dirty="0"/>
              <a:t> млн. руб.</a:t>
            </a:r>
          </a:p>
          <a:p>
            <a:pPr algn="just"/>
            <a:r>
              <a:rPr lang="ru-RU" sz="1400" b="1" dirty="0"/>
              <a:t>Кроме расходов в рамках реализации муниципальных программ из бюджета района осуществлялись расходы в рамках </a:t>
            </a:r>
            <a:r>
              <a:rPr lang="ru-RU" sz="1400" b="1" dirty="0" err="1"/>
              <a:t>непрограммых</a:t>
            </a:r>
            <a:r>
              <a:rPr lang="ru-RU" sz="1400" b="1" dirty="0"/>
              <a:t> мероприятий. Непрограммные расходы муниципального образования составили 417,8</a:t>
            </a:r>
            <a:r>
              <a:rPr lang="ru-RU" sz="1400" dirty="0"/>
              <a:t> </a:t>
            </a:r>
            <a:r>
              <a:rPr lang="ru-RU" sz="1400" b="1" dirty="0"/>
              <a:t>млн. рублей или 15,2 % от общего объема расходов районного бюджета в том числе:</a:t>
            </a:r>
            <a:endParaRPr lang="ru-RU" sz="1400" dirty="0"/>
          </a:p>
          <a:p>
            <a:pPr algn="just"/>
            <a:r>
              <a:rPr lang="ru-RU" sz="1400" dirty="0"/>
              <a:t>По разделу </a:t>
            </a:r>
            <a:r>
              <a:rPr lang="ru-RU" sz="1400" b="1" dirty="0"/>
              <a:t>«Общегосударственные вопросы»</a:t>
            </a:r>
            <a:r>
              <a:rPr lang="ru-RU" sz="1400" dirty="0"/>
              <a:t> профинансированы непрограммные мероприятия в общей сумме </a:t>
            </a:r>
            <a:r>
              <a:rPr lang="ru-RU" sz="1400" b="1" dirty="0"/>
              <a:t>267,6 млн. руб., </a:t>
            </a:r>
            <a:r>
              <a:rPr lang="ru-RU" sz="1400" dirty="0"/>
              <a:t>по данному разделу финансируются расходы на содержание главы района, Совета, финансового управления и контрольно-счетной палаты, содержание 2-х централизованных бухгалтерий и проведение выборов; </a:t>
            </a:r>
          </a:p>
          <a:p>
            <a:pPr marL="285750" indent="-285750" algn="just">
              <a:buFont typeface="Arial" pitchFamily="34" charset="0"/>
              <a:buChar char="•"/>
            </a:pPr>
            <a:endParaRPr lang="ru-RU" sz="1400" b="1" dirty="0">
              <a:solidFill>
                <a:schemeClr val="accent1">
                  <a:lumMod val="50000"/>
                </a:schemeClr>
              </a:solidFill>
              <a:latin typeface="Times New Roman" pitchFamily="18" charset="0"/>
              <a:cs typeface="Times New Roman" pitchFamily="18" charset="0"/>
            </a:endParaRPr>
          </a:p>
          <a:p>
            <a:endParaRPr lang="ru-RU" sz="1400" b="1" dirty="0">
              <a:solidFill>
                <a:schemeClr val="accent1">
                  <a:lumMod val="50000"/>
                </a:schemeClr>
              </a:solidFill>
              <a:latin typeface="Times New Roman" pitchFamily="18" charset="0"/>
              <a:cs typeface="Times New Roman" pitchFamily="18" charset="0"/>
            </a:endParaRPr>
          </a:p>
          <a:p>
            <a:pPr algn="just"/>
            <a:endParaRPr lang="ru-RU" sz="1400" b="1" dirty="0">
              <a:solidFill>
                <a:schemeClr val="accent1">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35439005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539552" y="1028343"/>
            <a:ext cx="8280920" cy="4401205"/>
          </a:xfrm>
          <a:prstGeom prst="rect">
            <a:avLst/>
          </a:prstGeom>
        </p:spPr>
        <p:txBody>
          <a:bodyPr wrap="square">
            <a:spAutoFit/>
          </a:bodyPr>
          <a:lstStyle/>
          <a:p>
            <a:r>
              <a:rPr lang="ru-RU" sz="1400" dirty="0"/>
              <a:t>По разделу </a:t>
            </a:r>
            <a:r>
              <a:rPr lang="ru-RU" sz="1400" b="1" dirty="0"/>
              <a:t>«Национальная оборона»</a:t>
            </a:r>
            <a:r>
              <a:rPr lang="ru-RU" sz="1400" dirty="0"/>
              <a:t> профинансированы расходы на мобилизационную подготовку экономики – </a:t>
            </a:r>
            <a:r>
              <a:rPr lang="ru-RU" sz="1400" b="1" dirty="0"/>
              <a:t>0,1</a:t>
            </a:r>
            <a:r>
              <a:rPr lang="ru-RU" sz="1400" dirty="0"/>
              <a:t>млн. руб.;</a:t>
            </a:r>
          </a:p>
          <a:p>
            <a:r>
              <a:rPr lang="ru-RU" sz="1400" dirty="0"/>
              <a:t>По разделу </a:t>
            </a:r>
            <a:r>
              <a:rPr lang="ru-RU" sz="1400" b="1" dirty="0"/>
              <a:t>«Национальная экономика»</a:t>
            </a:r>
            <a:r>
              <a:rPr lang="ru-RU" sz="1400" dirty="0"/>
              <a:t> были профинансированы непрограммные мероприятия в сумме </a:t>
            </a:r>
            <a:r>
              <a:rPr lang="ru-RU" sz="1400" b="1" dirty="0"/>
              <a:t>3,3 млн. руб.</a:t>
            </a:r>
            <a:r>
              <a:rPr lang="ru-RU" sz="1400" dirty="0"/>
              <a:t> , по данному разделу финансируются расходы на содержание отдела капитального строительства;</a:t>
            </a:r>
          </a:p>
          <a:p>
            <a:r>
              <a:rPr lang="ru-RU" sz="1400" dirty="0"/>
              <a:t>По разделу </a:t>
            </a:r>
            <a:r>
              <a:rPr lang="ru-RU" sz="1400" b="1" dirty="0"/>
              <a:t>«Образование»</a:t>
            </a:r>
            <a:r>
              <a:rPr lang="ru-RU" sz="1400" dirty="0"/>
              <a:t> были профинансированы непрограммные мероприятия в сумме </a:t>
            </a:r>
            <a:r>
              <a:rPr lang="ru-RU" sz="1400" b="1" dirty="0"/>
              <a:t>9,3 млн. руб.</a:t>
            </a:r>
            <a:r>
              <a:rPr lang="ru-RU" sz="1400" dirty="0"/>
              <a:t> , по данному разделу финансируются расходы на содержание управления образования и отдела по делам молодежи; </a:t>
            </a:r>
          </a:p>
          <a:p>
            <a:r>
              <a:rPr lang="ru-RU" sz="1400" dirty="0"/>
              <a:t>По разделу </a:t>
            </a:r>
            <a:r>
              <a:rPr lang="ru-RU" sz="1400" b="1" dirty="0"/>
              <a:t>«Культура, кинематография»</a:t>
            </a:r>
            <a:r>
              <a:rPr lang="ru-RU" sz="1400" dirty="0"/>
              <a:t> в сумме </a:t>
            </a:r>
            <a:r>
              <a:rPr lang="ru-RU" sz="1400" b="1" dirty="0"/>
              <a:t>3,2 млн. руб</a:t>
            </a:r>
            <a:r>
              <a:rPr lang="ru-RU" sz="1400" dirty="0"/>
              <a:t>. - на финансовое обеспечение управления культуры; </a:t>
            </a:r>
          </a:p>
          <a:p>
            <a:r>
              <a:rPr lang="ru-RU" sz="1400" dirty="0"/>
              <a:t>По разделу </a:t>
            </a:r>
            <a:r>
              <a:rPr lang="ru-RU" sz="1400" b="1" dirty="0"/>
              <a:t>«Физическая культура и спорт»</a:t>
            </a:r>
            <a:r>
              <a:rPr lang="ru-RU" sz="1400" dirty="0"/>
              <a:t> в сумме </a:t>
            </a:r>
            <a:r>
              <a:rPr lang="ru-RU" sz="1400" b="1" dirty="0"/>
              <a:t>3,5 млн. руб</a:t>
            </a:r>
            <a:r>
              <a:rPr lang="ru-RU" sz="1400" dirty="0"/>
              <a:t>. - на финансовое обеспечение управления по физической культуре и спорту;</a:t>
            </a:r>
          </a:p>
          <a:p>
            <a:r>
              <a:rPr lang="ru-RU" sz="1400" dirty="0"/>
              <a:t> По разделу </a:t>
            </a:r>
            <a:r>
              <a:rPr lang="ru-RU" sz="1400" b="1" dirty="0"/>
              <a:t>«Социальная политика»</a:t>
            </a:r>
            <a:r>
              <a:rPr lang="ru-RU" sz="1400" dirty="0"/>
              <a:t> непрограммные мероприятия в области охраны семьи и детства профинансированы в общей сумме </a:t>
            </a:r>
            <a:r>
              <a:rPr lang="ru-RU" sz="1400" b="1" dirty="0"/>
              <a:t>110,4 млн. руб. </a:t>
            </a:r>
            <a:r>
              <a:rPr lang="ru-RU" sz="1400" dirty="0"/>
              <a:t>за счет средств краевого бюджета</a:t>
            </a:r>
            <a:r>
              <a:rPr lang="ru-RU" sz="1400" dirty="0" smtClean="0"/>
              <a:t>.</a:t>
            </a:r>
          </a:p>
          <a:p>
            <a:endParaRPr lang="ru-RU" sz="1400" dirty="0" smtClean="0"/>
          </a:p>
          <a:p>
            <a:pPr algn="ctr"/>
            <a:r>
              <a:rPr lang="ru-RU" sz="1400" b="1" dirty="0"/>
              <a:t>Муниципальный долг. </a:t>
            </a:r>
            <a:endParaRPr lang="ru-RU" sz="1400" dirty="0"/>
          </a:p>
          <a:p>
            <a:r>
              <a:rPr lang="ru-RU" sz="1400" b="1" dirty="0"/>
              <a:t> </a:t>
            </a:r>
            <a:endParaRPr lang="ru-RU" sz="1400" dirty="0"/>
          </a:p>
          <a:p>
            <a:r>
              <a:rPr lang="ru-RU" sz="1400" b="1" i="1" dirty="0"/>
              <a:t>Муниципальный долг</a:t>
            </a:r>
            <a:r>
              <a:rPr lang="ru-RU" sz="1400" dirty="0"/>
              <a:t> районного бюджета по состоянию на 1 января 2022 года составляет 152,4 </a:t>
            </a:r>
            <a:r>
              <a:rPr lang="ru-RU" sz="1400" dirty="0" err="1"/>
              <a:t>млн.руб</a:t>
            </a:r>
            <a:r>
              <a:rPr lang="ru-RU" sz="1400" dirty="0"/>
              <a:t>. или 128,7% к уровню 2021 года.</a:t>
            </a:r>
          </a:p>
          <a:p>
            <a:endParaRPr lang="ru-RU" sz="1400" dirty="0"/>
          </a:p>
        </p:txBody>
      </p:sp>
    </p:spTree>
    <p:extLst>
      <p:ext uri="{BB962C8B-B14F-4D97-AF65-F5344CB8AC3E}">
        <p14:creationId xmlns:p14="http://schemas.microsoft.com/office/powerpoint/2010/main" val="16202757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Прямоугольник 2"/>
          <p:cNvSpPr/>
          <p:nvPr/>
        </p:nvSpPr>
        <p:spPr>
          <a:xfrm>
            <a:off x="539552" y="1028343"/>
            <a:ext cx="8280920" cy="6340197"/>
          </a:xfrm>
          <a:prstGeom prst="rect">
            <a:avLst/>
          </a:prstGeom>
        </p:spPr>
        <p:txBody>
          <a:bodyPr wrap="square">
            <a:spAutoFit/>
          </a:bodyPr>
          <a:lstStyle/>
          <a:p>
            <a:pPr algn="just"/>
            <a:r>
              <a:rPr lang="ru-RU" sz="1400" dirty="0"/>
              <a:t>Бюджет муниципального образования Крымский район за 2021 год по собственным доходам исполнен на 101,4 %, при плане 946 457 тыс. руб., фактически поступило 959 752 тыс. руб.  К уровню 2020 года исполнен на 118,3%.</a:t>
            </a:r>
          </a:p>
          <a:p>
            <a:pPr algn="just"/>
            <a:r>
              <a:rPr lang="ru-RU" sz="1400" dirty="0"/>
              <a:t>Основная доля в общем объеме доходов бюджета района приходится на налог на доходы физических лиц – 61 %.</a:t>
            </a:r>
          </a:p>
          <a:p>
            <a:pPr algn="just"/>
            <a:r>
              <a:rPr lang="ru-RU" sz="1400" dirty="0"/>
              <a:t>В разрезе основных доходных источников исполнение консолидированного бюджета по муниципальному образованию Крымский район выглядит следующим образом:</a:t>
            </a:r>
          </a:p>
          <a:p>
            <a:pPr algn="just"/>
            <a:r>
              <a:rPr lang="ru-RU" sz="1400" b="1" dirty="0"/>
              <a:t>Налог на прибыль –</a:t>
            </a:r>
            <a:r>
              <a:rPr lang="ru-RU" sz="1400" dirty="0"/>
              <a:t> поступило за 2021 год  25 334 тыс. руб. или 101,4 % к бюджетному назначению, к уровню 2020 года исполнение составляет 166,5 %, дополнительно поступило 10 117 тыс. руб. Такой темп роста связан с увеличением платежей  по  предприятиям: </a:t>
            </a:r>
          </a:p>
          <a:p>
            <a:pPr algn="just"/>
            <a:r>
              <a:rPr lang="ru-RU" sz="1400" dirty="0"/>
              <a:t>- предприятия, работающие на станции «Ударной» (ООО «ВО «</a:t>
            </a:r>
            <a:r>
              <a:rPr lang="ru-RU" sz="1400" dirty="0" err="1"/>
              <a:t>Технопромэксорт</a:t>
            </a:r>
            <a:r>
              <a:rPr lang="ru-RU" sz="1400" dirty="0"/>
              <a:t>», ООО «</a:t>
            </a:r>
            <a:r>
              <a:rPr lang="ru-RU" sz="1400" dirty="0" err="1"/>
              <a:t>Интерэнерго</a:t>
            </a:r>
            <a:r>
              <a:rPr lang="ru-RU" sz="1400" dirty="0"/>
              <a:t>», ООО «</a:t>
            </a:r>
            <a:r>
              <a:rPr lang="ru-RU" sz="1400" dirty="0" err="1"/>
              <a:t>Интерэнерго</a:t>
            </a:r>
            <a:r>
              <a:rPr lang="ru-RU" sz="1400" dirty="0"/>
              <a:t> </a:t>
            </a:r>
            <a:r>
              <a:rPr lang="ru-RU" sz="1400" dirty="0" err="1"/>
              <a:t>Строймонтаж</a:t>
            </a:r>
            <a:r>
              <a:rPr lang="ru-RU" sz="1400" dirty="0"/>
              <a:t>»); </a:t>
            </a:r>
          </a:p>
          <a:p>
            <a:pPr algn="just"/>
            <a:r>
              <a:rPr lang="ru-RU" sz="1400" dirty="0"/>
              <a:t>а также за счёт увеличения платежей от следующих предприятий: ООО «</a:t>
            </a:r>
            <a:r>
              <a:rPr lang="ru-RU" sz="1400" dirty="0" err="1"/>
              <a:t>Краснодаэлектро</a:t>
            </a:r>
            <a:r>
              <a:rPr lang="ru-RU" sz="1400" dirty="0"/>
              <a:t>», ООО «Союз-Вино», ООО «</a:t>
            </a:r>
            <a:r>
              <a:rPr lang="ru-RU" sz="1400" dirty="0" err="1"/>
              <a:t>ВиноГрад</a:t>
            </a:r>
            <a:r>
              <a:rPr lang="ru-RU" sz="1400" dirty="0"/>
              <a:t>», ООО «Светлана», ООО «</a:t>
            </a:r>
            <a:r>
              <a:rPr lang="ru-RU" sz="1400" dirty="0" err="1"/>
              <a:t>Алюмакс</a:t>
            </a:r>
            <a:r>
              <a:rPr lang="ru-RU" sz="1400" dirty="0"/>
              <a:t>», ООО «</a:t>
            </a:r>
            <a:r>
              <a:rPr lang="ru-RU" sz="1400" dirty="0" err="1"/>
              <a:t>Трейдал</a:t>
            </a:r>
            <a:r>
              <a:rPr lang="ru-RU" sz="1400" dirty="0"/>
              <a:t>». </a:t>
            </a:r>
          </a:p>
          <a:p>
            <a:pPr algn="just"/>
            <a:r>
              <a:rPr lang="ru-RU" sz="1400" b="1" dirty="0"/>
              <a:t>Налог на доходы физических лиц</a:t>
            </a:r>
            <a:r>
              <a:rPr lang="ru-RU" sz="1400" dirty="0"/>
              <a:t> – поступило 585 159 тыс. руб. или 101,4% к бюджетному назначению. Темп роста к уровню 2020 года составляет 109,8 %,  дополнительно к прошлому году поступило 52 175 тыс. руб., за счет увеличения  платежей от следующих предприятий: ОАО ПМП «НАТЭК, ООО «Светлана», ООО «</a:t>
            </a:r>
            <a:r>
              <a:rPr lang="ru-RU" sz="1400" dirty="0" err="1"/>
              <a:t>Южфарм</a:t>
            </a:r>
            <a:r>
              <a:rPr lang="ru-RU" sz="1400" dirty="0"/>
              <a:t>», ФКУ «ЕРЦ МО РФ», ООО «ТЖДС», а также за счёт предприятий, работающих на станции «Ударной», а также положительной динамикой фонда оплаты труда по крупным и средним организациям.</a:t>
            </a:r>
          </a:p>
          <a:p>
            <a:pPr algn="just"/>
            <a:r>
              <a:rPr lang="ru-RU" sz="1400" dirty="0"/>
              <a:t>По результатам работы межведомственных балансовых комиссий,  вовлечено резервов по налогу на доходы физических лиц в сумме   4 586 тыс. руб.</a:t>
            </a:r>
          </a:p>
          <a:p>
            <a:pPr algn="just"/>
            <a:r>
              <a:rPr lang="ru-RU" sz="1400" b="1" dirty="0"/>
              <a:t>Налог, взимаемый в связи с применением упрощенной системы налогообложения - </a:t>
            </a:r>
            <a:r>
              <a:rPr lang="ru-RU" sz="1400" dirty="0"/>
              <a:t>поступило 120 071 тыс. руб. или 101,4 % к бюджетному назначению. Темп роста к уровню 2020 года 224 %, дополнительно поступило 66 457 тыс. руб. Такой темп роста связан с переходом налогоплательщиков с отменённого ЕНВД на УСН, а также с увеличением норматива отчислений с 20 % в 2020 году на 35 % в 2021 году. </a:t>
            </a:r>
          </a:p>
          <a:p>
            <a:pPr algn="just"/>
            <a:endParaRPr lang="ru-RU" sz="1400" dirty="0"/>
          </a:p>
          <a:p>
            <a:pPr algn="just"/>
            <a:r>
              <a:rPr lang="ru-RU" sz="1400" b="1" dirty="0" smtClean="0">
                <a:solidFill>
                  <a:schemeClr val="accent1">
                    <a:lumMod val="75000"/>
                  </a:schemeClr>
                </a:solidFill>
                <a:latin typeface="Times New Roman" pitchFamily="18" charset="0"/>
                <a:cs typeface="Times New Roman" pitchFamily="18" charset="0"/>
              </a:rPr>
              <a:t> </a:t>
            </a:r>
            <a:endParaRPr lang="ru-RU" sz="1400" b="1" dirty="0">
              <a:solidFill>
                <a:schemeClr val="accent1">
                  <a:lumMod val="7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23579201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Прямоугольник 5"/>
          <p:cNvSpPr>
            <a:spLocks noChangeArrowheads="1"/>
          </p:cNvSpPr>
          <p:nvPr/>
        </p:nvSpPr>
        <p:spPr bwMode="auto">
          <a:xfrm>
            <a:off x="395536" y="612775"/>
            <a:ext cx="8353177" cy="5016500"/>
          </a:xfrm>
          <a:prstGeom prst="rect">
            <a:avLst/>
          </a:prstGeom>
          <a:blipFill>
            <a:blip r:embed="rId2"/>
            <a:stretch>
              <a:fillRect/>
            </a:stretch>
          </a:blipFill>
          <a:ln>
            <a:noFill/>
          </a:ln>
        </p:spPr>
        <p:txBody>
          <a:bodyPr wrap="square">
            <a:spAutoFit/>
          </a:bodyPr>
          <a:lstStyle/>
          <a:p>
            <a:pPr eaLnBrk="1" hangingPunct="1">
              <a:buFont typeface="Wingdings" pitchFamily="2" charset="2"/>
              <a:buChar char="Ø"/>
            </a:pPr>
            <a:endParaRPr lang="ru-RU" altLang="ru-RU" sz="1600" dirty="0">
              <a:latin typeface="Times New Roman" pitchFamily="18" charset="0"/>
              <a:cs typeface="Times New Roman" pitchFamily="18" charset="0"/>
            </a:endParaRPr>
          </a:p>
          <a:p>
            <a:pPr algn="just" eaLnBrk="1" hangingPunct="1">
              <a:buFont typeface="Wingdings" pitchFamily="2" charset="2"/>
              <a:buChar char="Ø"/>
            </a:pPr>
            <a:r>
              <a:rPr lang="ru-RU" altLang="ru-RU" sz="1600" b="1" dirty="0" smtClean="0">
                <a:solidFill>
                  <a:schemeClr val="accent1">
                    <a:lumMod val="75000"/>
                  </a:schemeClr>
                </a:solidFill>
                <a:latin typeface="Times New Roman" pitchFamily="18" charset="0"/>
                <a:cs typeface="Times New Roman" pitchFamily="18" charset="0"/>
              </a:rPr>
              <a:t>– обязательное опубликование в средствах массовой информации утвержденных бюджетов и отчетов об их исполнении; </a:t>
            </a:r>
          </a:p>
          <a:p>
            <a:pPr algn="just" eaLnBrk="1" hangingPunct="1"/>
            <a:endParaRPr lang="ru-RU" altLang="ru-RU" sz="1600" b="1" dirty="0">
              <a:solidFill>
                <a:schemeClr val="accent1">
                  <a:lumMod val="75000"/>
                </a:schemeClr>
              </a:solidFill>
              <a:latin typeface="Times New Roman" pitchFamily="18" charset="0"/>
              <a:cs typeface="Times New Roman" pitchFamily="18" charset="0"/>
            </a:endParaRPr>
          </a:p>
          <a:p>
            <a:pPr algn="just" eaLnBrk="1" hangingPunct="1">
              <a:buFont typeface="Wingdings" pitchFamily="2" charset="2"/>
              <a:buChar char="Ø"/>
            </a:pPr>
            <a:r>
              <a:rPr lang="ru-RU" altLang="ru-RU" sz="1600" b="1" dirty="0" smtClean="0">
                <a:solidFill>
                  <a:schemeClr val="accent1">
                    <a:lumMod val="75000"/>
                  </a:schemeClr>
                </a:solidFill>
                <a:latin typeface="Times New Roman" pitchFamily="18" charset="0"/>
                <a:cs typeface="Times New Roman" pitchFamily="18" charset="0"/>
              </a:rPr>
              <a:t>– обязательную открытость для общества и средств массовой информации проектов бюджетов, внесенных в законодательные органы государственной власти; </a:t>
            </a:r>
          </a:p>
          <a:p>
            <a:pPr algn="just" eaLnBrk="1" hangingPunct="1"/>
            <a:endParaRPr lang="ru-RU" altLang="ru-RU" sz="1600" b="1" dirty="0" smtClean="0">
              <a:solidFill>
                <a:schemeClr val="accent1">
                  <a:lumMod val="75000"/>
                </a:schemeClr>
              </a:solidFill>
              <a:latin typeface="Times New Roman" pitchFamily="18" charset="0"/>
              <a:cs typeface="Times New Roman" pitchFamily="18" charset="0"/>
            </a:endParaRPr>
          </a:p>
          <a:p>
            <a:pPr algn="just" eaLnBrk="1" hangingPunct="1">
              <a:buFont typeface="Wingdings" pitchFamily="2" charset="2"/>
              <a:buChar char="Ø"/>
            </a:pPr>
            <a:r>
              <a:rPr lang="ru-RU" altLang="ru-RU" sz="1600" b="1" dirty="0" smtClean="0">
                <a:solidFill>
                  <a:schemeClr val="accent1">
                    <a:lumMod val="75000"/>
                  </a:schemeClr>
                </a:solidFill>
                <a:latin typeface="Times New Roman" pitchFamily="18" charset="0"/>
                <a:cs typeface="Times New Roman" pitchFamily="18" charset="0"/>
              </a:rPr>
              <a:t>– обеспечение доступа к информации, размещенной в информационно-телекоммуникационной сети «Интернет» на едином портале бюджетной системы Российской Федерации; </a:t>
            </a:r>
          </a:p>
          <a:p>
            <a:pPr algn="just" eaLnBrk="1" hangingPunct="1"/>
            <a:endParaRPr lang="ru-RU" altLang="ru-RU" sz="1600" b="1" dirty="0" smtClean="0">
              <a:solidFill>
                <a:schemeClr val="accent1">
                  <a:lumMod val="75000"/>
                </a:schemeClr>
              </a:solidFill>
              <a:latin typeface="Times New Roman" pitchFamily="18" charset="0"/>
              <a:cs typeface="Times New Roman" pitchFamily="18" charset="0"/>
            </a:endParaRPr>
          </a:p>
          <a:p>
            <a:pPr algn="just" eaLnBrk="1" hangingPunct="1">
              <a:buFont typeface="Wingdings" pitchFamily="2" charset="2"/>
              <a:buChar char="Ø"/>
            </a:pPr>
            <a:r>
              <a:rPr lang="ru-RU" altLang="ru-RU" sz="1600" b="1" dirty="0" smtClean="0">
                <a:solidFill>
                  <a:schemeClr val="accent1">
                    <a:lumMod val="75000"/>
                  </a:schemeClr>
                </a:solidFill>
                <a:latin typeface="Times New Roman" pitchFamily="18" charset="0"/>
                <a:cs typeface="Times New Roman" pitchFamily="18" charset="0"/>
              </a:rPr>
              <a:t>– стабильность и (или) преемственность бюджетной классификации Российской Федерации, а также обеспечение сопоставимости показателей бюджета отчетного, текущего, очередного финансового года и планового периода.</a:t>
            </a:r>
          </a:p>
          <a:p>
            <a:pPr eaLnBrk="1" hangingPunct="1"/>
            <a:endParaRPr lang="ru-RU" altLang="ru-RU" sz="1600" dirty="0" smtClean="0">
              <a:latin typeface="Times New Roman" pitchFamily="18" charset="0"/>
              <a:cs typeface="Times New Roman" pitchFamily="18" charset="0"/>
            </a:endParaRPr>
          </a:p>
          <a:p>
            <a:pPr eaLnBrk="1" hangingPunct="1">
              <a:buFont typeface="Wingdings" pitchFamily="2" charset="2"/>
              <a:buChar char="Ø"/>
            </a:pPr>
            <a:endParaRPr lang="ru-RU" altLang="ru-RU" sz="1600" dirty="0" smtClean="0">
              <a:latin typeface="Times New Roman" pitchFamily="18" charset="0"/>
              <a:cs typeface="Times New Roman" pitchFamily="18" charset="0"/>
            </a:endParaRPr>
          </a:p>
          <a:p>
            <a:pPr eaLnBrk="1" hangingPunct="1">
              <a:buFont typeface="Wingdings" pitchFamily="2" charset="2"/>
              <a:buChar char="Ø"/>
            </a:pPr>
            <a:endParaRPr lang="ru-RU" altLang="ru-RU" sz="1600" dirty="0" smtClean="0">
              <a:latin typeface="Times New Roman" pitchFamily="18" charset="0"/>
              <a:cs typeface="Times New Roman" pitchFamily="18" charset="0"/>
            </a:endParaRPr>
          </a:p>
          <a:p>
            <a:pPr eaLnBrk="1" hangingPunct="1"/>
            <a:endParaRPr lang="ru-RU" altLang="ru-RU" sz="1600" dirty="0" smtClean="0">
              <a:latin typeface="Times New Roman" pitchFamily="18" charset="0"/>
              <a:cs typeface="Times New Roman" pitchFamily="18" charset="0"/>
            </a:endParaRPr>
          </a:p>
          <a:p>
            <a:pPr eaLnBrk="1" hangingPunct="1"/>
            <a:r>
              <a:rPr lang="ru-RU" altLang="ru-RU" sz="1600" dirty="0" smtClean="0">
                <a:latin typeface="Times New Roman" pitchFamily="18" charset="0"/>
                <a:cs typeface="Times New Roman" pitchFamily="18" charset="0"/>
              </a:rPr>
              <a:t>                                                                             </a:t>
            </a:r>
            <a:r>
              <a:rPr lang="ru-RU" altLang="ru-RU" sz="1600" b="1" i="1" dirty="0" smtClean="0">
                <a:solidFill>
                  <a:schemeClr val="accent1">
                    <a:lumMod val="75000"/>
                  </a:schemeClr>
                </a:solidFill>
                <a:latin typeface="Times New Roman" pitchFamily="18" charset="0"/>
                <a:cs typeface="Times New Roman" pitchFamily="18" charset="0"/>
              </a:rPr>
              <a:t>Бюджетный кодекс Российской Федерации</a:t>
            </a:r>
          </a:p>
          <a:p>
            <a:pPr eaLnBrk="1" hangingPunct="1"/>
            <a:r>
              <a:rPr lang="ru-RU" altLang="ru-RU" sz="1600" b="1" i="1" dirty="0" smtClean="0">
                <a:solidFill>
                  <a:schemeClr val="accent1">
                    <a:lumMod val="75000"/>
                  </a:schemeClr>
                </a:solidFill>
                <a:latin typeface="Times New Roman" pitchFamily="18" charset="0"/>
                <a:cs typeface="Times New Roman" pitchFamily="18" charset="0"/>
              </a:rPr>
              <a:t>                                                                                                                                      статья 36</a:t>
            </a:r>
            <a:endParaRPr lang="ru-RU" altLang="ru-RU" sz="1600" b="1" i="1" dirty="0">
              <a:solidFill>
                <a:schemeClr val="accent1">
                  <a:lumMod val="7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38002153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p:cNvGraphicFramePr/>
          <p:nvPr>
            <p:extLst>
              <p:ext uri="{D42A27DB-BD31-4B8C-83A1-F6EECF244321}">
                <p14:modId xmlns:p14="http://schemas.microsoft.com/office/powerpoint/2010/main" val="1156118724"/>
              </p:ext>
            </p:extLst>
          </p:nvPr>
        </p:nvGraphicFramePr>
        <p:xfrm>
          <a:off x="2843213" y="500063"/>
          <a:ext cx="6015037" cy="5160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113973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Вертикальный свиток 4"/>
          <p:cNvSpPr/>
          <p:nvPr/>
        </p:nvSpPr>
        <p:spPr>
          <a:xfrm>
            <a:off x="1979713" y="188913"/>
            <a:ext cx="7056338" cy="6120407"/>
          </a:xfrm>
          <a:prstGeom prst="verticalScroll">
            <a:avLst/>
          </a:prstGeom>
        </p:spPr>
        <p:style>
          <a:lnRef idx="1">
            <a:schemeClr val="accent2"/>
          </a:lnRef>
          <a:fillRef idx="2">
            <a:schemeClr val="accent2"/>
          </a:fillRef>
          <a:effectRef idx="1">
            <a:schemeClr val="accent2"/>
          </a:effectRef>
          <a:fontRef idx="minor">
            <a:schemeClr val="dk1"/>
          </a:fontRef>
        </p:style>
        <p:txBody>
          <a:bodyPr anchor="ctr"/>
          <a:lstStyle/>
          <a:p>
            <a:pPr algn="ctr" eaLnBrk="1" hangingPunct="1">
              <a:defRPr/>
            </a:pPr>
            <a:endParaRPr lang="ru-RU" sz="1700" b="1" dirty="0">
              <a:solidFill>
                <a:schemeClr val="tx1"/>
              </a:solidFill>
              <a:latin typeface="Times New Roman" pitchFamily="18" charset="0"/>
              <a:cs typeface="Times New Roman" pitchFamily="18" charset="0"/>
            </a:endParaRPr>
          </a:p>
          <a:p>
            <a:pPr algn="ctr" eaLnBrk="1" hangingPunct="1">
              <a:defRPr/>
            </a:pPr>
            <a:endParaRPr lang="ru-RU" sz="1700" b="1" dirty="0">
              <a:solidFill>
                <a:schemeClr val="tx1"/>
              </a:solidFill>
              <a:latin typeface="Times New Roman" pitchFamily="18" charset="0"/>
              <a:cs typeface="Times New Roman" pitchFamily="18" charset="0"/>
            </a:endParaRPr>
          </a:p>
          <a:p>
            <a:pPr algn="ctr" eaLnBrk="1" hangingPunct="1">
              <a:defRPr/>
            </a:pPr>
            <a:endParaRPr lang="ru-RU" sz="1700" b="1" u="sng" dirty="0">
              <a:solidFill>
                <a:schemeClr val="tx1"/>
              </a:solidFill>
              <a:latin typeface="Times New Roman" pitchFamily="18" charset="0"/>
              <a:cs typeface="Times New Roman" pitchFamily="18" charset="0"/>
            </a:endParaRPr>
          </a:p>
          <a:p>
            <a:pPr algn="ctr" eaLnBrk="1" hangingPunct="1">
              <a:defRPr/>
            </a:pPr>
            <a:endParaRPr lang="ru-RU" sz="1700" b="1" u="sng" dirty="0">
              <a:solidFill>
                <a:schemeClr val="tx1"/>
              </a:solidFill>
              <a:latin typeface="Times New Roman" pitchFamily="18" charset="0"/>
              <a:cs typeface="Times New Roman" pitchFamily="18" charset="0"/>
            </a:endParaRPr>
          </a:p>
          <a:p>
            <a:pPr algn="ctr" eaLnBrk="1" hangingPunct="1">
              <a:defRPr/>
            </a:pPr>
            <a:endParaRPr lang="ru-RU" sz="1700" b="1" u="sng" dirty="0">
              <a:solidFill>
                <a:schemeClr val="tx1"/>
              </a:solidFill>
              <a:latin typeface="Times New Roman" pitchFamily="18" charset="0"/>
              <a:cs typeface="Times New Roman" pitchFamily="18" charset="0"/>
            </a:endParaRPr>
          </a:p>
          <a:p>
            <a:pPr algn="ctr" eaLnBrk="1" hangingPunct="1">
              <a:defRPr/>
            </a:pPr>
            <a:endParaRPr lang="ru-RU" sz="1700" b="1" u="sng" dirty="0">
              <a:solidFill>
                <a:schemeClr val="tx1"/>
              </a:solidFill>
              <a:latin typeface="Times New Roman" pitchFamily="18" charset="0"/>
              <a:cs typeface="Times New Roman" pitchFamily="18" charset="0"/>
            </a:endParaRPr>
          </a:p>
          <a:p>
            <a:pPr algn="ctr" eaLnBrk="1" hangingPunct="1">
              <a:defRPr/>
            </a:pPr>
            <a:r>
              <a:rPr lang="ru-RU" sz="1700" b="1" dirty="0">
                <a:solidFill>
                  <a:schemeClr val="tx1"/>
                </a:solidFill>
                <a:latin typeface="Times New Roman" pitchFamily="18" charset="0"/>
                <a:cs typeface="Times New Roman" pitchFamily="18" charset="0"/>
              </a:rPr>
              <a:t>      </a:t>
            </a:r>
          </a:p>
          <a:p>
            <a:pPr algn="ctr" eaLnBrk="1" hangingPunct="1">
              <a:defRPr/>
            </a:pPr>
            <a:endParaRPr lang="ru-RU" sz="1700" b="1" dirty="0" smtClean="0">
              <a:solidFill>
                <a:srgbClr val="002060"/>
              </a:solidFill>
              <a:latin typeface="Times New Roman" pitchFamily="18" charset="0"/>
              <a:cs typeface="Times New Roman" pitchFamily="18" charset="0"/>
            </a:endParaRPr>
          </a:p>
          <a:p>
            <a:pPr algn="ctr" eaLnBrk="1" hangingPunct="1">
              <a:defRPr/>
            </a:pPr>
            <a:endParaRPr lang="ru-RU" sz="1700" b="1" dirty="0" smtClean="0">
              <a:solidFill>
                <a:srgbClr val="002060"/>
              </a:solidFill>
              <a:latin typeface="Times New Roman" pitchFamily="18" charset="0"/>
              <a:cs typeface="Times New Roman" pitchFamily="18" charset="0"/>
            </a:endParaRPr>
          </a:p>
          <a:p>
            <a:pPr algn="ctr" eaLnBrk="1" hangingPunct="1">
              <a:defRPr/>
            </a:pPr>
            <a:r>
              <a:rPr lang="ru-RU" sz="1700" b="1" dirty="0" smtClean="0">
                <a:solidFill>
                  <a:srgbClr val="002060"/>
                </a:solidFill>
                <a:latin typeface="Times New Roman" pitchFamily="18" charset="0"/>
                <a:cs typeface="Times New Roman" pitchFamily="18" charset="0"/>
              </a:rPr>
              <a:t>ОСНОВНЫЕ </a:t>
            </a:r>
            <a:r>
              <a:rPr lang="ru-RU" sz="1700" b="1" dirty="0">
                <a:solidFill>
                  <a:srgbClr val="002060"/>
                </a:solidFill>
                <a:latin typeface="Times New Roman" pitchFamily="18" charset="0"/>
                <a:cs typeface="Times New Roman" pitchFamily="18" charset="0"/>
              </a:rPr>
              <a:t>ПОНЯТИЯ</a:t>
            </a:r>
          </a:p>
          <a:p>
            <a:pPr algn="ctr" eaLnBrk="1" hangingPunct="1">
              <a:defRPr/>
            </a:pPr>
            <a:endParaRPr lang="ru-RU" sz="1700" b="1" dirty="0">
              <a:solidFill>
                <a:schemeClr val="tx1"/>
              </a:solidFill>
              <a:latin typeface="Times New Roman" pitchFamily="18" charset="0"/>
              <a:cs typeface="Times New Roman" pitchFamily="18" charset="0"/>
            </a:endParaRPr>
          </a:p>
          <a:p>
            <a:pPr eaLnBrk="1" hangingPunct="1">
              <a:tabLst>
                <a:tab pos="360363" algn="l"/>
              </a:tabLst>
              <a:defRPr/>
            </a:pPr>
            <a:r>
              <a:rPr lang="ru-RU" sz="1700" b="1" u="sng" dirty="0" smtClean="0">
                <a:solidFill>
                  <a:srgbClr val="002060"/>
                </a:solidFill>
                <a:latin typeface="Times New Roman" pitchFamily="18" charset="0"/>
                <a:cs typeface="Times New Roman" pitchFamily="18" charset="0"/>
              </a:rPr>
              <a:t>Межбюджетные </a:t>
            </a:r>
            <a:r>
              <a:rPr lang="ru-RU" sz="1700" b="1" u="sng" dirty="0">
                <a:solidFill>
                  <a:srgbClr val="002060"/>
                </a:solidFill>
                <a:latin typeface="Times New Roman" pitchFamily="18" charset="0"/>
                <a:cs typeface="Times New Roman" pitchFamily="18" charset="0"/>
              </a:rPr>
              <a:t>трансферты –</a:t>
            </a:r>
            <a:r>
              <a:rPr lang="ru-RU" sz="1700" dirty="0">
                <a:solidFill>
                  <a:srgbClr val="002060"/>
                </a:solidFill>
                <a:latin typeface="Times New Roman" pitchFamily="18" charset="0"/>
                <a:cs typeface="Times New Roman" pitchFamily="18" charset="0"/>
              </a:rPr>
              <a:t> </a:t>
            </a:r>
            <a:r>
              <a:rPr lang="ru-RU" sz="1700" b="1" dirty="0">
                <a:solidFill>
                  <a:srgbClr val="002060"/>
                </a:solidFill>
                <a:latin typeface="Times New Roman" pitchFamily="18" charset="0"/>
                <a:cs typeface="Times New Roman" pitchFamily="18" charset="0"/>
              </a:rPr>
              <a:t>средства, предоставляемые одним бюджетом бюджетной системы Российской Федерации другому бюджету бюджетной системы Российской Федерации.</a:t>
            </a:r>
          </a:p>
          <a:p>
            <a:pPr eaLnBrk="1" hangingPunct="1">
              <a:tabLst>
                <a:tab pos="360363" algn="l"/>
              </a:tabLst>
              <a:defRPr/>
            </a:pPr>
            <a:endParaRPr lang="ru-RU" sz="1700" b="1" dirty="0">
              <a:solidFill>
                <a:srgbClr val="002060"/>
              </a:solidFill>
              <a:latin typeface="Times New Roman" pitchFamily="18" charset="0"/>
              <a:cs typeface="Times New Roman" pitchFamily="18" charset="0"/>
            </a:endParaRPr>
          </a:p>
          <a:p>
            <a:pPr eaLnBrk="1" hangingPunct="1">
              <a:defRPr/>
            </a:pPr>
            <a:r>
              <a:rPr lang="ru-RU" sz="1700" b="1" u="sng" dirty="0">
                <a:solidFill>
                  <a:srgbClr val="002060"/>
                </a:solidFill>
                <a:latin typeface="Times New Roman" pitchFamily="18" charset="0"/>
                <a:cs typeface="Times New Roman" pitchFamily="18" charset="0"/>
              </a:rPr>
              <a:t>Бюджетные обязательства </a:t>
            </a:r>
            <a:r>
              <a:rPr lang="ru-RU" sz="1700" dirty="0">
                <a:solidFill>
                  <a:srgbClr val="002060"/>
                </a:solidFill>
                <a:latin typeface="Times New Roman" pitchFamily="18" charset="0"/>
                <a:cs typeface="Times New Roman" pitchFamily="18" charset="0"/>
              </a:rPr>
              <a:t>- </a:t>
            </a:r>
            <a:r>
              <a:rPr lang="ru-RU" sz="1700" b="1" dirty="0">
                <a:solidFill>
                  <a:srgbClr val="002060"/>
                </a:solidFill>
                <a:latin typeface="Times New Roman" pitchFamily="18" charset="0"/>
                <a:cs typeface="Times New Roman" pitchFamily="18" charset="0"/>
              </a:rPr>
              <a:t>расходные обязательства, подлежащие исполнению в соответствующем финансовом году.</a:t>
            </a:r>
          </a:p>
          <a:p>
            <a:pPr eaLnBrk="1" hangingPunct="1">
              <a:defRPr/>
            </a:pPr>
            <a:endParaRPr lang="ru-RU" sz="1700" b="1" dirty="0">
              <a:solidFill>
                <a:srgbClr val="002060"/>
              </a:solidFill>
              <a:latin typeface="Times New Roman" pitchFamily="18" charset="0"/>
              <a:cs typeface="Times New Roman" pitchFamily="18" charset="0"/>
            </a:endParaRPr>
          </a:p>
          <a:p>
            <a:pPr eaLnBrk="1" hangingPunct="1">
              <a:defRPr/>
            </a:pPr>
            <a:r>
              <a:rPr lang="ru-RU" sz="1700" b="1" u="sng" dirty="0">
                <a:solidFill>
                  <a:srgbClr val="002060"/>
                </a:solidFill>
                <a:latin typeface="Times New Roman" pitchFamily="18" charset="0"/>
                <a:cs typeface="Times New Roman" pitchFamily="18" charset="0"/>
              </a:rPr>
              <a:t>Бюджетные инвестиции</a:t>
            </a:r>
            <a:r>
              <a:rPr lang="ru-RU" sz="1700" dirty="0">
                <a:solidFill>
                  <a:srgbClr val="002060"/>
                </a:solidFill>
                <a:latin typeface="Times New Roman" pitchFamily="18" charset="0"/>
                <a:cs typeface="Times New Roman" pitchFamily="18" charset="0"/>
              </a:rPr>
              <a:t> – </a:t>
            </a:r>
            <a:r>
              <a:rPr lang="ru-RU" sz="1700" b="1" dirty="0">
                <a:solidFill>
                  <a:srgbClr val="002060"/>
                </a:solidFill>
                <a:latin typeface="Times New Roman" pitchFamily="18" charset="0"/>
                <a:cs typeface="Times New Roman" pitchFamily="18" charset="0"/>
              </a:rPr>
              <a:t>бюджетные средства, направляемые на создание или увеличение за счет средств бюджета стоимости государственного (муниципального) имущества.</a:t>
            </a:r>
          </a:p>
          <a:p>
            <a:pPr eaLnBrk="1" hangingPunct="1">
              <a:defRPr/>
            </a:pPr>
            <a:endParaRPr lang="ru-RU" sz="1700" b="1" u="sng" dirty="0">
              <a:solidFill>
                <a:srgbClr val="002060"/>
              </a:solidFill>
              <a:latin typeface="Times New Roman" pitchFamily="18" charset="0"/>
              <a:cs typeface="Times New Roman" pitchFamily="18" charset="0"/>
            </a:endParaRPr>
          </a:p>
          <a:p>
            <a:pPr eaLnBrk="1" hangingPunct="1">
              <a:defRPr/>
            </a:pPr>
            <a:r>
              <a:rPr lang="ru-RU" sz="1700" b="1" u="sng" dirty="0">
                <a:solidFill>
                  <a:srgbClr val="002060"/>
                </a:solidFill>
                <a:latin typeface="Times New Roman" pitchFamily="18" charset="0"/>
                <a:cs typeface="Times New Roman" pitchFamily="18" charset="0"/>
              </a:rPr>
              <a:t>Муниципальный долг</a:t>
            </a:r>
            <a:r>
              <a:rPr lang="ru-RU" sz="1700" dirty="0">
                <a:solidFill>
                  <a:srgbClr val="002060"/>
                </a:solidFill>
                <a:latin typeface="Times New Roman" pitchFamily="18" charset="0"/>
                <a:cs typeface="Times New Roman" pitchFamily="18" charset="0"/>
              </a:rPr>
              <a:t> -  </a:t>
            </a:r>
            <a:r>
              <a:rPr lang="ru-RU" sz="1700" b="1" dirty="0">
                <a:solidFill>
                  <a:srgbClr val="002060"/>
                </a:solidFill>
                <a:latin typeface="Times New Roman" pitchFamily="18" charset="0"/>
                <a:cs typeface="Times New Roman" pitchFamily="18" charset="0"/>
              </a:rPr>
              <a:t>обязательства, возникающие   из   муниципальных заимствований, гарантий по обязательствам третьих лиц, другие обязательства в соответствии с видами долговых обязательств, принятые на себя муниципальным образованием.</a:t>
            </a:r>
          </a:p>
          <a:p>
            <a:pPr eaLnBrk="1" hangingPunct="1">
              <a:defRPr/>
            </a:pPr>
            <a:endParaRPr lang="ru-RU" sz="1700" b="1" dirty="0">
              <a:solidFill>
                <a:schemeClr val="tx1"/>
              </a:solidFill>
              <a:latin typeface="Times New Roman" pitchFamily="18" charset="0"/>
              <a:cs typeface="Times New Roman" pitchFamily="18" charset="0"/>
            </a:endParaRPr>
          </a:p>
          <a:p>
            <a:pPr algn="ctr" eaLnBrk="1" hangingPunct="1">
              <a:defRPr/>
            </a:pPr>
            <a:endParaRPr lang="ru-RU" sz="1700" dirty="0">
              <a:solidFill>
                <a:schemeClr val="tx1"/>
              </a:solidFill>
              <a:latin typeface="Times New Roman" pitchFamily="18" charset="0"/>
              <a:cs typeface="Times New Roman" pitchFamily="18" charset="0"/>
            </a:endParaRPr>
          </a:p>
          <a:p>
            <a:pPr algn="ctr" eaLnBrk="1" hangingPunct="1">
              <a:defRPr/>
            </a:pPr>
            <a:endParaRPr lang="ru-RU" sz="1700" dirty="0">
              <a:solidFill>
                <a:schemeClr val="tx1"/>
              </a:solidFill>
              <a:latin typeface="Times New Roman" pitchFamily="18" charset="0"/>
              <a:cs typeface="Times New Roman" pitchFamily="18" charset="0"/>
            </a:endParaRPr>
          </a:p>
          <a:p>
            <a:pPr algn="ctr" eaLnBrk="1" hangingPunct="1">
              <a:defRPr/>
            </a:pPr>
            <a:endParaRPr lang="ru-RU" sz="1700" dirty="0">
              <a:solidFill>
                <a:schemeClr val="tx1"/>
              </a:solidFill>
              <a:latin typeface="Times New Roman" pitchFamily="18" charset="0"/>
              <a:cs typeface="Times New Roman" pitchFamily="18" charset="0"/>
            </a:endParaRPr>
          </a:p>
          <a:p>
            <a:pPr algn="ctr" eaLnBrk="1" hangingPunct="1">
              <a:defRPr/>
            </a:pPr>
            <a:endParaRPr lang="ru-RU" sz="1700" dirty="0">
              <a:solidFill>
                <a:schemeClr val="tx1"/>
              </a:solidFill>
              <a:latin typeface="Times New Roman" pitchFamily="18" charset="0"/>
              <a:cs typeface="Times New Roman" pitchFamily="18" charset="0"/>
            </a:endParaRPr>
          </a:p>
          <a:p>
            <a:pPr algn="ctr" eaLnBrk="1" hangingPunct="1">
              <a:defRPr/>
            </a:pPr>
            <a:endParaRPr lang="ru-RU" sz="1700" dirty="0">
              <a:solidFill>
                <a:schemeClr val="tx1"/>
              </a:solidFill>
              <a:latin typeface="Times New Roman" pitchFamily="18" charset="0"/>
              <a:cs typeface="Times New Roman" pitchFamily="18" charset="0"/>
            </a:endParaRPr>
          </a:p>
          <a:p>
            <a:pPr algn="ctr" eaLnBrk="1" hangingPunct="1">
              <a:defRPr/>
            </a:pPr>
            <a:endParaRPr lang="ru-RU" sz="1700" dirty="0">
              <a:solidFill>
                <a:schemeClr val="tx1"/>
              </a:solidFill>
              <a:latin typeface="Times New Roman" pitchFamily="18" charset="0"/>
              <a:cs typeface="Times New Roman" pitchFamily="18" charset="0"/>
            </a:endParaRPr>
          </a:p>
          <a:p>
            <a:pPr algn="ctr" eaLnBrk="1" hangingPunct="1">
              <a:defRPr/>
            </a:pPr>
            <a:endParaRPr lang="ru-RU" sz="1700" dirty="0">
              <a:solidFill>
                <a:schemeClr val="tx1"/>
              </a:solidFill>
              <a:latin typeface="Times New Roman" pitchFamily="18" charset="0"/>
              <a:cs typeface="Times New Roman" pitchFamily="18" charset="0"/>
            </a:endParaRPr>
          </a:p>
          <a:p>
            <a:pPr algn="ctr" eaLnBrk="1" hangingPunct="1">
              <a:defRPr/>
            </a:pPr>
            <a:endParaRPr lang="ru-RU" sz="17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7433452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68313" y="0"/>
            <a:ext cx="8229600" cy="490538"/>
          </a:xfrm>
        </p:spPr>
        <p:txBody>
          <a:bodyPr/>
          <a:lstStyle/>
          <a:p>
            <a:pPr algn="ctr" eaLnBrk="1" hangingPunct="1"/>
            <a:r>
              <a:rPr lang="ru-RU" altLang="ru-RU" sz="2400" b="1" dirty="0" smtClean="0">
                <a:solidFill>
                  <a:srgbClr val="002060"/>
                </a:solidFill>
                <a:latin typeface="Times New Roman" pitchFamily="18" charset="0"/>
                <a:cs typeface="Times New Roman" pitchFamily="18" charset="0"/>
              </a:rPr>
              <a:t>Основные этапы бюджетного процесса</a:t>
            </a:r>
          </a:p>
        </p:txBody>
      </p:sp>
      <p:sp>
        <p:nvSpPr>
          <p:cNvPr id="4" name="Овал 3"/>
          <p:cNvSpPr/>
          <p:nvPr/>
        </p:nvSpPr>
        <p:spPr>
          <a:xfrm>
            <a:off x="5219700" y="620713"/>
            <a:ext cx="2592388" cy="1079500"/>
          </a:xfrm>
          <a:prstGeom prst="ellipse">
            <a:avLst/>
          </a:prstGeom>
        </p:spPr>
        <p:style>
          <a:lnRef idx="1">
            <a:schemeClr val="accent2"/>
          </a:lnRef>
          <a:fillRef idx="2">
            <a:schemeClr val="accent2"/>
          </a:fillRef>
          <a:effectRef idx="1">
            <a:schemeClr val="accent2"/>
          </a:effectRef>
          <a:fontRef idx="minor">
            <a:schemeClr val="dk1"/>
          </a:fontRef>
        </p:style>
        <p:txBody>
          <a:bodyPr anchor="ctr"/>
          <a:lstStyle/>
          <a:p>
            <a:pPr algn="ctr" eaLnBrk="1" hangingPunct="1">
              <a:defRPr/>
            </a:pPr>
            <a:r>
              <a:rPr lang="ru-RU" sz="1200" b="1" dirty="0">
                <a:solidFill>
                  <a:srgbClr val="002060"/>
                </a:solidFill>
                <a:latin typeface="Times New Roman" pitchFamily="18" charset="0"/>
                <a:cs typeface="Times New Roman" pitchFamily="18" charset="0"/>
              </a:rPr>
              <a:t>Утверждение бюджета на очередной финансовый год и плановый период</a:t>
            </a:r>
          </a:p>
        </p:txBody>
      </p:sp>
      <p:sp>
        <p:nvSpPr>
          <p:cNvPr id="6" name="Овал 5"/>
          <p:cNvSpPr/>
          <p:nvPr/>
        </p:nvSpPr>
        <p:spPr>
          <a:xfrm>
            <a:off x="4787900" y="4221163"/>
            <a:ext cx="2592388" cy="1152525"/>
          </a:xfrm>
          <a:prstGeom prst="ellipse">
            <a:avLst/>
          </a:prstGeom>
        </p:spPr>
        <p:style>
          <a:lnRef idx="1">
            <a:schemeClr val="accent2"/>
          </a:lnRef>
          <a:fillRef idx="2">
            <a:schemeClr val="accent2"/>
          </a:fillRef>
          <a:effectRef idx="1">
            <a:schemeClr val="accent2"/>
          </a:effectRef>
          <a:fontRef idx="minor">
            <a:schemeClr val="dk1"/>
          </a:fontRef>
        </p:style>
        <p:txBody>
          <a:bodyPr anchor="ctr"/>
          <a:lstStyle/>
          <a:p>
            <a:pPr algn="ctr" eaLnBrk="1" hangingPunct="1">
              <a:defRPr/>
            </a:pPr>
            <a:r>
              <a:rPr lang="ru-RU" sz="1200" b="1" dirty="0">
                <a:solidFill>
                  <a:srgbClr val="002060"/>
                </a:solidFill>
                <a:latin typeface="Times New Roman" pitchFamily="18" charset="0"/>
                <a:cs typeface="Times New Roman" pitchFamily="18" charset="0"/>
              </a:rPr>
              <a:t>Формирование отчета об исполнении бюджета предыдущего года</a:t>
            </a:r>
          </a:p>
        </p:txBody>
      </p:sp>
      <p:sp>
        <p:nvSpPr>
          <p:cNvPr id="7" name="Овал 6"/>
          <p:cNvSpPr/>
          <p:nvPr/>
        </p:nvSpPr>
        <p:spPr>
          <a:xfrm>
            <a:off x="1619250" y="549275"/>
            <a:ext cx="2592388" cy="1079500"/>
          </a:xfrm>
          <a:prstGeom prst="ellipse">
            <a:avLst/>
          </a:prstGeom>
          <a:ln/>
        </p:spPr>
        <p:style>
          <a:lnRef idx="1">
            <a:schemeClr val="accent2"/>
          </a:lnRef>
          <a:fillRef idx="2">
            <a:schemeClr val="accent2"/>
          </a:fillRef>
          <a:effectRef idx="1">
            <a:schemeClr val="accent2"/>
          </a:effectRef>
          <a:fontRef idx="minor">
            <a:schemeClr val="dk1"/>
          </a:fontRef>
        </p:style>
        <p:txBody>
          <a:bodyPr anchor="ctr"/>
          <a:lstStyle/>
          <a:p>
            <a:pPr algn="ctr" eaLnBrk="1" hangingPunct="1">
              <a:defRPr/>
            </a:pPr>
            <a:r>
              <a:rPr lang="ru-RU" sz="1200" b="1" dirty="0">
                <a:solidFill>
                  <a:srgbClr val="002060"/>
                </a:solidFill>
                <a:latin typeface="Times New Roman" pitchFamily="18" charset="0"/>
                <a:cs typeface="Times New Roman" pitchFamily="18" charset="0"/>
              </a:rPr>
              <a:t>Рассмотрение проекта бюджета на очередной финансовый год и плановый период</a:t>
            </a:r>
          </a:p>
        </p:txBody>
      </p:sp>
      <p:sp>
        <p:nvSpPr>
          <p:cNvPr id="8" name="Овал 7"/>
          <p:cNvSpPr/>
          <p:nvPr/>
        </p:nvSpPr>
        <p:spPr>
          <a:xfrm>
            <a:off x="179388" y="2205038"/>
            <a:ext cx="2592387" cy="1152525"/>
          </a:xfrm>
          <a:prstGeom prst="ellipse">
            <a:avLst/>
          </a:prstGeom>
        </p:spPr>
        <p:style>
          <a:lnRef idx="1">
            <a:schemeClr val="accent2"/>
          </a:lnRef>
          <a:fillRef idx="2">
            <a:schemeClr val="accent2"/>
          </a:fillRef>
          <a:effectRef idx="1">
            <a:schemeClr val="accent2"/>
          </a:effectRef>
          <a:fontRef idx="minor">
            <a:schemeClr val="dk1"/>
          </a:fontRef>
        </p:style>
        <p:txBody>
          <a:bodyPr anchor="ctr"/>
          <a:lstStyle/>
          <a:p>
            <a:pPr algn="ctr" eaLnBrk="1" hangingPunct="1">
              <a:defRPr/>
            </a:pPr>
            <a:r>
              <a:rPr lang="ru-RU" sz="1200" b="1" dirty="0">
                <a:solidFill>
                  <a:srgbClr val="002060"/>
                </a:solidFill>
                <a:latin typeface="Times New Roman" pitchFamily="18" charset="0"/>
                <a:cs typeface="Times New Roman" pitchFamily="18" charset="0"/>
              </a:rPr>
              <a:t>Составление проекта бюджета на очередной  финансовый год и плановый период</a:t>
            </a:r>
          </a:p>
        </p:txBody>
      </p:sp>
      <p:sp>
        <p:nvSpPr>
          <p:cNvPr id="9" name="Овал 8"/>
          <p:cNvSpPr/>
          <p:nvPr/>
        </p:nvSpPr>
        <p:spPr>
          <a:xfrm>
            <a:off x="1331913" y="3789363"/>
            <a:ext cx="2592387" cy="1152525"/>
          </a:xfrm>
          <a:prstGeom prst="ellipse">
            <a:avLst/>
          </a:prstGeom>
        </p:spPr>
        <p:style>
          <a:lnRef idx="1">
            <a:schemeClr val="accent2"/>
          </a:lnRef>
          <a:fillRef idx="2">
            <a:schemeClr val="accent2"/>
          </a:fillRef>
          <a:effectRef idx="1">
            <a:schemeClr val="accent2"/>
          </a:effectRef>
          <a:fontRef idx="minor">
            <a:schemeClr val="dk1"/>
          </a:fontRef>
        </p:style>
        <p:txBody>
          <a:bodyPr anchor="ctr"/>
          <a:lstStyle/>
          <a:p>
            <a:pPr algn="ctr" eaLnBrk="1" hangingPunct="1">
              <a:defRPr/>
            </a:pPr>
            <a:r>
              <a:rPr lang="ru-RU" sz="1200" b="1" dirty="0">
                <a:solidFill>
                  <a:srgbClr val="002060"/>
                </a:solidFill>
                <a:latin typeface="Times New Roman" pitchFamily="18" charset="0"/>
                <a:cs typeface="Times New Roman" pitchFamily="18" charset="0"/>
              </a:rPr>
              <a:t>Утверждение отчета об исполнении бюджета предыдущего года</a:t>
            </a:r>
          </a:p>
        </p:txBody>
      </p:sp>
      <p:sp>
        <p:nvSpPr>
          <p:cNvPr id="11" name="Стрелка вправо 10"/>
          <p:cNvSpPr/>
          <p:nvPr/>
        </p:nvSpPr>
        <p:spPr>
          <a:xfrm>
            <a:off x="4427538" y="765175"/>
            <a:ext cx="649287" cy="719138"/>
          </a:xfrm>
          <a:prstGeom prst="rightArrow">
            <a:avLst/>
          </a:prstGeom>
        </p:spPr>
        <p:style>
          <a:lnRef idx="1">
            <a:schemeClr val="accent2"/>
          </a:lnRef>
          <a:fillRef idx="2">
            <a:schemeClr val="accent2"/>
          </a:fillRef>
          <a:effectRef idx="1">
            <a:schemeClr val="accent2"/>
          </a:effectRef>
          <a:fontRef idx="minor">
            <a:schemeClr val="dk1"/>
          </a:fontRef>
        </p:style>
        <p:txBody>
          <a:bodyPr anchor="ctr"/>
          <a:lstStyle/>
          <a:p>
            <a:pPr algn="ctr" eaLnBrk="1" hangingPunct="1">
              <a:defRPr/>
            </a:pPr>
            <a:endParaRPr lang="ru-RU"/>
          </a:p>
        </p:txBody>
      </p:sp>
      <p:sp>
        <p:nvSpPr>
          <p:cNvPr id="12" name="Стрелка вправо 11"/>
          <p:cNvSpPr/>
          <p:nvPr/>
        </p:nvSpPr>
        <p:spPr>
          <a:xfrm rot="3546565">
            <a:off x="7388226" y="1658937"/>
            <a:ext cx="647700" cy="720725"/>
          </a:xfrm>
          <a:prstGeom prst="rightArrow">
            <a:avLst/>
          </a:prstGeom>
        </p:spPr>
        <p:style>
          <a:lnRef idx="1">
            <a:schemeClr val="accent2"/>
          </a:lnRef>
          <a:fillRef idx="2">
            <a:schemeClr val="accent2"/>
          </a:fillRef>
          <a:effectRef idx="1">
            <a:schemeClr val="accent2"/>
          </a:effectRef>
          <a:fontRef idx="minor">
            <a:schemeClr val="dk1"/>
          </a:fontRef>
        </p:style>
        <p:txBody>
          <a:bodyPr anchor="ctr"/>
          <a:lstStyle/>
          <a:p>
            <a:pPr algn="ctr" eaLnBrk="1" hangingPunct="1">
              <a:defRPr/>
            </a:pPr>
            <a:endParaRPr lang="ru-RU"/>
          </a:p>
        </p:txBody>
      </p:sp>
      <p:sp>
        <p:nvSpPr>
          <p:cNvPr id="13" name="Стрелка вправо 12"/>
          <p:cNvSpPr/>
          <p:nvPr/>
        </p:nvSpPr>
        <p:spPr>
          <a:xfrm rot="7260572">
            <a:off x="7172326" y="3748087"/>
            <a:ext cx="647700" cy="720725"/>
          </a:xfrm>
          <a:prstGeom prst="rightArrow">
            <a:avLst/>
          </a:prstGeom>
        </p:spPr>
        <p:style>
          <a:lnRef idx="1">
            <a:schemeClr val="accent2"/>
          </a:lnRef>
          <a:fillRef idx="2">
            <a:schemeClr val="accent2"/>
          </a:fillRef>
          <a:effectRef idx="1">
            <a:schemeClr val="accent2"/>
          </a:effectRef>
          <a:fontRef idx="minor">
            <a:schemeClr val="dk1"/>
          </a:fontRef>
        </p:style>
        <p:txBody>
          <a:bodyPr anchor="ctr"/>
          <a:lstStyle/>
          <a:p>
            <a:pPr algn="ctr" eaLnBrk="1" hangingPunct="1">
              <a:defRPr/>
            </a:pPr>
            <a:endParaRPr lang="ru-RU"/>
          </a:p>
        </p:txBody>
      </p:sp>
      <p:sp>
        <p:nvSpPr>
          <p:cNvPr id="14" name="Стрелка вправо 13"/>
          <p:cNvSpPr/>
          <p:nvPr/>
        </p:nvSpPr>
        <p:spPr>
          <a:xfrm rot="12730134">
            <a:off x="3849688" y="4625975"/>
            <a:ext cx="647700" cy="720725"/>
          </a:xfrm>
          <a:prstGeom prst="rightArrow">
            <a:avLst/>
          </a:prstGeom>
        </p:spPr>
        <p:style>
          <a:lnRef idx="1">
            <a:schemeClr val="accent2"/>
          </a:lnRef>
          <a:fillRef idx="2">
            <a:schemeClr val="accent2"/>
          </a:fillRef>
          <a:effectRef idx="1">
            <a:schemeClr val="accent2"/>
          </a:effectRef>
          <a:fontRef idx="minor">
            <a:schemeClr val="dk1"/>
          </a:fontRef>
        </p:style>
        <p:txBody>
          <a:bodyPr anchor="ctr"/>
          <a:lstStyle/>
          <a:p>
            <a:pPr algn="ctr" eaLnBrk="1" hangingPunct="1">
              <a:defRPr/>
            </a:pPr>
            <a:endParaRPr lang="ru-RU"/>
          </a:p>
        </p:txBody>
      </p:sp>
      <p:sp>
        <p:nvSpPr>
          <p:cNvPr id="15" name="Стрелка вправо 14"/>
          <p:cNvSpPr/>
          <p:nvPr/>
        </p:nvSpPr>
        <p:spPr>
          <a:xfrm rot="13831461">
            <a:off x="755651" y="3500437"/>
            <a:ext cx="647700" cy="720725"/>
          </a:xfrm>
          <a:prstGeom prst="rightArrow">
            <a:avLst/>
          </a:prstGeom>
        </p:spPr>
        <p:style>
          <a:lnRef idx="1">
            <a:schemeClr val="accent2"/>
          </a:lnRef>
          <a:fillRef idx="2">
            <a:schemeClr val="accent2"/>
          </a:fillRef>
          <a:effectRef idx="1">
            <a:schemeClr val="accent2"/>
          </a:effectRef>
          <a:fontRef idx="minor">
            <a:schemeClr val="dk1"/>
          </a:fontRef>
        </p:style>
        <p:txBody>
          <a:bodyPr anchor="ctr"/>
          <a:lstStyle/>
          <a:p>
            <a:pPr algn="ctr" eaLnBrk="1" hangingPunct="1">
              <a:defRPr/>
            </a:pPr>
            <a:endParaRPr lang="ru-RU"/>
          </a:p>
        </p:txBody>
      </p:sp>
      <p:sp>
        <p:nvSpPr>
          <p:cNvPr id="16" name="Стрелка вправо 15"/>
          <p:cNvSpPr/>
          <p:nvPr/>
        </p:nvSpPr>
        <p:spPr>
          <a:xfrm rot="19501292">
            <a:off x="900113" y="1268413"/>
            <a:ext cx="647700" cy="720725"/>
          </a:xfrm>
          <a:prstGeom prst="rightArrow">
            <a:avLst/>
          </a:prstGeom>
        </p:spPr>
        <p:style>
          <a:lnRef idx="1">
            <a:schemeClr val="accent2"/>
          </a:lnRef>
          <a:fillRef idx="2">
            <a:schemeClr val="accent2"/>
          </a:fillRef>
          <a:effectRef idx="1">
            <a:schemeClr val="accent2"/>
          </a:effectRef>
          <a:fontRef idx="minor">
            <a:schemeClr val="dk1"/>
          </a:fontRef>
        </p:style>
        <p:txBody>
          <a:bodyPr anchor="ctr"/>
          <a:lstStyle/>
          <a:p>
            <a:pPr algn="ctr" eaLnBrk="1" hangingPunct="1">
              <a:defRPr/>
            </a:pPr>
            <a:endParaRPr lang="ru-RU"/>
          </a:p>
        </p:txBody>
      </p:sp>
      <p:sp>
        <p:nvSpPr>
          <p:cNvPr id="5" name="Овал 4"/>
          <p:cNvSpPr/>
          <p:nvPr/>
        </p:nvSpPr>
        <p:spPr>
          <a:xfrm>
            <a:off x="6011863" y="2420938"/>
            <a:ext cx="2592387" cy="1223962"/>
          </a:xfrm>
          <a:prstGeom prst="ellipse">
            <a:avLst/>
          </a:prstGeom>
        </p:spPr>
        <p:style>
          <a:lnRef idx="1">
            <a:schemeClr val="accent2"/>
          </a:lnRef>
          <a:fillRef idx="2">
            <a:schemeClr val="accent2"/>
          </a:fillRef>
          <a:effectRef idx="1">
            <a:schemeClr val="accent2"/>
          </a:effectRef>
          <a:fontRef idx="minor">
            <a:schemeClr val="dk1"/>
          </a:fontRef>
        </p:style>
        <p:txBody>
          <a:bodyPr anchor="ctr"/>
          <a:lstStyle/>
          <a:p>
            <a:pPr algn="ctr" eaLnBrk="1" hangingPunct="1">
              <a:defRPr/>
            </a:pPr>
            <a:r>
              <a:rPr lang="ru-RU" sz="1200" b="1" dirty="0">
                <a:solidFill>
                  <a:srgbClr val="002060"/>
                </a:solidFill>
                <a:latin typeface="Times New Roman" pitchFamily="18" charset="0"/>
                <a:cs typeface="Times New Roman" pitchFamily="18" charset="0"/>
              </a:rPr>
              <a:t>Исполнение бюджета в текущем году </a:t>
            </a:r>
          </a:p>
        </p:txBody>
      </p:sp>
    </p:spTree>
    <p:extLst>
      <p:ext uri="{BB962C8B-B14F-4D97-AF65-F5344CB8AC3E}">
        <p14:creationId xmlns:p14="http://schemas.microsoft.com/office/powerpoint/2010/main" val="39242588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Заголовок 3"/>
          <p:cNvSpPr>
            <a:spLocks noGrp="1" noChangeArrowheads="1"/>
          </p:cNvSpPr>
          <p:nvPr>
            <p:ph type="title"/>
          </p:nvPr>
        </p:nvSpPr>
        <p:spPr>
          <a:xfrm>
            <a:off x="1428750" y="193675"/>
            <a:ext cx="6742113" cy="461665"/>
          </a:xfrm>
        </p:spPr>
        <p:txBody>
          <a:bodyPr>
            <a:spAutoFit/>
          </a:bodyPr>
          <a:lstStyle/>
          <a:p>
            <a:pPr algn="ctr" eaLnBrk="1" hangingPunct="1"/>
            <a:r>
              <a:rPr lang="ru-RU" altLang="ru-RU" sz="2400" b="1" dirty="0" smtClean="0">
                <a:solidFill>
                  <a:srgbClr val="002060"/>
                </a:solidFill>
                <a:latin typeface="Times New Roman" pitchFamily="18" charset="0"/>
                <a:ea typeface="Cambria" pitchFamily="18" charset="0"/>
                <a:cs typeface="Times New Roman" pitchFamily="18" charset="0"/>
              </a:rPr>
              <a:t>Основные параметры исполнения бюджета</a:t>
            </a:r>
          </a:p>
        </p:txBody>
      </p:sp>
      <p:graphicFrame>
        <p:nvGraphicFramePr>
          <p:cNvPr id="5" name="Схема 4"/>
          <p:cNvGraphicFramePr/>
          <p:nvPr>
            <p:extLst>
              <p:ext uri="{D42A27DB-BD31-4B8C-83A1-F6EECF244321}">
                <p14:modId xmlns:p14="http://schemas.microsoft.com/office/powerpoint/2010/main" val="3729442883"/>
              </p:ext>
            </p:extLst>
          </p:nvPr>
        </p:nvGraphicFramePr>
        <p:xfrm>
          <a:off x="0" y="764704"/>
          <a:ext cx="9324528" cy="44644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268" name="TextBox 5"/>
          <p:cNvSpPr txBox="1">
            <a:spLocks noChangeArrowheads="1"/>
          </p:cNvSpPr>
          <p:nvPr/>
        </p:nvSpPr>
        <p:spPr bwMode="auto">
          <a:xfrm rot="346333">
            <a:off x="1306084" y="2725541"/>
            <a:ext cx="6735211" cy="523875"/>
          </a:xfrm>
          <a:prstGeom prst="rect">
            <a:avLst/>
          </a:prstGeom>
          <a:ln/>
        </p:spPr>
        <p:style>
          <a:lnRef idx="1">
            <a:schemeClr val="accent2"/>
          </a:lnRef>
          <a:fillRef idx="2">
            <a:schemeClr val="accent2"/>
          </a:fillRef>
          <a:effectRef idx="1">
            <a:schemeClr val="accent2"/>
          </a:effectRef>
          <a:fontRef idx="minor">
            <a:schemeClr val="dk1"/>
          </a:fontRef>
        </p:style>
        <p:txBody>
          <a:bodyPr anchor="ct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r>
              <a:rPr lang="ru-RU" altLang="ru-RU" sz="2800" b="1" dirty="0" smtClean="0">
                <a:solidFill>
                  <a:srgbClr val="002060"/>
                </a:solidFill>
                <a:latin typeface="Times New Roman" pitchFamily="18" charset="0"/>
                <a:cs typeface="Times New Roman" pitchFamily="18" charset="0"/>
              </a:rPr>
              <a:t>ДЕФИЦИТ    25 550,8</a:t>
            </a:r>
          </a:p>
        </p:txBody>
      </p:sp>
      <p:sp>
        <p:nvSpPr>
          <p:cNvPr id="9223" name="TextBox 6"/>
          <p:cNvSpPr txBox="1">
            <a:spLocks noChangeArrowheads="1"/>
          </p:cNvSpPr>
          <p:nvPr/>
        </p:nvSpPr>
        <p:spPr bwMode="auto">
          <a:xfrm>
            <a:off x="7596188" y="692150"/>
            <a:ext cx="12049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ru-RU" altLang="ru-RU" sz="1400" b="1">
                <a:solidFill>
                  <a:srgbClr val="002060"/>
                </a:solidFill>
                <a:latin typeface="Cambria" pitchFamily="18" charset="0"/>
              </a:rPr>
              <a:t>тыс. рублей</a:t>
            </a:r>
          </a:p>
        </p:txBody>
      </p:sp>
    </p:spTree>
    <p:extLst>
      <p:ext uri="{BB962C8B-B14F-4D97-AF65-F5344CB8AC3E}">
        <p14:creationId xmlns:p14="http://schemas.microsoft.com/office/powerpoint/2010/main" val="417588536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116632"/>
            <a:ext cx="8229600" cy="1296144"/>
          </a:xfrm>
        </p:spPr>
        <p:txBody>
          <a:bodyPr>
            <a:noAutofit/>
          </a:bodyPr>
          <a:lstStyle/>
          <a:p>
            <a:pPr algn="ctr"/>
            <a:r>
              <a:rPr lang="ru-RU" sz="2400" dirty="0">
                <a:solidFill>
                  <a:srgbClr val="003366"/>
                </a:solidFill>
                <a:effectLst/>
                <a:latin typeface="Times New Roman" pitchFamily="18" charset="0"/>
                <a:cs typeface="Times New Roman" pitchFamily="18" charset="0"/>
              </a:rPr>
              <a:t>ОСНОВНЫЕ ПОКАЗАТЕЛИ</a:t>
            </a:r>
            <a:br>
              <a:rPr lang="ru-RU" sz="2400" dirty="0">
                <a:solidFill>
                  <a:srgbClr val="003366"/>
                </a:solidFill>
                <a:effectLst/>
                <a:latin typeface="Times New Roman" pitchFamily="18" charset="0"/>
                <a:cs typeface="Times New Roman" pitchFamily="18" charset="0"/>
              </a:rPr>
            </a:br>
            <a:r>
              <a:rPr lang="ru-RU" sz="2400" dirty="0">
                <a:solidFill>
                  <a:srgbClr val="003366"/>
                </a:solidFill>
                <a:effectLst/>
                <a:latin typeface="Times New Roman" pitchFamily="18" charset="0"/>
                <a:cs typeface="Times New Roman" pitchFamily="18" charset="0"/>
              </a:rPr>
              <a:t>Социально-экономического развития </a:t>
            </a:r>
            <a:br>
              <a:rPr lang="ru-RU" sz="2400" dirty="0">
                <a:solidFill>
                  <a:srgbClr val="003366"/>
                </a:solidFill>
                <a:effectLst/>
                <a:latin typeface="Times New Roman" pitchFamily="18" charset="0"/>
                <a:cs typeface="Times New Roman" pitchFamily="18" charset="0"/>
              </a:rPr>
            </a:br>
            <a:r>
              <a:rPr lang="ru-RU" sz="2400" dirty="0">
                <a:solidFill>
                  <a:srgbClr val="003366"/>
                </a:solidFill>
                <a:effectLst/>
                <a:latin typeface="Times New Roman" pitchFamily="18" charset="0"/>
                <a:cs typeface="Times New Roman" pitchFamily="18" charset="0"/>
              </a:rPr>
              <a:t>муниципального образования Крымский район</a:t>
            </a:r>
            <a:r>
              <a:rPr lang="ru-RU" sz="2400" dirty="0">
                <a:solidFill>
                  <a:schemeClr val="bg1"/>
                </a:solidFill>
                <a:effectLst/>
                <a:latin typeface="Times New Roman" pitchFamily="18" charset="0"/>
                <a:cs typeface="Times New Roman" pitchFamily="18" charset="0"/>
              </a:rPr>
              <a:t/>
            </a:r>
            <a:br>
              <a:rPr lang="ru-RU" sz="2400" dirty="0">
                <a:solidFill>
                  <a:schemeClr val="bg1"/>
                </a:solidFill>
                <a:effectLst/>
                <a:latin typeface="Times New Roman" pitchFamily="18" charset="0"/>
                <a:cs typeface="Times New Roman" pitchFamily="18" charset="0"/>
              </a:rPr>
            </a:br>
            <a:endParaRPr lang="ru-RU" sz="2400" dirty="0">
              <a:solidFill>
                <a:schemeClr val="bg1"/>
              </a:solidFill>
              <a:latin typeface="Times New Roman" pitchFamily="18" charset="0"/>
              <a:cs typeface="Times New Roman" pitchFamily="18" charset="0"/>
            </a:endParaRPr>
          </a:p>
        </p:txBody>
      </p:sp>
      <p:graphicFrame>
        <p:nvGraphicFramePr>
          <p:cNvPr id="6" name="Объект 5"/>
          <p:cNvGraphicFramePr>
            <a:graphicFrameLocks noGrp="1"/>
          </p:cNvGraphicFramePr>
          <p:nvPr>
            <p:ph sz="quarter" idx="13"/>
            <p:extLst>
              <p:ext uri="{D42A27DB-BD31-4B8C-83A1-F6EECF244321}">
                <p14:modId xmlns:p14="http://schemas.microsoft.com/office/powerpoint/2010/main" val="52715888"/>
              </p:ext>
            </p:extLst>
          </p:nvPr>
        </p:nvGraphicFramePr>
        <p:xfrm>
          <a:off x="2123728" y="1388492"/>
          <a:ext cx="5324725" cy="1720280"/>
        </p:xfrm>
        <a:graphic>
          <a:graphicData uri="http://schemas.openxmlformats.org/drawingml/2006/table">
            <a:tbl>
              <a:tblPr firstRow="1" firstCol="1" bandRow="1">
                <a:tableStyleId>{5C22544A-7EE6-4342-B048-85BDC9FD1C3A}</a:tableStyleId>
              </a:tblPr>
              <a:tblGrid>
                <a:gridCol w="2788157"/>
                <a:gridCol w="730764"/>
                <a:gridCol w="890488"/>
                <a:gridCol w="915316"/>
              </a:tblGrid>
              <a:tr h="458408">
                <a:tc>
                  <a:txBody>
                    <a:bodyPr/>
                    <a:lstStyle/>
                    <a:p>
                      <a:pPr>
                        <a:lnSpc>
                          <a:spcPct val="115000"/>
                        </a:lnSpc>
                        <a:spcAft>
                          <a:spcPts val="0"/>
                        </a:spcAft>
                      </a:pPr>
                      <a:r>
                        <a:rPr lang="ru-RU" sz="1200" b="1" dirty="0">
                          <a:solidFill>
                            <a:schemeClr val="accent1">
                              <a:lumMod val="75000"/>
                            </a:schemeClr>
                          </a:solidFill>
                          <a:effectLst/>
                          <a:latin typeface="Times New Roman" pitchFamily="18" charset="0"/>
                          <a:cs typeface="Times New Roman" pitchFamily="18" charset="0"/>
                        </a:rPr>
                        <a:t>НАИМЕНОВАНИЕ ПОКАЗАТЕЛЯ</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45572" marR="45572" marT="0" marB="0">
                    <a:solidFill>
                      <a:schemeClr val="accent2">
                        <a:lumMod val="60000"/>
                        <a:lumOff val="40000"/>
                      </a:schemeClr>
                    </a:solidFill>
                  </a:tcPr>
                </a:tc>
                <a:tc>
                  <a:txBody>
                    <a:bodyPr/>
                    <a:lstStyle/>
                    <a:p>
                      <a:pPr algn="ctr">
                        <a:lnSpc>
                          <a:spcPct val="115000"/>
                        </a:lnSpc>
                        <a:spcAft>
                          <a:spcPts val="0"/>
                        </a:spcAft>
                      </a:pPr>
                      <a:r>
                        <a:rPr lang="ru-RU" sz="1200" b="1" dirty="0" err="1">
                          <a:solidFill>
                            <a:schemeClr val="bg2">
                              <a:lumMod val="25000"/>
                            </a:schemeClr>
                          </a:solidFill>
                          <a:effectLst/>
                          <a:latin typeface="Times New Roman" pitchFamily="18" charset="0"/>
                          <a:cs typeface="Times New Roman" pitchFamily="18" charset="0"/>
                        </a:rPr>
                        <a:t>Ед.изм</a:t>
                      </a:r>
                      <a:endParaRPr lang="ru-RU" sz="1200" b="1" dirty="0">
                        <a:solidFill>
                          <a:schemeClr val="bg2">
                            <a:lumMod val="25000"/>
                          </a:schemeClr>
                        </a:solidFill>
                        <a:effectLst/>
                        <a:latin typeface="Times New Roman" pitchFamily="18" charset="0"/>
                        <a:ea typeface="Calibri"/>
                        <a:cs typeface="Times New Roman" pitchFamily="18" charset="0"/>
                      </a:endParaRPr>
                    </a:p>
                  </a:txBody>
                  <a:tcPr marL="45572" marR="45572" marT="0" marB="0">
                    <a:solidFill>
                      <a:schemeClr val="accent2">
                        <a:lumMod val="60000"/>
                        <a:lumOff val="40000"/>
                      </a:schemeClr>
                    </a:solidFill>
                  </a:tcPr>
                </a:tc>
                <a:tc>
                  <a:txBody>
                    <a:bodyPr/>
                    <a:lstStyle/>
                    <a:p>
                      <a:pPr algn="ctr">
                        <a:lnSpc>
                          <a:spcPct val="115000"/>
                        </a:lnSpc>
                        <a:spcAft>
                          <a:spcPts val="0"/>
                        </a:spcAft>
                      </a:pPr>
                      <a:r>
                        <a:rPr lang="ru-RU" sz="1200" b="1" dirty="0" smtClean="0">
                          <a:solidFill>
                            <a:schemeClr val="bg2">
                              <a:lumMod val="25000"/>
                            </a:schemeClr>
                          </a:solidFill>
                          <a:effectLst/>
                          <a:latin typeface="Times New Roman" pitchFamily="18" charset="0"/>
                          <a:cs typeface="Times New Roman" pitchFamily="18" charset="0"/>
                        </a:rPr>
                        <a:t>2021год </a:t>
                      </a:r>
                      <a:r>
                        <a:rPr lang="ru-RU" sz="1200" b="1" dirty="0">
                          <a:solidFill>
                            <a:schemeClr val="bg2">
                              <a:lumMod val="25000"/>
                            </a:schemeClr>
                          </a:solidFill>
                          <a:effectLst/>
                          <a:latin typeface="Times New Roman" pitchFamily="18" charset="0"/>
                          <a:cs typeface="Times New Roman" pitchFamily="18" charset="0"/>
                        </a:rPr>
                        <a:t>отчет</a:t>
                      </a:r>
                      <a:endParaRPr lang="ru-RU" sz="1200" b="1" dirty="0">
                        <a:solidFill>
                          <a:schemeClr val="bg2">
                            <a:lumMod val="25000"/>
                          </a:schemeClr>
                        </a:solidFill>
                        <a:effectLst/>
                        <a:latin typeface="Times New Roman" pitchFamily="18" charset="0"/>
                        <a:ea typeface="Calibri"/>
                        <a:cs typeface="Times New Roman" pitchFamily="18" charset="0"/>
                      </a:endParaRPr>
                    </a:p>
                  </a:txBody>
                  <a:tcPr marL="45572" marR="45572" marT="0" marB="0">
                    <a:solidFill>
                      <a:schemeClr val="accent2">
                        <a:lumMod val="60000"/>
                        <a:lumOff val="40000"/>
                      </a:schemeClr>
                    </a:solidFill>
                  </a:tcPr>
                </a:tc>
                <a:tc>
                  <a:txBody>
                    <a:bodyPr/>
                    <a:lstStyle/>
                    <a:p>
                      <a:pPr algn="ctr">
                        <a:lnSpc>
                          <a:spcPct val="115000"/>
                        </a:lnSpc>
                        <a:spcAft>
                          <a:spcPts val="0"/>
                        </a:spcAft>
                      </a:pPr>
                      <a:r>
                        <a:rPr lang="ru-RU" sz="1200" b="1" dirty="0" smtClean="0">
                          <a:solidFill>
                            <a:schemeClr val="bg2">
                              <a:lumMod val="25000"/>
                            </a:schemeClr>
                          </a:solidFill>
                          <a:effectLst/>
                          <a:latin typeface="Times New Roman" pitchFamily="18" charset="0"/>
                          <a:cs typeface="Times New Roman" pitchFamily="18" charset="0"/>
                        </a:rPr>
                        <a:t>2022год </a:t>
                      </a:r>
                      <a:r>
                        <a:rPr lang="ru-RU" sz="1200" b="1" dirty="0" smtClean="0">
                          <a:solidFill>
                            <a:schemeClr val="bg2">
                              <a:lumMod val="25000"/>
                            </a:schemeClr>
                          </a:solidFill>
                          <a:effectLst/>
                          <a:latin typeface="Times New Roman" pitchFamily="18" charset="0"/>
                          <a:cs typeface="Times New Roman" pitchFamily="18" charset="0"/>
                        </a:rPr>
                        <a:t>прогноз</a:t>
                      </a:r>
                      <a:endParaRPr lang="ru-RU" sz="1200" b="1" dirty="0">
                        <a:solidFill>
                          <a:schemeClr val="bg2">
                            <a:lumMod val="25000"/>
                          </a:schemeClr>
                        </a:solidFill>
                        <a:effectLst/>
                        <a:latin typeface="Times New Roman" pitchFamily="18" charset="0"/>
                        <a:ea typeface="Calibri"/>
                        <a:cs typeface="Times New Roman" pitchFamily="18" charset="0"/>
                      </a:endParaRPr>
                    </a:p>
                  </a:txBody>
                  <a:tcPr marL="45572" marR="45572" marT="0" marB="0">
                    <a:solidFill>
                      <a:schemeClr val="accent2">
                        <a:lumMod val="60000"/>
                        <a:lumOff val="40000"/>
                      </a:schemeClr>
                    </a:solidFill>
                  </a:tcPr>
                </a:tc>
              </a:tr>
              <a:tr h="399258">
                <a:tc>
                  <a:txBody>
                    <a:bodyPr/>
                    <a:lstStyle/>
                    <a:p>
                      <a:pPr>
                        <a:lnSpc>
                          <a:spcPct val="115000"/>
                        </a:lnSpc>
                        <a:spcAft>
                          <a:spcPts val="0"/>
                        </a:spcAft>
                      </a:pPr>
                      <a:r>
                        <a:rPr lang="ru-RU" sz="1200" b="1" dirty="0">
                          <a:solidFill>
                            <a:schemeClr val="accent1">
                              <a:lumMod val="75000"/>
                            </a:schemeClr>
                          </a:solidFill>
                          <a:effectLst/>
                          <a:latin typeface="Times New Roman" pitchFamily="18" charset="0"/>
                          <a:cs typeface="Times New Roman" pitchFamily="18" charset="0"/>
                        </a:rPr>
                        <a:t>Оборот базовых отраслей экономики</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45572" marR="45572" marT="0" marB="0">
                    <a:solidFill>
                      <a:schemeClr val="accent2">
                        <a:lumMod val="60000"/>
                        <a:lumOff val="40000"/>
                      </a:schemeClr>
                    </a:solidFill>
                  </a:tcPr>
                </a:tc>
                <a:tc>
                  <a:txBody>
                    <a:bodyPr/>
                    <a:lstStyle/>
                    <a:p>
                      <a:pPr>
                        <a:lnSpc>
                          <a:spcPct val="115000"/>
                        </a:lnSpc>
                        <a:spcAft>
                          <a:spcPts val="0"/>
                        </a:spcAft>
                      </a:pPr>
                      <a:r>
                        <a:rPr lang="ru-RU" sz="1200" b="1" dirty="0">
                          <a:solidFill>
                            <a:schemeClr val="bg2">
                              <a:lumMod val="25000"/>
                            </a:schemeClr>
                          </a:solidFill>
                          <a:effectLst/>
                          <a:latin typeface="Times New Roman" pitchFamily="18" charset="0"/>
                          <a:cs typeface="Times New Roman" pitchFamily="18" charset="0"/>
                        </a:rPr>
                        <a:t>млн.</a:t>
                      </a:r>
                    </a:p>
                    <a:p>
                      <a:pPr>
                        <a:lnSpc>
                          <a:spcPct val="115000"/>
                        </a:lnSpc>
                        <a:spcAft>
                          <a:spcPts val="0"/>
                        </a:spcAft>
                      </a:pPr>
                      <a:r>
                        <a:rPr lang="ru-RU" sz="1200" b="1" dirty="0">
                          <a:solidFill>
                            <a:schemeClr val="bg2">
                              <a:lumMod val="25000"/>
                            </a:schemeClr>
                          </a:solidFill>
                          <a:effectLst/>
                          <a:latin typeface="Times New Roman" pitchFamily="18" charset="0"/>
                          <a:cs typeface="Times New Roman" pitchFamily="18" charset="0"/>
                        </a:rPr>
                        <a:t>руб.</a:t>
                      </a:r>
                      <a:endParaRPr lang="ru-RU" sz="1200" b="1" dirty="0">
                        <a:solidFill>
                          <a:schemeClr val="bg2">
                            <a:lumMod val="25000"/>
                          </a:schemeClr>
                        </a:solidFill>
                        <a:effectLst/>
                        <a:latin typeface="Times New Roman" pitchFamily="18" charset="0"/>
                        <a:ea typeface="Calibri"/>
                        <a:cs typeface="Times New Roman" pitchFamily="18" charset="0"/>
                      </a:endParaRPr>
                    </a:p>
                  </a:txBody>
                  <a:tcPr marL="45572" marR="45572" marT="0" marB="0">
                    <a:solidFill>
                      <a:schemeClr val="accent2">
                        <a:lumMod val="60000"/>
                        <a:lumOff val="40000"/>
                      </a:schemeClr>
                    </a:solidFill>
                  </a:tcPr>
                </a:tc>
                <a:tc>
                  <a:txBody>
                    <a:bodyPr/>
                    <a:lstStyle/>
                    <a:p>
                      <a:pPr algn="ctr">
                        <a:lnSpc>
                          <a:spcPct val="115000"/>
                        </a:lnSpc>
                        <a:spcAft>
                          <a:spcPts val="0"/>
                        </a:spcAft>
                      </a:pPr>
                      <a:r>
                        <a:rPr lang="ru-RU" sz="1200" b="1" dirty="0" smtClean="0">
                          <a:solidFill>
                            <a:schemeClr val="bg2">
                              <a:lumMod val="25000"/>
                            </a:schemeClr>
                          </a:solidFill>
                          <a:effectLst/>
                          <a:latin typeface="Times New Roman" pitchFamily="18" charset="0"/>
                          <a:ea typeface="Calibri"/>
                          <a:cs typeface="Times New Roman" pitchFamily="18" charset="0"/>
                        </a:rPr>
                        <a:t>46 674,0</a:t>
                      </a:r>
                      <a:endParaRPr lang="ru-RU" sz="1200" b="1" dirty="0">
                        <a:solidFill>
                          <a:schemeClr val="bg2">
                            <a:lumMod val="25000"/>
                          </a:schemeClr>
                        </a:solidFill>
                        <a:effectLst/>
                        <a:latin typeface="Times New Roman" pitchFamily="18" charset="0"/>
                        <a:ea typeface="Calibri"/>
                        <a:cs typeface="Times New Roman" pitchFamily="18" charset="0"/>
                      </a:endParaRPr>
                    </a:p>
                  </a:txBody>
                  <a:tcPr marL="45572" marR="45572" marT="0" marB="0">
                    <a:solidFill>
                      <a:schemeClr val="accent2">
                        <a:lumMod val="60000"/>
                        <a:lumOff val="40000"/>
                      </a:schemeClr>
                    </a:solidFill>
                  </a:tcPr>
                </a:tc>
                <a:tc>
                  <a:txBody>
                    <a:bodyPr/>
                    <a:lstStyle/>
                    <a:p>
                      <a:pPr algn="ctr">
                        <a:lnSpc>
                          <a:spcPct val="115000"/>
                        </a:lnSpc>
                        <a:spcAft>
                          <a:spcPts val="0"/>
                        </a:spcAft>
                      </a:pPr>
                      <a:r>
                        <a:rPr lang="ru-RU" sz="1200" b="1" dirty="0" smtClean="0">
                          <a:solidFill>
                            <a:schemeClr val="bg2">
                              <a:lumMod val="25000"/>
                            </a:schemeClr>
                          </a:solidFill>
                          <a:effectLst/>
                          <a:latin typeface="Times New Roman" pitchFamily="18" charset="0"/>
                          <a:ea typeface="Calibri"/>
                          <a:cs typeface="Times New Roman" pitchFamily="18" charset="0"/>
                        </a:rPr>
                        <a:t>50 960,7</a:t>
                      </a:r>
                      <a:endParaRPr lang="ru-RU" sz="1200" b="1" dirty="0">
                        <a:solidFill>
                          <a:schemeClr val="bg2">
                            <a:lumMod val="25000"/>
                          </a:schemeClr>
                        </a:solidFill>
                        <a:effectLst/>
                        <a:latin typeface="Times New Roman" pitchFamily="18" charset="0"/>
                        <a:ea typeface="Calibri"/>
                        <a:cs typeface="Times New Roman" pitchFamily="18" charset="0"/>
                      </a:endParaRPr>
                    </a:p>
                  </a:txBody>
                  <a:tcPr marL="45572" marR="45572" marT="0" marB="0">
                    <a:solidFill>
                      <a:schemeClr val="accent2">
                        <a:lumMod val="60000"/>
                        <a:lumOff val="40000"/>
                      </a:schemeClr>
                    </a:solidFill>
                  </a:tcPr>
                </a:tc>
              </a:tr>
              <a:tr h="399258">
                <a:tc>
                  <a:txBody>
                    <a:bodyPr/>
                    <a:lstStyle/>
                    <a:p>
                      <a:pPr>
                        <a:lnSpc>
                          <a:spcPct val="115000"/>
                        </a:lnSpc>
                        <a:spcAft>
                          <a:spcPts val="0"/>
                        </a:spcAft>
                      </a:pPr>
                      <a:r>
                        <a:rPr lang="ru-RU" sz="1200" b="1" dirty="0">
                          <a:solidFill>
                            <a:schemeClr val="accent1">
                              <a:lumMod val="75000"/>
                            </a:schemeClr>
                          </a:solidFill>
                          <a:effectLst/>
                          <a:latin typeface="Times New Roman" pitchFamily="18" charset="0"/>
                          <a:cs typeface="Times New Roman" pitchFamily="18" charset="0"/>
                        </a:rPr>
                        <a:t>Прибыль прибыльных </a:t>
                      </a:r>
                      <a:r>
                        <a:rPr lang="ru-RU" sz="1200" b="1" dirty="0" smtClean="0">
                          <a:solidFill>
                            <a:schemeClr val="accent1">
                              <a:lumMod val="75000"/>
                            </a:schemeClr>
                          </a:solidFill>
                          <a:effectLst/>
                          <a:latin typeface="Times New Roman" pitchFamily="18" charset="0"/>
                          <a:cs typeface="Times New Roman" pitchFamily="18" charset="0"/>
                        </a:rPr>
                        <a:t>предприятий (крупные и средние)</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45572" marR="45572" marT="0" marB="0">
                    <a:solidFill>
                      <a:schemeClr val="accent2">
                        <a:lumMod val="60000"/>
                        <a:lumOff val="40000"/>
                      </a:schemeClr>
                    </a:solidFill>
                  </a:tcPr>
                </a:tc>
                <a:tc>
                  <a:txBody>
                    <a:bodyPr/>
                    <a:lstStyle/>
                    <a:p>
                      <a:pPr>
                        <a:lnSpc>
                          <a:spcPct val="115000"/>
                        </a:lnSpc>
                        <a:spcAft>
                          <a:spcPts val="0"/>
                        </a:spcAft>
                      </a:pPr>
                      <a:r>
                        <a:rPr lang="ru-RU" sz="1200" b="1" dirty="0">
                          <a:solidFill>
                            <a:schemeClr val="bg2">
                              <a:lumMod val="25000"/>
                            </a:schemeClr>
                          </a:solidFill>
                          <a:effectLst/>
                          <a:latin typeface="Times New Roman" pitchFamily="18" charset="0"/>
                          <a:cs typeface="Times New Roman" pitchFamily="18" charset="0"/>
                        </a:rPr>
                        <a:t>млн.</a:t>
                      </a:r>
                    </a:p>
                    <a:p>
                      <a:pPr>
                        <a:lnSpc>
                          <a:spcPct val="115000"/>
                        </a:lnSpc>
                        <a:spcAft>
                          <a:spcPts val="0"/>
                        </a:spcAft>
                      </a:pPr>
                      <a:r>
                        <a:rPr lang="ru-RU" sz="1200" b="1" dirty="0">
                          <a:solidFill>
                            <a:schemeClr val="bg2">
                              <a:lumMod val="25000"/>
                            </a:schemeClr>
                          </a:solidFill>
                          <a:effectLst/>
                          <a:latin typeface="Times New Roman" pitchFamily="18" charset="0"/>
                          <a:cs typeface="Times New Roman" pitchFamily="18" charset="0"/>
                        </a:rPr>
                        <a:t>руб.</a:t>
                      </a:r>
                      <a:endParaRPr lang="ru-RU" sz="1200" b="1" dirty="0">
                        <a:solidFill>
                          <a:schemeClr val="bg2">
                            <a:lumMod val="25000"/>
                          </a:schemeClr>
                        </a:solidFill>
                        <a:effectLst/>
                        <a:latin typeface="Times New Roman" pitchFamily="18" charset="0"/>
                        <a:ea typeface="Calibri"/>
                        <a:cs typeface="Times New Roman" pitchFamily="18" charset="0"/>
                      </a:endParaRPr>
                    </a:p>
                  </a:txBody>
                  <a:tcPr marL="45572" marR="45572" marT="0" marB="0">
                    <a:solidFill>
                      <a:schemeClr val="accent2">
                        <a:lumMod val="60000"/>
                        <a:lumOff val="40000"/>
                      </a:schemeClr>
                    </a:solidFill>
                  </a:tcPr>
                </a:tc>
                <a:tc>
                  <a:txBody>
                    <a:bodyPr/>
                    <a:lstStyle/>
                    <a:p>
                      <a:pPr algn="ctr">
                        <a:lnSpc>
                          <a:spcPct val="115000"/>
                        </a:lnSpc>
                        <a:spcAft>
                          <a:spcPts val="0"/>
                        </a:spcAft>
                      </a:pPr>
                      <a:r>
                        <a:rPr lang="ru-RU" sz="1200" b="1" dirty="0" smtClean="0">
                          <a:solidFill>
                            <a:schemeClr val="bg2">
                              <a:lumMod val="25000"/>
                            </a:schemeClr>
                          </a:solidFill>
                          <a:effectLst/>
                          <a:latin typeface="Times New Roman" pitchFamily="18" charset="0"/>
                          <a:ea typeface="Calibri"/>
                          <a:cs typeface="Times New Roman" pitchFamily="18" charset="0"/>
                        </a:rPr>
                        <a:t>524,6</a:t>
                      </a:r>
                      <a:endParaRPr lang="ru-RU" sz="1200" b="1" dirty="0">
                        <a:solidFill>
                          <a:schemeClr val="bg2">
                            <a:lumMod val="25000"/>
                          </a:schemeClr>
                        </a:solidFill>
                        <a:effectLst/>
                        <a:latin typeface="Times New Roman" pitchFamily="18" charset="0"/>
                        <a:ea typeface="Calibri"/>
                        <a:cs typeface="Times New Roman" pitchFamily="18" charset="0"/>
                      </a:endParaRPr>
                    </a:p>
                  </a:txBody>
                  <a:tcPr marL="45572" marR="45572" marT="0" marB="0">
                    <a:solidFill>
                      <a:schemeClr val="accent2">
                        <a:lumMod val="60000"/>
                        <a:lumOff val="40000"/>
                      </a:schemeClr>
                    </a:solidFill>
                  </a:tcPr>
                </a:tc>
                <a:tc>
                  <a:txBody>
                    <a:bodyPr/>
                    <a:lstStyle/>
                    <a:p>
                      <a:pPr algn="ctr">
                        <a:lnSpc>
                          <a:spcPct val="115000"/>
                        </a:lnSpc>
                        <a:spcAft>
                          <a:spcPts val="0"/>
                        </a:spcAft>
                      </a:pPr>
                      <a:r>
                        <a:rPr lang="ru-RU" sz="1200" b="1" dirty="0" smtClean="0">
                          <a:solidFill>
                            <a:schemeClr val="bg2">
                              <a:lumMod val="25000"/>
                            </a:schemeClr>
                          </a:solidFill>
                          <a:effectLst/>
                          <a:latin typeface="Times New Roman" pitchFamily="18" charset="0"/>
                          <a:ea typeface="Calibri"/>
                          <a:cs typeface="Times New Roman" pitchFamily="18" charset="0"/>
                        </a:rPr>
                        <a:t>748,1</a:t>
                      </a:r>
                      <a:endParaRPr lang="ru-RU" sz="1200" b="1" dirty="0">
                        <a:solidFill>
                          <a:schemeClr val="bg2">
                            <a:lumMod val="25000"/>
                          </a:schemeClr>
                        </a:solidFill>
                        <a:effectLst/>
                        <a:latin typeface="Times New Roman" pitchFamily="18" charset="0"/>
                        <a:ea typeface="Calibri"/>
                        <a:cs typeface="Times New Roman" pitchFamily="18" charset="0"/>
                      </a:endParaRPr>
                    </a:p>
                  </a:txBody>
                  <a:tcPr marL="45572" marR="45572" marT="0" marB="0">
                    <a:solidFill>
                      <a:schemeClr val="accent2">
                        <a:lumMod val="60000"/>
                        <a:lumOff val="40000"/>
                      </a:schemeClr>
                    </a:solidFill>
                  </a:tcPr>
                </a:tc>
              </a:tr>
              <a:tr h="399258">
                <a:tc>
                  <a:txBody>
                    <a:bodyPr/>
                    <a:lstStyle/>
                    <a:p>
                      <a:pPr>
                        <a:lnSpc>
                          <a:spcPct val="115000"/>
                        </a:lnSpc>
                        <a:spcAft>
                          <a:spcPts val="0"/>
                        </a:spcAft>
                      </a:pPr>
                      <a:r>
                        <a:rPr lang="ru-RU" sz="1200" b="1" dirty="0">
                          <a:solidFill>
                            <a:schemeClr val="accent1">
                              <a:lumMod val="75000"/>
                            </a:schemeClr>
                          </a:solidFill>
                          <a:effectLst/>
                          <a:latin typeface="Times New Roman" pitchFamily="18" charset="0"/>
                          <a:cs typeface="Times New Roman" pitchFamily="18" charset="0"/>
                        </a:rPr>
                        <a:t>Фонд оплаты </a:t>
                      </a:r>
                      <a:r>
                        <a:rPr lang="ru-RU" sz="1200" b="1" dirty="0" smtClean="0">
                          <a:solidFill>
                            <a:schemeClr val="accent1">
                              <a:lumMod val="75000"/>
                            </a:schemeClr>
                          </a:solidFill>
                          <a:effectLst/>
                          <a:latin typeface="Times New Roman" pitchFamily="18" charset="0"/>
                          <a:cs typeface="Times New Roman" pitchFamily="18" charset="0"/>
                        </a:rPr>
                        <a:t>труда (крупные и средние)</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45572" marR="45572" marT="0" marB="0">
                    <a:solidFill>
                      <a:schemeClr val="accent2">
                        <a:lumMod val="60000"/>
                        <a:lumOff val="40000"/>
                      </a:schemeClr>
                    </a:solidFill>
                  </a:tcPr>
                </a:tc>
                <a:tc>
                  <a:txBody>
                    <a:bodyPr/>
                    <a:lstStyle/>
                    <a:p>
                      <a:pPr>
                        <a:lnSpc>
                          <a:spcPct val="115000"/>
                        </a:lnSpc>
                        <a:spcAft>
                          <a:spcPts val="0"/>
                        </a:spcAft>
                      </a:pPr>
                      <a:r>
                        <a:rPr lang="ru-RU" sz="1200" b="1" dirty="0">
                          <a:solidFill>
                            <a:schemeClr val="bg2">
                              <a:lumMod val="25000"/>
                            </a:schemeClr>
                          </a:solidFill>
                          <a:effectLst/>
                          <a:latin typeface="Times New Roman" pitchFamily="18" charset="0"/>
                          <a:cs typeface="Times New Roman" pitchFamily="18" charset="0"/>
                        </a:rPr>
                        <a:t>млн.</a:t>
                      </a:r>
                    </a:p>
                    <a:p>
                      <a:pPr>
                        <a:lnSpc>
                          <a:spcPct val="115000"/>
                        </a:lnSpc>
                        <a:spcAft>
                          <a:spcPts val="0"/>
                        </a:spcAft>
                      </a:pPr>
                      <a:r>
                        <a:rPr lang="ru-RU" sz="1200" b="1" dirty="0">
                          <a:solidFill>
                            <a:schemeClr val="bg2">
                              <a:lumMod val="25000"/>
                            </a:schemeClr>
                          </a:solidFill>
                          <a:effectLst/>
                          <a:latin typeface="Times New Roman" pitchFamily="18" charset="0"/>
                          <a:cs typeface="Times New Roman" pitchFamily="18" charset="0"/>
                        </a:rPr>
                        <a:t>руб.</a:t>
                      </a:r>
                      <a:endParaRPr lang="ru-RU" sz="1200" b="1" dirty="0">
                        <a:solidFill>
                          <a:schemeClr val="bg2">
                            <a:lumMod val="25000"/>
                          </a:schemeClr>
                        </a:solidFill>
                        <a:effectLst/>
                        <a:latin typeface="Times New Roman" pitchFamily="18" charset="0"/>
                        <a:ea typeface="Calibri"/>
                        <a:cs typeface="Times New Roman" pitchFamily="18" charset="0"/>
                      </a:endParaRPr>
                    </a:p>
                  </a:txBody>
                  <a:tcPr marL="45572" marR="45572" marT="0" marB="0">
                    <a:solidFill>
                      <a:schemeClr val="accent2">
                        <a:lumMod val="60000"/>
                        <a:lumOff val="40000"/>
                      </a:schemeClr>
                    </a:solidFill>
                  </a:tcPr>
                </a:tc>
                <a:tc>
                  <a:txBody>
                    <a:bodyPr/>
                    <a:lstStyle/>
                    <a:p>
                      <a:pPr algn="ctr">
                        <a:lnSpc>
                          <a:spcPct val="115000"/>
                        </a:lnSpc>
                        <a:spcAft>
                          <a:spcPts val="0"/>
                        </a:spcAft>
                      </a:pPr>
                      <a:r>
                        <a:rPr lang="ru-RU" sz="1200" b="1" dirty="0" smtClean="0">
                          <a:solidFill>
                            <a:schemeClr val="bg2">
                              <a:lumMod val="25000"/>
                            </a:schemeClr>
                          </a:solidFill>
                          <a:effectLst/>
                          <a:latin typeface="Times New Roman" pitchFamily="18" charset="0"/>
                          <a:ea typeface="Calibri"/>
                          <a:cs typeface="Times New Roman" pitchFamily="18" charset="0"/>
                        </a:rPr>
                        <a:t>7 172,1</a:t>
                      </a:r>
                      <a:endParaRPr lang="ru-RU" sz="1200" b="1" dirty="0">
                        <a:solidFill>
                          <a:schemeClr val="bg2">
                            <a:lumMod val="25000"/>
                          </a:schemeClr>
                        </a:solidFill>
                        <a:effectLst/>
                        <a:latin typeface="Times New Roman" pitchFamily="18" charset="0"/>
                        <a:ea typeface="Calibri"/>
                        <a:cs typeface="Times New Roman" pitchFamily="18" charset="0"/>
                      </a:endParaRPr>
                    </a:p>
                  </a:txBody>
                  <a:tcPr marL="45572" marR="45572" marT="0" marB="0">
                    <a:solidFill>
                      <a:schemeClr val="accent2">
                        <a:lumMod val="60000"/>
                        <a:lumOff val="40000"/>
                      </a:schemeClr>
                    </a:solidFill>
                  </a:tcPr>
                </a:tc>
                <a:tc>
                  <a:txBody>
                    <a:bodyPr/>
                    <a:lstStyle/>
                    <a:p>
                      <a:pPr algn="ctr">
                        <a:lnSpc>
                          <a:spcPct val="115000"/>
                        </a:lnSpc>
                        <a:spcAft>
                          <a:spcPts val="0"/>
                        </a:spcAft>
                      </a:pPr>
                      <a:r>
                        <a:rPr lang="ru-RU" sz="1200" b="1" dirty="0" smtClean="0">
                          <a:solidFill>
                            <a:schemeClr val="bg2">
                              <a:lumMod val="25000"/>
                            </a:schemeClr>
                          </a:solidFill>
                          <a:effectLst/>
                          <a:latin typeface="Times New Roman" pitchFamily="18" charset="0"/>
                          <a:ea typeface="Calibri"/>
                          <a:cs typeface="Times New Roman" pitchFamily="18" charset="0"/>
                        </a:rPr>
                        <a:t>7 </a:t>
                      </a:r>
                      <a:r>
                        <a:rPr lang="ru-RU" sz="1200" b="1" dirty="0" smtClean="0">
                          <a:solidFill>
                            <a:schemeClr val="bg2">
                              <a:lumMod val="25000"/>
                            </a:schemeClr>
                          </a:solidFill>
                          <a:effectLst/>
                          <a:latin typeface="Times New Roman" pitchFamily="18" charset="0"/>
                          <a:ea typeface="Calibri"/>
                          <a:cs typeface="Times New Roman" pitchFamily="18" charset="0"/>
                        </a:rPr>
                        <a:t>988,2</a:t>
                      </a:r>
                      <a:endParaRPr lang="ru-RU" sz="1200" b="1" dirty="0">
                        <a:solidFill>
                          <a:schemeClr val="bg2">
                            <a:lumMod val="25000"/>
                          </a:schemeClr>
                        </a:solidFill>
                        <a:effectLst/>
                        <a:latin typeface="Times New Roman" pitchFamily="18" charset="0"/>
                        <a:ea typeface="Calibri"/>
                        <a:cs typeface="Times New Roman" pitchFamily="18" charset="0"/>
                      </a:endParaRPr>
                    </a:p>
                  </a:txBody>
                  <a:tcPr marL="45572" marR="45572" marT="0" marB="0">
                    <a:solidFill>
                      <a:schemeClr val="accent2">
                        <a:lumMod val="60000"/>
                        <a:lumOff val="40000"/>
                      </a:schemeClr>
                    </a:solidFill>
                  </a:tcPr>
                </a:tc>
              </a:tr>
            </a:tbl>
          </a:graphicData>
        </a:graphic>
      </p:graphicFrame>
      <p:sp>
        <p:nvSpPr>
          <p:cNvPr id="5" name="Объект 4"/>
          <p:cNvSpPr>
            <a:spLocks noGrp="1"/>
          </p:cNvSpPr>
          <p:nvPr>
            <p:ph sz="quarter" idx="14"/>
          </p:nvPr>
        </p:nvSpPr>
        <p:spPr>
          <a:xfrm>
            <a:off x="827584" y="3140968"/>
            <a:ext cx="7920880" cy="2509739"/>
          </a:xfrm>
        </p:spPr>
        <p:txBody>
          <a:bodyPr>
            <a:normAutofit/>
          </a:bodyPr>
          <a:lstStyle/>
          <a:p>
            <a:pPr marL="137160" indent="0" algn="ctr">
              <a:buNone/>
            </a:pPr>
            <a:r>
              <a:rPr lang="ru-RU" sz="2000" dirty="0"/>
              <a:t>Структура базовых отраслей экономики</a:t>
            </a:r>
          </a:p>
          <a:p>
            <a:pPr marL="137160" indent="0" algn="ctr">
              <a:buNone/>
            </a:pPr>
            <a:endParaRPr lang="ru-RU" sz="2000" dirty="0"/>
          </a:p>
        </p:txBody>
      </p:sp>
      <p:graphicFrame>
        <p:nvGraphicFramePr>
          <p:cNvPr id="7" name="Диаграмма 6"/>
          <p:cNvGraphicFramePr/>
          <p:nvPr>
            <p:extLst>
              <p:ext uri="{D42A27DB-BD31-4B8C-83A1-F6EECF244321}">
                <p14:modId xmlns:p14="http://schemas.microsoft.com/office/powerpoint/2010/main" val="2198954021"/>
              </p:ext>
            </p:extLst>
          </p:nvPr>
        </p:nvGraphicFramePr>
        <p:xfrm>
          <a:off x="1115616" y="3573016"/>
          <a:ext cx="7776864" cy="345638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8034709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835696" y="386432"/>
            <a:ext cx="5486400" cy="522288"/>
          </a:xfrm>
        </p:spPr>
        <p:txBody>
          <a:bodyPr>
            <a:normAutofit fontScale="90000"/>
          </a:bodyPr>
          <a:lstStyle/>
          <a:p>
            <a:r>
              <a:rPr lang="ru-RU" sz="2200" dirty="0">
                <a:solidFill>
                  <a:schemeClr val="accent4">
                    <a:lumMod val="50000"/>
                  </a:schemeClr>
                </a:solidFill>
                <a:effectLst/>
              </a:rPr>
              <a:t>Уровень жизни населения</a:t>
            </a:r>
            <a:r>
              <a:rPr lang="ru-RU" dirty="0">
                <a:solidFill>
                  <a:schemeClr val="accent4">
                    <a:lumMod val="50000"/>
                  </a:schemeClr>
                </a:solidFill>
                <a:effectLst/>
              </a:rPr>
              <a:t/>
            </a:r>
            <a:br>
              <a:rPr lang="ru-RU" dirty="0">
                <a:solidFill>
                  <a:schemeClr val="accent4">
                    <a:lumMod val="50000"/>
                  </a:schemeClr>
                </a:solidFill>
                <a:effectLst/>
              </a:rPr>
            </a:br>
            <a:r>
              <a:rPr lang="ru-RU" dirty="0">
                <a:effectLst/>
              </a:rPr>
              <a:t> </a:t>
            </a:r>
            <a:br>
              <a:rPr lang="ru-RU" dirty="0">
                <a:effectLst/>
              </a:rPr>
            </a:br>
            <a:endParaRPr lang="ru-RU" dirty="0"/>
          </a:p>
        </p:txBody>
      </p:sp>
      <p:graphicFrame>
        <p:nvGraphicFramePr>
          <p:cNvPr id="11" name="Диаграмма 10"/>
          <p:cNvGraphicFramePr/>
          <p:nvPr>
            <p:extLst>
              <p:ext uri="{D42A27DB-BD31-4B8C-83A1-F6EECF244321}">
                <p14:modId xmlns:p14="http://schemas.microsoft.com/office/powerpoint/2010/main" val="2245776083"/>
              </p:ext>
            </p:extLst>
          </p:nvPr>
        </p:nvGraphicFramePr>
        <p:xfrm>
          <a:off x="251520" y="764704"/>
          <a:ext cx="8712968" cy="590465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9499750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Таблица 5"/>
          <p:cNvGraphicFramePr>
            <a:graphicFrameLocks noGrp="1"/>
          </p:cNvGraphicFramePr>
          <p:nvPr>
            <p:extLst>
              <p:ext uri="{D42A27DB-BD31-4B8C-83A1-F6EECF244321}">
                <p14:modId xmlns:p14="http://schemas.microsoft.com/office/powerpoint/2010/main" val="1531929956"/>
              </p:ext>
            </p:extLst>
          </p:nvPr>
        </p:nvGraphicFramePr>
        <p:xfrm>
          <a:off x="1403648" y="1052736"/>
          <a:ext cx="6590879" cy="3279419"/>
        </p:xfrm>
        <a:graphic>
          <a:graphicData uri="http://schemas.openxmlformats.org/drawingml/2006/table">
            <a:tbl>
              <a:tblPr firstRow="1" firstCol="1" bandRow="1">
                <a:tableStyleId>{5C22544A-7EE6-4342-B048-85BDC9FD1C3A}</a:tableStyleId>
              </a:tblPr>
              <a:tblGrid>
                <a:gridCol w="3875160"/>
                <a:gridCol w="854932"/>
                <a:gridCol w="981885"/>
                <a:gridCol w="878902"/>
              </a:tblGrid>
              <a:tr h="1283911">
                <a:tc>
                  <a:txBody>
                    <a:bodyPr/>
                    <a:lstStyle/>
                    <a:p>
                      <a:pPr algn="ctr">
                        <a:lnSpc>
                          <a:spcPct val="115000"/>
                        </a:lnSpc>
                        <a:spcAft>
                          <a:spcPts val="0"/>
                        </a:spcAft>
                      </a:pPr>
                      <a:r>
                        <a:rPr lang="ru-RU" sz="1400" dirty="0">
                          <a:solidFill>
                            <a:schemeClr val="bg2">
                              <a:lumMod val="25000"/>
                            </a:schemeClr>
                          </a:solidFill>
                          <a:effectLst/>
                          <a:latin typeface="Times New Roman" pitchFamily="18" charset="0"/>
                          <a:cs typeface="Times New Roman" pitchFamily="18" charset="0"/>
                        </a:rPr>
                        <a:t>НАИМЕНОВАНИЕ ПОКАЗАТЕЛЯ</a:t>
                      </a:r>
                      <a:endParaRPr lang="ru-RU" sz="1400" dirty="0">
                        <a:solidFill>
                          <a:schemeClr val="bg2">
                            <a:lumMod val="25000"/>
                          </a:schemeClr>
                        </a:solidFill>
                        <a:effectLst/>
                        <a:latin typeface="Times New Roman" pitchFamily="18" charset="0"/>
                        <a:ea typeface="Calibri"/>
                        <a:cs typeface="Times New Roman" pitchFamily="18" charset="0"/>
                      </a:endParaRPr>
                    </a:p>
                  </a:txBody>
                  <a:tcPr marL="68580" marR="68580" marT="0" marB="0">
                    <a:solidFill>
                      <a:schemeClr val="bg2">
                        <a:lumMod val="90000"/>
                      </a:schemeClr>
                    </a:solidFill>
                  </a:tcPr>
                </a:tc>
                <a:tc>
                  <a:txBody>
                    <a:bodyPr/>
                    <a:lstStyle/>
                    <a:p>
                      <a:pPr algn="ctr">
                        <a:lnSpc>
                          <a:spcPct val="115000"/>
                        </a:lnSpc>
                        <a:spcAft>
                          <a:spcPts val="0"/>
                        </a:spcAft>
                      </a:pPr>
                      <a:r>
                        <a:rPr lang="ru-RU" sz="1400" dirty="0" smtClean="0">
                          <a:solidFill>
                            <a:schemeClr val="bg2">
                              <a:lumMod val="25000"/>
                            </a:schemeClr>
                          </a:solidFill>
                          <a:effectLst/>
                          <a:latin typeface="Times New Roman" pitchFamily="18" charset="0"/>
                          <a:cs typeface="Times New Roman" pitchFamily="18" charset="0"/>
                        </a:rPr>
                        <a:t>2019 </a:t>
                      </a:r>
                      <a:r>
                        <a:rPr lang="ru-RU" sz="1400" dirty="0">
                          <a:solidFill>
                            <a:schemeClr val="bg2">
                              <a:lumMod val="25000"/>
                            </a:schemeClr>
                          </a:solidFill>
                          <a:effectLst/>
                          <a:latin typeface="Times New Roman" pitchFamily="18" charset="0"/>
                          <a:cs typeface="Times New Roman" pitchFamily="18" charset="0"/>
                        </a:rPr>
                        <a:t>год </a:t>
                      </a:r>
                      <a:r>
                        <a:rPr lang="ru-RU" sz="1400" dirty="0" smtClean="0">
                          <a:solidFill>
                            <a:schemeClr val="bg2">
                              <a:lumMod val="25000"/>
                            </a:schemeClr>
                          </a:solidFill>
                          <a:effectLst/>
                          <a:latin typeface="Times New Roman" pitchFamily="18" charset="0"/>
                          <a:cs typeface="Times New Roman" pitchFamily="18" charset="0"/>
                        </a:rPr>
                        <a:t>отчет</a:t>
                      </a:r>
                      <a:endParaRPr lang="ru-RU" sz="1400" dirty="0">
                        <a:solidFill>
                          <a:schemeClr val="bg2">
                            <a:lumMod val="25000"/>
                          </a:schemeClr>
                        </a:solidFill>
                        <a:effectLst/>
                        <a:latin typeface="Times New Roman" pitchFamily="18" charset="0"/>
                        <a:ea typeface="Calibri"/>
                        <a:cs typeface="Times New Roman" pitchFamily="18" charset="0"/>
                      </a:endParaRPr>
                    </a:p>
                  </a:txBody>
                  <a:tcPr marL="68580" marR="68580" marT="0" marB="0">
                    <a:solidFill>
                      <a:schemeClr val="bg2">
                        <a:lumMod val="90000"/>
                      </a:schemeClr>
                    </a:solidFill>
                  </a:tcPr>
                </a:tc>
                <a:tc>
                  <a:txBody>
                    <a:bodyPr/>
                    <a:lstStyle/>
                    <a:p>
                      <a:pPr algn="ctr">
                        <a:lnSpc>
                          <a:spcPct val="115000"/>
                        </a:lnSpc>
                        <a:spcAft>
                          <a:spcPts val="0"/>
                        </a:spcAft>
                      </a:pPr>
                      <a:r>
                        <a:rPr lang="ru-RU" sz="1400" dirty="0" smtClean="0">
                          <a:solidFill>
                            <a:schemeClr val="bg2">
                              <a:lumMod val="25000"/>
                            </a:schemeClr>
                          </a:solidFill>
                          <a:effectLst/>
                          <a:latin typeface="Times New Roman" pitchFamily="18" charset="0"/>
                          <a:cs typeface="Times New Roman" pitchFamily="18" charset="0"/>
                        </a:rPr>
                        <a:t>2020 </a:t>
                      </a:r>
                      <a:r>
                        <a:rPr lang="ru-RU" sz="1400" dirty="0">
                          <a:solidFill>
                            <a:schemeClr val="bg2">
                              <a:lumMod val="25000"/>
                            </a:schemeClr>
                          </a:solidFill>
                          <a:effectLst/>
                          <a:latin typeface="Times New Roman" pitchFamily="18" charset="0"/>
                          <a:cs typeface="Times New Roman" pitchFamily="18" charset="0"/>
                        </a:rPr>
                        <a:t>год </a:t>
                      </a:r>
                      <a:r>
                        <a:rPr lang="ru-RU" sz="1400" dirty="0" smtClean="0">
                          <a:solidFill>
                            <a:schemeClr val="bg2">
                              <a:lumMod val="25000"/>
                            </a:schemeClr>
                          </a:solidFill>
                          <a:effectLst/>
                          <a:latin typeface="Times New Roman" pitchFamily="18" charset="0"/>
                          <a:cs typeface="Times New Roman" pitchFamily="18" charset="0"/>
                        </a:rPr>
                        <a:t>отчет</a:t>
                      </a:r>
                    </a:p>
                  </a:txBody>
                  <a:tcPr marL="68580" marR="68580" marT="0" marB="0">
                    <a:solidFill>
                      <a:schemeClr val="bg2">
                        <a:lumMod val="90000"/>
                      </a:schemeClr>
                    </a:solidFill>
                  </a:tcPr>
                </a:tc>
                <a:tc>
                  <a:txBody>
                    <a:bodyPr/>
                    <a:lstStyle/>
                    <a:p>
                      <a:pPr algn="ctr">
                        <a:lnSpc>
                          <a:spcPct val="115000"/>
                        </a:lnSpc>
                        <a:spcAft>
                          <a:spcPts val="0"/>
                        </a:spcAft>
                      </a:pPr>
                      <a:r>
                        <a:rPr lang="ru-RU" sz="1400" dirty="0" smtClean="0">
                          <a:solidFill>
                            <a:schemeClr val="bg2">
                              <a:lumMod val="25000"/>
                            </a:schemeClr>
                          </a:solidFill>
                          <a:effectLst/>
                          <a:latin typeface="Times New Roman" pitchFamily="18" charset="0"/>
                          <a:cs typeface="Times New Roman" pitchFamily="18" charset="0"/>
                        </a:rPr>
                        <a:t>2021 </a:t>
                      </a:r>
                      <a:r>
                        <a:rPr lang="ru-RU" sz="1400" dirty="0">
                          <a:solidFill>
                            <a:schemeClr val="bg2">
                              <a:lumMod val="25000"/>
                            </a:schemeClr>
                          </a:solidFill>
                          <a:effectLst/>
                          <a:latin typeface="Times New Roman" pitchFamily="18" charset="0"/>
                          <a:cs typeface="Times New Roman" pitchFamily="18" charset="0"/>
                        </a:rPr>
                        <a:t>год </a:t>
                      </a:r>
                      <a:r>
                        <a:rPr lang="ru-RU" sz="1400" dirty="0" smtClean="0">
                          <a:solidFill>
                            <a:schemeClr val="bg2">
                              <a:lumMod val="25000"/>
                            </a:schemeClr>
                          </a:solidFill>
                          <a:effectLst/>
                          <a:latin typeface="Times New Roman" pitchFamily="18" charset="0"/>
                          <a:cs typeface="Times New Roman" pitchFamily="18" charset="0"/>
                        </a:rPr>
                        <a:t>отчет</a:t>
                      </a:r>
                    </a:p>
                    <a:p>
                      <a:pPr algn="ctr">
                        <a:lnSpc>
                          <a:spcPct val="115000"/>
                        </a:lnSpc>
                        <a:spcAft>
                          <a:spcPts val="0"/>
                        </a:spcAft>
                      </a:pPr>
                      <a:endParaRPr lang="ru-RU" sz="1400" dirty="0">
                        <a:solidFill>
                          <a:schemeClr val="bg2">
                            <a:lumMod val="25000"/>
                          </a:schemeClr>
                        </a:solidFill>
                        <a:effectLst/>
                        <a:latin typeface="Times New Roman" pitchFamily="18" charset="0"/>
                        <a:ea typeface="Calibri"/>
                        <a:cs typeface="Times New Roman" pitchFamily="18" charset="0"/>
                      </a:endParaRPr>
                    </a:p>
                  </a:txBody>
                  <a:tcPr marL="68580" marR="68580" marT="0" marB="0">
                    <a:solidFill>
                      <a:schemeClr val="bg2">
                        <a:lumMod val="90000"/>
                      </a:schemeClr>
                    </a:solidFill>
                  </a:tcPr>
                </a:tc>
              </a:tr>
              <a:tr h="1155519">
                <a:tc>
                  <a:txBody>
                    <a:bodyPr/>
                    <a:lstStyle/>
                    <a:p>
                      <a:pPr>
                        <a:lnSpc>
                          <a:spcPct val="115000"/>
                        </a:lnSpc>
                        <a:spcAft>
                          <a:spcPts val="0"/>
                        </a:spcAft>
                      </a:pPr>
                      <a:r>
                        <a:rPr lang="ru-RU" sz="1400" b="1" dirty="0">
                          <a:solidFill>
                            <a:schemeClr val="bg2">
                              <a:lumMod val="25000"/>
                            </a:schemeClr>
                          </a:solidFill>
                          <a:effectLst/>
                          <a:latin typeface="Times New Roman" pitchFamily="18" charset="0"/>
                          <a:cs typeface="Times New Roman" pitchFamily="18" charset="0"/>
                        </a:rPr>
                        <a:t>Среднегодовая численность занятых в экономике, </a:t>
                      </a:r>
                      <a:r>
                        <a:rPr lang="ru-RU" sz="1400" b="1" dirty="0" smtClean="0">
                          <a:solidFill>
                            <a:schemeClr val="bg2">
                              <a:lumMod val="25000"/>
                            </a:schemeClr>
                          </a:solidFill>
                          <a:effectLst/>
                          <a:latin typeface="Times New Roman" pitchFamily="18" charset="0"/>
                          <a:cs typeface="Times New Roman" pitchFamily="18" charset="0"/>
                        </a:rPr>
                        <a:t>тысяч</a:t>
                      </a:r>
                      <a:r>
                        <a:rPr lang="ru-RU" sz="1400" b="1" baseline="0" dirty="0" smtClean="0">
                          <a:solidFill>
                            <a:schemeClr val="bg2">
                              <a:lumMod val="25000"/>
                            </a:schemeClr>
                          </a:solidFill>
                          <a:effectLst/>
                          <a:latin typeface="Times New Roman" pitchFamily="18" charset="0"/>
                          <a:cs typeface="Times New Roman" pitchFamily="18" charset="0"/>
                        </a:rPr>
                        <a:t> </a:t>
                      </a:r>
                      <a:r>
                        <a:rPr lang="ru-RU" sz="1400" b="1" dirty="0" smtClean="0">
                          <a:solidFill>
                            <a:schemeClr val="bg2">
                              <a:lumMod val="25000"/>
                            </a:schemeClr>
                          </a:solidFill>
                          <a:effectLst/>
                          <a:latin typeface="Times New Roman" pitchFamily="18" charset="0"/>
                          <a:cs typeface="Times New Roman" pitchFamily="18" charset="0"/>
                        </a:rPr>
                        <a:t>человек</a:t>
                      </a:r>
                      <a:endParaRPr lang="ru-RU" sz="1400" b="1" dirty="0">
                        <a:solidFill>
                          <a:schemeClr val="bg2">
                            <a:lumMod val="25000"/>
                          </a:schemeClr>
                        </a:solidFill>
                        <a:effectLst/>
                        <a:latin typeface="Times New Roman" pitchFamily="18" charset="0"/>
                        <a:ea typeface="Calibri"/>
                        <a:cs typeface="Times New Roman" pitchFamily="18" charset="0"/>
                      </a:endParaRPr>
                    </a:p>
                  </a:txBody>
                  <a:tcPr marL="68580" marR="68580" marT="0" marB="0">
                    <a:solidFill>
                      <a:schemeClr val="bg2">
                        <a:lumMod val="90000"/>
                      </a:schemeClr>
                    </a:solidFill>
                  </a:tcPr>
                </a:tc>
                <a:tc>
                  <a:txBody>
                    <a:bodyPr/>
                    <a:lstStyle/>
                    <a:p>
                      <a:pPr algn="ctr">
                        <a:lnSpc>
                          <a:spcPct val="115000"/>
                        </a:lnSpc>
                        <a:spcAft>
                          <a:spcPts val="0"/>
                        </a:spcAft>
                      </a:pPr>
                      <a:r>
                        <a:rPr lang="ru-RU" sz="1400" b="1" dirty="0" smtClean="0">
                          <a:solidFill>
                            <a:schemeClr val="bg2">
                              <a:lumMod val="25000"/>
                            </a:schemeClr>
                          </a:solidFill>
                          <a:effectLst/>
                          <a:latin typeface="Times New Roman" pitchFamily="18" charset="0"/>
                          <a:ea typeface="Calibri"/>
                          <a:cs typeface="Times New Roman" pitchFamily="18" charset="0"/>
                        </a:rPr>
                        <a:t>39,9</a:t>
                      </a:r>
                      <a:endParaRPr lang="ru-RU" sz="1400" b="1" dirty="0">
                        <a:solidFill>
                          <a:schemeClr val="bg2">
                            <a:lumMod val="25000"/>
                          </a:schemeClr>
                        </a:solidFill>
                        <a:effectLst/>
                        <a:latin typeface="Times New Roman" pitchFamily="18" charset="0"/>
                        <a:ea typeface="Calibri"/>
                        <a:cs typeface="Times New Roman" pitchFamily="18" charset="0"/>
                      </a:endParaRPr>
                    </a:p>
                  </a:txBody>
                  <a:tcPr marL="68580" marR="68580" marT="0" marB="0">
                    <a:solidFill>
                      <a:schemeClr val="bg2">
                        <a:lumMod val="90000"/>
                      </a:schemeClr>
                    </a:solidFill>
                  </a:tcPr>
                </a:tc>
                <a:tc>
                  <a:txBody>
                    <a:bodyPr/>
                    <a:lstStyle/>
                    <a:p>
                      <a:pPr algn="ctr">
                        <a:lnSpc>
                          <a:spcPct val="115000"/>
                        </a:lnSpc>
                        <a:spcAft>
                          <a:spcPts val="0"/>
                        </a:spcAft>
                      </a:pPr>
                      <a:r>
                        <a:rPr lang="ru-RU" sz="1400" b="1" dirty="0" smtClean="0">
                          <a:solidFill>
                            <a:schemeClr val="bg2">
                              <a:lumMod val="25000"/>
                            </a:schemeClr>
                          </a:solidFill>
                          <a:effectLst/>
                          <a:latin typeface="Times New Roman" pitchFamily="18" charset="0"/>
                          <a:ea typeface="Calibri"/>
                          <a:cs typeface="Times New Roman" pitchFamily="18" charset="0"/>
                        </a:rPr>
                        <a:t>39,015</a:t>
                      </a:r>
                      <a:endParaRPr lang="ru-RU" sz="1400" b="1" dirty="0">
                        <a:solidFill>
                          <a:schemeClr val="bg2">
                            <a:lumMod val="25000"/>
                          </a:schemeClr>
                        </a:solidFill>
                        <a:effectLst/>
                        <a:latin typeface="Times New Roman" pitchFamily="18" charset="0"/>
                        <a:ea typeface="Calibri"/>
                        <a:cs typeface="Times New Roman" pitchFamily="18" charset="0"/>
                      </a:endParaRPr>
                    </a:p>
                  </a:txBody>
                  <a:tcPr marL="68580" marR="68580" marT="0" marB="0">
                    <a:solidFill>
                      <a:schemeClr val="bg2">
                        <a:lumMod val="90000"/>
                      </a:schemeClr>
                    </a:solidFill>
                  </a:tcPr>
                </a:tc>
                <a:tc>
                  <a:txBody>
                    <a:bodyPr/>
                    <a:lstStyle/>
                    <a:p>
                      <a:pPr algn="ctr">
                        <a:lnSpc>
                          <a:spcPct val="115000"/>
                        </a:lnSpc>
                        <a:spcAft>
                          <a:spcPts val="0"/>
                        </a:spcAft>
                      </a:pPr>
                      <a:r>
                        <a:rPr lang="ru-RU" sz="1400" b="1" dirty="0" smtClean="0">
                          <a:solidFill>
                            <a:schemeClr val="bg2">
                              <a:lumMod val="25000"/>
                            </a:schemeClr>
                          </a:solidFill>
                          <a:effectLst/>
                          <a:latin typeface="Times New Roman" pitchFamily="18" charset="0"/>
                          <a:ea typeface="Calibri"/>
                          <a:cs typeface="Times New Roman" pitchFamily="18" charset="0"/>
                        </a:rPr>
                        <a:t>40,17</a:t>
                      </a:r>
                      <a:endParaRPr lang="ru-RU" sz="1400" b="1" dirty="0">
                        <a:solidFill>
                          <a:schemeClr val="bg2">
                            <a:lumMod val="25000"/>
                          </a:schemeClr>
                        </a:solidFill>
                        <a:effectLst/>
                        <a:latin typeface="Times New Roman" pitchFamily="18" charset="0"/>
                        <a:ea typeface="Calibri"/>
                        <a:cs typeface="Times New Roman" pitchFamily="18" charset="0"/>
                      </a:endParaRPr>
                    </a:p>
                  </a:txBody>
                  <a:tcPr marL="68580" marR="68580" marT="0" marB="0">
                    <a:solidFill>
                      <a:schemeClr val="bg2">
                        <a:lumMod val="90000"/>
                      </a:schemeClr>
                    </a:solidFill>
                  </a:tcPr>
                </a:tc>
              </a:tr>
              <a:tr h="839989">
                <a:tc>
                  <a:txBody>
                    <a:bodyPr/>
                    <a:lstStyle/>
                    <a:p>
                      <a:pPr>
                        <a:lnSpc>
                          <a:spcPct val="115000"/>
                        </a:lnSpc>
                        <a:spcAft>
                          <a:spcPts val="0"/>
                        </a:spcAft>
                      </a:pPr>
                      <a:r>
                        <a:rPr lang="ru-RU" sz="1400" b="1" dirty="0">
                          <a:solidFill>
                            <a:schemeClr val="bg2">
                              <a:lumMod val="25000"/>
                            </a:schemeClr>
                          </a:solidFill>
                          <a:effectLst/>
                          <a:latin typeface="Times New Roman" pitchFamily="18" charset="0"/>
                          <a:cs typeface="Times New Roman" pitchFamily="18" charset="0"/>
                        </a:rPr>
                        <a:t>Уровень безработицы</a:t>
                      </a:r>
                      <a:endParaRPr lang="ru-RU" sz="1400" b="1" dirty="0">
                        <a:solidFill>
                          <a:schemeClr val="bg2">
                            <a:lumMod val="25000"/>
                          </a:schemeClr>
                        </a:solidFill>
                        <a:effectLst/>
                        <a:latin typeface="Times New Roman" pitchFamily="18" charset="0"/>
                        <a:ea typeface="Calibri"/>
                        <a:cs typeface="Times New Roman" pitchFamily="18" charset="0"/>
                      </a:endParaRPr>
                    </a:p>
                  </a:txBody>
                  <a:tcPr marL="68580" marR="68580" marT="0" marB="0">
                    <a:solidFill>
                      <a:schemeClr val="bg2">
                        <a:lumMod val="90000"/>
                      </a:schemeClr>
                    </a:solidFill>
                  </a:tcPr>
                </a:tc>
                <a:tc>
                  <a:txBody>
                    <a:bodyPr/>
                    <a:lstStyle/>
                    <a:p>
                      <a:pPr algn="ctr">
                        <a:lnSpc>
                          <a:spcPct val="115000"/>
                        </a:lnSpc>
                        <a:spcAft>
                          <a:spcPts val="0"/>
                        </a:spcAft>
                      </a:pPr>
                      <a:r>
                        <a:rPr lang="ru-RU" sz="1400" b="1" dirty="0" smtClean="0">
                          <a:solidFill>
                            <a:schemeClr val="bg2">
                              <a:lumMod val="25000"/>
                            </a:schemeClr>
                          </a:solidFill>
                          <a:effectLst/>
                          <a:latin typeface="Times New Roman" pitchFamily="18" charset="0"/>
                          <a:ea typeface="Calibri"/>
                          <a:cs typeface="Times New Roman" pitchFamily="18" charset="0"/>
                        </a:rPr>
                        <a:t>0,4</a:t>
                      </a:r>
                    </a:p>
                  </a:txBody>
                  <a:tcPr marL="68580" marR="68580" marT="0" marB="0">
                    <a:solidFill>
                      <a:schemeClr val="bg2">
                        <a:lumMod val="90000"/>
                      </a:schemeClr>
                    </a:solidFill>
                  </a:tcPr>
                </a:tc>
                <a:tc>
                  <a:txBody>
                    <a:bodyPr/>
                    <a:lstStyle/>
                    <a:p>
                      <a:pPr algn="ctr">
                        <a:lnSpc>
                          <a:spcPct val="115000"/>
                        </a:lnSpc>
                        <a:spcAft>
                          <a:spcPts val="0"/>
                        </a:spcAft>
                      </a:pPr>
                      <a:r>
                        <a:rPr lang="ru-RU" sz="1400" b="1" dirty="0" smtClean="0">
                          <a:solidFill>
                            <a:schemeClr val="bg2">
                              <a:lumMod val="25000"/>
                            </a:schemeClr>
                          </a:solidFill>
                          <a:effectLst/>
                          <a:latin typeface="Times New Roman" pitchFamily="18" charset="0"/>
                          <a:ea typeface="Calibri"/>
                          <a:cs typeface="Times New Roman" pitchFamily="18" charset="0"/>
                        </a:rPr>
                        <a:t>0,9</a:t>
                      </a:r>
                    </a:p>
                  </a:txBody>
                  <a:tcPr marL="68580" marR="68580" marT="0" marB="0">
                    <a:solidFill>
                      <a:schemeClr val="bg2">
                        <a:lumMod val="90000"/>
                      </a:schemeClr>
                    </a:solidFill>
                  </a:tcPr>
                </a:tc>
                <a:tc>
                  <a:txBody>
                    <a:bodyPr/>
                    <a:lstStyle/>
                    <a:p>
                      <a:pPr algn="ctr">
                        <a:lnSpc>
                          <a:spcPct val="115000"/>
                        </a:lnSpc>
                        <a:spcAft>
                          <a:spcPts val="0"/>
                        </a:spcAft>
                      </a:pPr>
                      <a:r>
                        <a:rPr lang="ru-RU" sz="1400" b="1" dirty="0" smtClean="0">
                          <a:solidFill>
                            <a:schemeClr val="bg2">
                              <a:lumMod val="25000"/>
                            </a:schemeClr>
                          </a:solidFill>
                          <a:effectLst/>
                          <a:latin typeface="Times New Roman" pitchFamily="18" charset="0"/>
                          <a:ea typeface="Calibri"/>
                          <a:cs typeface="Times New Roman" pitchFamily="18" charset="0"/>
                        </a:rPr>
                        <a:t>0,4</a:t>
                      </a:r>
                      <a:endParaRPr lang="ru-RU" sz="1400" b="1" dirty="0" smtClean="0">
                        <a:solidFill>
                          <a:schemeClr val="bg2">
                            <a:lumMod val="25000"/>
                          </a:schemeClr>
                        </a:solidFill>
                        <a:effectLst/>
                        <a:latin typeface="Times New Roman" pitchFamily="18" charset="0"/>
                        <a:ea typeface="Calibri"/>
                        <a:cs typeface="Times New Roman" pitchFamily="18" charset="0"/>
                      </a:endParaRPr>
                    </a:p>
                    <a:p>
                      <a:pPr algn="ctr">
                        <a:lnSpc>
                          <a:spcPct val="115000"/>
                        </a:lnSpc>
                        <a:spcAft>
                          <a:spcPts val="0"/>
                        </a:spcAft>
                      </a:pPr>
                      <a:endParaRPr lang="ru-RU" sz="1400" b="1" dirty="0">
                        <a:solidFill>
                          <a:schemeClr val="bg2">
                            <a:lumMod val="25000"/>
                          </a:schemeClr>
                        </a:solidFill>
                        <a:effectLst/>
                        <a:latin typeface="Times New Roman" pitchFamily="18" charset="0"/>
                        <a:ea typeface="Calibri"/>
                        <a:cs typeface="Times New Roman" pitchFamily="18" charset="0"/>
                      </a:endParaRPr>
                    </a:p>
                  </a:txBody>
                  <a:tcPr marL="68580" marR="68580" marT="0" marB="0">
                    <a:solidFill>
                      <a:schemeClr val="bg2">
                        <a:lumMod val="90000"/>
                      </a:schemeClr>
                    </a:solidFill>
                  </a:tcPr>
                </a:tc>
              </a:tr>
            </a:tbl>
          </a:graphicData>
        </a:graphic>
      </p:graphicFrame>
    </p:spTree>
    <p:extLst>
      <p:ext uri="{BB962C8B-B14F-4D97-AF65-F5344CB8AC3E}">
        <p14:creationId xmlns:p14="http://schemas.microsoft.com/office/powerpoint/2010/main" val="134734394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4624"/>
            <a:ext cx="8229600" cy="1143000"/>
          </a:xfrm>
        </p:spPr>
        <p:txBody>
          <a:bodyPr>
            <a:noAutofit/>
          </a:bodyPr>
          <a:lstStyle/>
          <a:p>
            <a:pPr algn="ctr"/>
            <a:r>
              <a:rPr lang="ru-RU" sz="2400" dirty="0" smtClean="0">
                <a:solidFill>
                  <a:srgbClr val="002060"/>
                </a:solidFill>
              </a:rPr>
              <a:t>Структура </a:t>
            </a:r>
            <a:r>
              <a:rPr lang="ru-RU" sz="2400" dirty="0" smtClean="0">
                <a:solidFill>
                  <a:srgbClr val="002060"/>
                </a:solidFill>
                <a:latin typeface="Times New Roman" pitchFamily="18" charset="0"/>
                <a:cs typeface="Times New Roman" pitchFamily="18" charset="0"/>
              </a:rPr>
              <a:t>налоговых</a:t>
            </a:r>
            <a:r>
              <a:rPr lang="ru-RU" sz="2400" dirty="0" smtClean="0">
                <a:solidFill>
                  <a:srgbClr val="002060"/>
                </a:solidFill>
              </a:rPr>
              <a:t> и неналоговых доходов бюджета муниципального образования Крымский район</a:t>
            </a:r>
            <a:endParaRPr lang="ru-RU" sz="2400" dirty="0">
              <a:solidFill>
                <a:srgbClr val="002060"/>
              </a:solidFill>
            </a:endParaRPr>
          </a:p>
        </p:txBody>
      </p:sp>
      <p:graphicFrame>
        <p:nvGraphicFramePr>
          <p:cNvPr id="4" name="Объект 3"/>
          <p:cNvGraphicFramePr>
            <a:graphicFrameLocks noGrp="1"/>
          </p:cNvGraphicFramePr>
          <p:nvPr>
            <p:ph sz="quarter" idx="13"/>
            <p:extLst>
              <p:ext uri="{D42A27DB-BD31-4B8C-83A1-F6EECF244321}">
                <p14:modId xmlns:p14="http://schemas.microsoft.com/office/powerpoint/2010/main" val="3948015343"/>
              </p:ext>
            </p:extLst>
          </p:nvPr>
        </p:nvGraphicFramePr>
        <p:xfrm>
          <a:off x="251520" y="1426709"/>
          <a:ext cx="5194922" cy="4968797"/>
        </p:xfrm>
        <a:graphic>
          <a:graphicData uri="http://schemas.openxmlformats.org/drawingml/2006/chart">
            <c:chart xmlns:c="http://schemas.openxmlformats.org/drawingml/2006/chart" xmlns:r="http://schemas.openxmlformats.org/officeDocument/2006/relationships" r:id="rId3"/>
          </a:graphicData>
        </a:graphic>
      </p:graphicFrame>
      <p:sp>
        <p:nvSpPr>
          <p:cNvPr id="5" name="Стрелка вправо 4"/>
          <p:cNvSpPr/>
          <p:nvPr/>
        </p:nvSpPr>
        <p:spPr>
          <a:xfrm rot="10800000">
            <a:off x="4932040" y="1373814"/>
            <a:ext cx="3960440" cy="5079519"/>
          </a:xfrm>
          <a:prstGeom prst="rightArrow">
            <a:avLst>
              <a:gd name="adj1" fmla="val 50000"/>
              <a:gd name="adj2" fmla="val 48366"/>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ru-RU"/>
          </a:p>
        </p:txBody>
      </p:sp>
      <p:sp>
        <p:nvSpPr>
          <p:cNvPr id="6" name="Скругленный прямоугольник 5"/>
          <p:cNvSpPr/>
          <p:nvPr/>
        </p:nvSpPr>
        <p:spPr>
          <a:xfrm>
            <a:off x="5292080" y="2737032"/>
            <a:ext cx="3600400" cy="2348152"/>
          </a:xfrm>
          <a:prstGeom prst="roundRect">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ru-RU" sz="1200" b="1" dirty="0" smtClean="0">
                <a:solidFill>
                  <a:schemeClr val="bg2">
                    <a:lumMod val="25000"/>
                  </a:schemeClr>
                </a:solidFill>
                <a:effectLst/>
                <a:latin typeface="Times New Roman" pitchFamily="18" charset="0"/>
                <a:ea typeface="Calibri"/>
                <a:cs typeface="Times New Roman" pitchFamily="18" charset="0"/>
              </a:rPr>
              <a:t>Налог  </a:t>
            </a:r>
            <a:r>
              <a:rPr lang="ru-RU" sz="1200" b="1" dirty="0">
                <a:solidFill>
                  <a:schemeClr val="bg2">
                    <a:lumMod val="25000"/>
                  </a:schemeClr>
                </a:solidFill>
                <a:effectLst/>
                <a:latin typeface="Times New Roman" pitchFamily="18" charset="0"/>
                <a:ea typeface="Calibri"/>
                <a:cs typeface="Times New Roman" pitchFamily="18" charset="0"/>
              </a:rPr>
              <a:t>на доходы физических лиц </a:t>
            </a:r>
            <a:r>
              <a:rPr lang="ru-RU" sz="1200" b="1" dirty="0" smtClean="0">
                <a:solidFill>
                  <a:schemeClr val="bg2">
                    <a:lumMod val="25000"/>
                  </a:schemeClr>
                </a:solidFill>
                <a:effectLst/>
                <a:latin typeface="Times New Roman" pitchFamily="18" charset="0"/>
                <a:ea typeface="Calibri"/>
                <a:cs typeface="Times New Roman" pitchFamily="18" charset="0"/>
              </a:rPr>
              <a:t>– </a:t>
            </a:r>
            <a:r>
              <a:rPr lang="ru-RU" sz="1200" b="1" dirty="0" smtClean="0">
                <a:solidFill>
                  <a:schemeClr val="bg2">
                    <a:lumMod val="25000"/>
                  </a:schemeClr>
                </a:solidFill>
                <a:latin typeface="Times New Roman" pitchFamily="18" charset="0"/>
                <a:ea typeface="Calibri"/>
                <a:cs typeface="Times New Roman" pitchFamily="18" charset="0"/>
              </a:rPr>
              <a:t>585,2 </a:t>
            </a:r>
            <a:r>
              <a:rPr lang="ru-RU" sz="1200" b="1" dirty="0" err="1" smtClean="0">
                <a:solidFill>
                  <a:schemeClr val="bg2">
                    <a:lumMod val="25000"/>
                  </a:schemeClr>
                </a:solidFill>
                <a:latin typeface="Times New Roman" pitchFamily="18" charset="0"/>
                <a:ea typeface="Calibri"/>
                <a:cs typeface="Times New Roman" pitchFamily="18" charset="0"/>
              </a:rPr>
              <a:t>млн.рублей</a:t>
            </a:r>
            <a:r>
              <a:rPr lang="ru-RU" sz="1200" b="1" dirty="0" smtClean="0">
                <a:solidFill>
                  <a:schemeClr val="bg2">
                    <a:lumMod val="25000"/>
                  </a:schemeClr>
                </a:solidFill>
                <a:latin typeface="Times New Roman" pitchFamily="18" charset="0"/>
                <a:ea typeface="Calibri"/>
                <a:cs typeface="Times New Roman" pitchFamily="18" charset="0"/>
              </a:rPr>
              <a:t>;</a:t>
            </a:r>
            <a:endParaRPr lang="ru-RU" sz="1200" b="1" dirty="0" smtClean="0">
              <a:solidFill>
                <a:schemeClr val="bg2">
                  <a:lumMod val="25000"/>
                </a:schemeClr>
              </a:solidFill>
              <a:effectLst/>
              <a:latin typeface="Times New Roman" pitchFamily="18" charset="0"/>
              <a:ea typeface="Calibri"/>
              <a:cs typeface="Times New Roman" pitchFamily="18" charset="0"/>
            </a:endParaRPr>
          </a:p>
          <a:p>
            <a:r>
              <a:rPr lang="ru-RU" sz="1200" b="1" dirty="0" smtClean="0">
                <a:solidFill>
                  <a:schemeClr val="bg2">
                    <a:lumMod val="25000"/>
                  </a:schemeClr>
                </a:solidFill>
                <a:effectLst/>
                <a:latin typeface="Times New Roman" pitchFamily="18" charset="0"/>
                <a:ea typeface="Calibri"/>
                <a:cs typeface="Times New Roman" pitchFamily="18" charset="0"/>
              </a:rPr>
              <a:t> </a:t>
            </a:r>
            <a:r>
              <a:rPr lang="ru-RU" sz="1200" b="1" dirty="0">
                <a:solidFill>
                  <a:schemeClr val="bg2">
                    <a:lumMod val="25000"/>
                  </a:schemeClr>
                </a:solidFill>
                <a:effectLst/>
                <a:latin typeface="Times New Roman" pitchFamily="18" charset="0"/>
                <a:ea typeface="Calibri"/>
                <a:cs typeface="Times New Roman" pitchFamily="18" charset="0"/>
              </a:rPr>
              <a:t>Единого налога  на вмененный доход – </a:t>
            </a:r>
            <a:endParaRPr lang="ru-RU" sz="1200" b="1" dirty="0">
              <a:solidFill>
                <a:schemeClr val="bg2">
                  <a:lumMod val="25000"/>
                </a:schemeClr>
              </a:solidFill>
              <a:latin typeface="Times New Roman" pitchFamily="18" charset="0"/>
              <a:ea typeface="Calibri"/>
              <a:cs typeface="Times New Roman" pitchFamily="18" charset="0"/>
            </a:endParaRPr>
          </a:p>
          <a:p>
            <a:r>
              <a:rPr lang="ru-RU" sz="1200" b="1" dirty="0" smtClean="0">
                <a:solidFill>
                  <a:schemeClr val="bg2">
                    <a:lumMod val="25000"/>
                  </a:schemeClr>
                </a:solidFill>
                <a:latin typeface="Times New Roman" pitchFamily="18" charset="0"/>
                <a:ea typeface="Calibri"/>
                <a:cs typeface="Times New Roman" pitchFamily="18" charset="0"/>
              </a:rPr>
              <a:t>9,6млн.рублей;</a:t>
            </a:r>
          </a:p>
          <a:p>
            <a:r>
              <a:rPr lang="ru-RU" sz="1200" b="1" dirty="0" smtClean="0">
                <a:solidFill>
                  <a:schemeClr val="bg2">
                    <a:lumMod val="25000"/>
                  </a:schemeClr>
                </a:solidFill>
                <a:effectLst/>
                <a:latin typeface="Times New Roman" pitchFamily="18" charset="0"/>
                <a:ea typeface="Calibri"/>
                <a:cs typeface="Times New Roman" pitchFamily="18" charset="0"/>
              </a:rPr>
              <a:t>Арендной </a:t>
            </a:r>
            <a:r>
              <a:rPr lang="ru-RU" sz="1200" b="1" dirty="0">
                <a:solidFill>
                  <a:schemeClr val="bg2">
                    <a:lumMod val="25000"/>
                  </a:schemeClr>
                </a:solidFill>
                <a:effectLst/>
                <a:latin typeface="Times New Roman" pitchFamily="18" charset="0"/>
                <a:ea typeface="Calibri"/>
                <a:cs typeface="Times New Roman" pitchFamily="18" charset="0"/>
              </a:rPr>
              <a:t>платы за землю – </a:t>
            </a:r>
            <a:r>
              <a:rPr lang="ru-RU" sz="1200" b="1" dirty="0">
                <a:solidFill>
                  <a:schemeClr val="bg2">
                    <a:lumMod val="25000"/>
                  </a:schemeClr>
                </a:solidFill>
                <a:latin typeface="Times New Roman" pitchFamily="18" charset="0"/>
                <a:ea typeface="Calibri"/>
                <a:cs typeface="Times New Roman" pitchFamily="18" charset="0"/>
              </a:rPr>
              <a:t> </a:t>
            </a:r>
            <a:r>
              <a:rPr lang="ru-RU" sz="1200" b="1" dirty="0" smtClean="0">
                <a:solidFill>
                  <a:schemeClr val="bg2">
                    <a:lumMod val="25000"/>
                  </a:schemeClr>
                </a:solidFill>
                <a:latin typeface="Times New Roman" pitchFamily="18" charset="0"/>
                <a:ea typeface="Calibri"/>
                <a:cs typeface="Times New Roman" pitchFamily="18" charset="0"/>
              </a:rPr>
              <a:t>93,3 </a:t>
            </a:r>
            <a:r>
              <a:rPr lang="ru-RU" sz="1200" b="1" dirty="0" err="1" smtClean="0">
                <a:solidFill>
                  <a:schemeClr val="bg2">
                    <a:lumMod val="25000"/>
                  </a:schemeClr>
                </a:solidFill>
                <a:latin typeface="Times New Roman" pitchFamily="18" charset="0"/>
                <a:ea typeface="Calibri"/>
                <a:cs typeface="Times New Roman" pitchFamily="18" charset="0"/>
              </a:rPr>
              <a:t>млн.рублей</a:t>
            </a:r>
            <a:r>
              <a:rPr lang="ru-RU" sz="1200" b="1" dirty="0" smtClean="0">
                <a:solidFill>
                  <a:schemeClr val="bg2">
                    <a:lumMod val="25000"/>
                  </a:schemeClr>
                </a:solidFill>
                <a:latin typeface="Times New Roman" pitchFamily="18" charset="0"/>
                <a:ea typeface="Calibri"/>
                <a:cs typeface="Times New Roman" pitchFamily="18" charset="0"/>
              </a:rPr>
              <a:t>;</a:t>
            </a:r>
          </a:p>
          <a:p>
            <a:r>
              <a:rPr lang="ru-RU" sz="1200" b="1" dirty="0" smtClean="0">
                <a:solidFill>
                  <a:schemeClr val="bg2">
                    <a:lumMod val="25000"/>
                  </a:schemeClr>
                </a:solidFill>
                <a:effectLst/>
                <a:latin typeface="Times New Roman" pitchFamily="18" charset="0"/>
                <a:ea typeface="Calibri"/>
                <a:cs typeface="Times New Roman" pitchFamily="18" charset="0"/>
              </a:rPr>
              <a:t>Платы </a:t>
            </a:r>
            <a:r>
              <a:rPr lang="ru-RU" sz="1200" b="1" dirty="0">
                <a:solidFill>
                  <a:schemeClr val="bg2">
                    <a:lumMod val="25000"/>
                  </a:schemeClr>
                </a:solidFill>
                <a:effectLst/>
                <a:latin typeface="Times New Roman" pitchFamily="18" charset="0"/>
                <a:ea typeface="Calibri"/>
                <a:cs typeface="Times New Roman" pitchFamily="18" charset="0"/>
              </a:rPr>
              <a:t>за негативное воздействие на окружающую среду- </a:t>
            </a:r>
            <a:r>
              <a:rPr lang="ru-RU" sz="1200" b="1" dirty="0" smtClean="0">
                <a:solidFill>
                  <a:schemeClr val="bg2">
                    <a:lumMod val="25000"/>
                  </a:schemeClr>
                </a:solidFill>
                <a:latin typeface="Times New Roman" pitchFamily="18" charset="0"/>
                <a:ea typeface="Calibri"/>
                <a:cs typeface="Times New Roman" pitchFamily="18" charset="0"/>
              </a:rPr>
              <a:t>5,7млн.рублей;</a:t>
            </a:r>
            <a:endParaRPr lang="ru-RU" sz="1200" b="1" dirty="0" smtClean="0">
              <a:solidFill>
                <a:schemeClr val="bg2">
                  <a:lumMod val="25000"/>
                </a:schemeClr>
              </a:solidFill>
              <a:effectLst/>
              <a:latin typeface="Times New Roman" pitchFamily="18" charset="0"/>
              <a:ea typeface="Calibri"/>
              <a:cs typeface="Times New Roman" pitchFamily="18" charset="0"/>
            </a:endParaRPr>
          </a:p>
          <a:p>
            <a:r>
              <a:rPr lang="ru-RU" sz="1200" b="1" dirty="0" smtClean="0">
                <a:solidFill>
                  <a:schemeClr val="bg2">
                    <a:lumMod val="25000"/>
                  </a:schemeClr>
                </a:solidFill>
                <a:effectLst/>
                <a:latin typeface="Times New Roman" pitchFamily="18" charset="0"/>
                <a:ea typeface="Calibri"/>
                <a:cs typeface="Times New Roman" pitchFamily="18" charset="0"/>
              </a:rPr>
              <a:t>Единый сельскохозяйственный </a:t>
            </a:r>
            <a:r>
              <a:rPr lang="ru-RU" sz="1200" b="1" dirty="0" smtClean="0">
                <a:solidFill>
                  <a:schemeClr val="bg2">
                    <a:lumMod val="25000"/>
                  </a:schemeClr>
                </a:solidFill>
                <a:latin typeface="Times New Roman" pitchFamily="18" charset="0"/>
                <a:ea typeface="Calibri"/>
                <a:cs typeface="Times New Roman" pitchFamily="18" charset="0"/>
              </a:rPr>
              <a:t>налог</a:t>
            </a:r>
            <a:r>
              <a:rPr lang="ru-RU" sz="1200" b="1" dirty="0" smtClean="0">
                <a:solidFill>
                  <a:schemeClr val="bg2">
                    <a:lumMod val="25000"/>
                  </a:schemeClr>
                </a:solidFill>
                <a:effectLst/>
                <a:latin typeface="Times New Roman" pitchFamily="18" charset="0"/>
                <a:ea typeface="Calibri"/>
                <a:cs typeface="Times New Roman" pitchFamily="18" charset="0"/>
              </a:rPr>
              <a:t> </a:t>
            </a:r>
            <a:r>
              <a:rPr lang="ru-RU" sz="1200" b="1" dirty="0" smtClean="0">
                <a:solidFill>
                  <a:schemeClr val="bg2">
                    <a:lumMod val="25000"/>
                  </a:schemeClr>
                </a:solidFill>
                <a:latin typeface="Times New Roman" pitchFamily="18" charset="0"/>
                <a:ea typeface="Calibri"/>
                <a:cs typeface="Times New Roman" pitchFamily="18" charset="0"/>
              </a:rPr>
              <a:t>15,2 </a:t>
            </a:r>
            <a:r>
              <a:rPr lang="ru-RU" sz="1200" b="1" dirty="0" err="1" smtClean="0">
                <a:solidFill>
                  <a:schemeClr val="bg2">
                    <a:lumMod val="25000"/>
                  </a:schemeClr>
                </a:solidFill>
                <a:latin typeface="Times New Roman" pitchFamily="18" charset="0"/>
                <a:ea typeface="Calibri"/>
                <a:cs typeface="Times New Roman" pitchFamily="18" charset="0"/>
              </a:rPr>
              <a:t>млн.рублей</a:t>
            </a:r>
            <a:r>
              <a:rPr lang="ru-RU" sz="1200" b="1" dirty="0" smtClean="0">
                <a:solidFill>
                  <a:schemeClr val="bg2">
                    <a:lumMod val="25000"/>
                  </a:schemeClr>
                </a:solidFill>
                <a:latin typeface="Times New Roman" pitchFamily="18" charset="0"/>
                <a:ea typeface="Calibri"/>
                <a:cs typeface="Times New Roman" pitchFamily="18" charset="0"/>
              </a:rPr>
              <a:t>;</a:t>
            </a:r>
            <a:endParaRPr lang="ru-RU" sz="1200" b="1" dirty="0" smtClean="0">
              <a:solidFill>
                <a:schemeClr val="bg2">
                  <a:lumMod val="25000"/>
                </a:schemeClr>
              </a:solidFill>
              <a:effectLst/>
              <a:latin typeface="Times New Roman" pitchFamily="18" charset="0"/>
              <a:ea typeface="Calibri"/>
              <a:cs typeface="Times New Roman" pitchFamily="18" charset="0"/>
            </a:endParaRPr>
          </a:p>
          <a:p>
            <a:r>
              <a:rPr lang="ru-RU" sz="1200" b="1" dirty="0" smtClean="0">
                <a:solidFill>
                  <a:schemeClr val="bg2">
                    <a:lumMod val="25000"/>
                  </a:schemeClr>
                </a:solidFill>
                <a:latin typeface="Times New Roman" pitchFamily="18" charset="0"/>
                <a:ea typeface="Calibri"/>
                <a:cs typeface="Times New Roman" pitchFamily="18" charset="0"/>
              </a:rPr>
              <a:t>Налог взимаемый в связи с применением упрощенной системы налогообложения 120,1млн.рублей.</a:t>
            </a:r>
            <a:endParaRPr lang="ru-RU" sz="1200" b="1" dirty="0">
              <a:solidFill>
                <a:schemeClr val="bg2">
                  <a:lumMod val="25000"/>
                </a:schemeClr>
              </a:solidFill>
              <a:effectLst/>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val="94180125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251520" y="-27384"/>
            <a:ext cx="8496944" cy="6768752"/>
          </a:xfrm>
          <a:blipFill>
            <a:blip r:embed="rId2"/>
            <a:stretch>
              <a:fillRect/>
            </a:stretch>
          </a:blipFill>
        </p:spPr>
        <p:txBody>
          <a:bodyPr>
            <a:noAutofit/>
          </a:bodyPr>
          <a:lstStyle/>
          <a:p>
            <a:pPr algn="ctr"/>
            <a:r>
              <a:rPr lang="ru-RU" sz="2400" b="1" dirty="0">
                <a:solidFill>
                  <a:schemeClr val="bg2">
                    <a:lumMod val="25000"/>
                  </a:schemeClr>
                </a:solidFill>
                <a:latin typeface="Times New Roman" pitchFamily="18" charset="0"/>
                <a:cs typeface="Times New Roman" pitchFamily="18" charset="0"/>
              </a:rPr>
              <a:t>Объем поступления собственных доходов в бюджет муниципального образования Крымский район</a:t>
            </a:r>
            <a:endParaRPr lang="ru-RU" sz="2400" b="1" dirty="0" smtClean="0">
              <a:solidFill>
                <a:schemeClr val="bg2">
                  <a:lumMod val="25000"/>
                </a:schemeClr>
              </a:solidFill>
              <a:latin typeface="Times New Roman" pitchFamily="18" charset="0"/>
              <a:cs typeface="Times New Roman" pitchFamily="18" charset="0"/>
            </a:endParaRPr>
          </a:p>
        </p:txBody>
      </p:sp>
      <p:graphicFrame>
        <p:nvGraphicFramePr>
          <p:cNvPr id="2" name="Таблица 1"/>
          <p:cNvGraphicFramePr>
            <a:graphicFrameLocks noGrp="1"/>
          </p:cNvGraphicFramePr>
          <p:nvPr>
            <p:extLst>
              <p:ext uri="{D42A27DB-BD31-4B8C-83A1-F6EECF244321}">
                <p14:modId xmlns:p14="http://schemas.microsoft.com/office/powerpoint/2010/main" val="3626656235"/>
              </p:ext>
            </p:extLst>
          </p:nvPr>
        </p:nvGraphicFramePr>
        <p:xfrm>
          <a:off x="1835695" y="908718"/>
          <a:ext cx="6552729" cy="5296741"/>
        </p:xfrm>
        <a:graphic>
          <a:graphicData uri="http://schemas.openxmlformats.org/drawingml/2006/table">
            <a:tbl>
              <a:tblPr firstRow="1" bandRow="1">
                <a:tableStyleId>{5C22544A-7EE6-4342-B048-85BDC9FD1C3A}</a:tableStyleId>
              </a:tblPr>
              <a:tblGrid>
                <a:gridCol w="3561266"/>
                <a:gridCol w="925929"/>
                <a:gridCol w="925929"/>
                <a:gridCol w="1139605"/>
              </a:tblGrid>
              <a:tr h="775394">
                <a:tc>
                  <a:txBody>
                    <a:bodyPr/>
                    <a:lstStyle/>
                    <a:p>
                      <a:pPr algn="ctr"/>
                      <a:r>
                        <a:rPr lang="ru-RU" sz="1400" dirty="0" smtClean="0">
                          <a:solidFill>
                            <a:schemeClr val="bg2">
                              <a:lumMod val="25000"/>
                            </a:schemeClr>
                          </a:solidFill>
                          <a:latin typeface="Times New Roman" pitchFamily="18" charset="0"/>
                          <a:cs typeface="Times New Roman" pitchFamily="18" charset="0"/>
                        </a:rPr>
                        <a:t>Наименование </a:t>
                      </a:r>
                      <a:endParaRPr lang="ru-RU" sz="1400" dirty="0">
                        <a:solidFill>
                          <a:schemeClr val="bg2">
                            <a:lumMod val="25000"/>
                          </a:schemeClr>
                        </a:solidFill>
                        <a:latin typeface="Times New Roman" pitchFamily="18" charset="0"/>
                        <a:cs typeface="Times New Roman" pitchFamily="18" charset="0"/>
                      </a:endParaRPr>
                    </a:p>
                  </a:txBody>
                  <a:tcPr>
                    <a:solidFill>
                      <a:schemeClr val="bg2">
                        <a:lumMod val="90000"/>
                      </a:schemeClr>
                    </a:solidFill>
                  </a:tcPr>
                </a:tc>
                <a:tc gridSpan="2">
                  <a:txBody>
                    <a:bodyPr/>
                    <a:lstStyle/>
                    <a:p>
                      <a:pPr algn="ctr"/>
                      <a:r>
                        <a:rPr lang="ru-RU" sz="1400" dirty="0" smtClean="0">
                          <a:solidFill>
                            <a:schemeClr val="bg2">
                              <a:lumMod val="25000"/>
                            </a:schemeClr>
                          </a:solidFill>
                          <a:latin typeface="Times New Roman" pitchFamily="18" charset="0"/>
                          <a:cs typeface="Times New Roman" pitchFamily="18" charset="0"/>
                        </a:rPr>
                        <a:t>2021 год</a:t>
                      </a:r>
                    </a:p>
                    <a:p>
                      <a:pPr algn="ctr"/>
                      <a:r>
                        <a:rPr lang="ru-RU" sz="1400" dirty="0" err="1" smtClean="0">
                          <a:solidFill>
                            <a:schemeClr val="bg2">
                              <a:lumMod val="25000"/>
                            </a:schemeClr>
                          </a:solidFill>
                          <a:latin typeface="Times New Roman" pitchFamily="18" charset="0"/>
                          <a:cs typeface="Times New Roman" pitchFamily="18" charset="0"/>
                        </a:rPr>
                        <a:t>тыс.рублей</a:t>
                      </a:r>
                      <a:endParaRPr lang="ru-RU" sz="1400" dirty="0">
                        <a:solidFill>
                          <a:schemeClr val="bg2">
                            <a:lumMod val="25000"/>
                          </a:schemeClr>
                        </a:solidFill>
                        <a:latin typeface="Times New Roman" pitchFamily="18" charset="0"/>
                        <a:cs typeface="Times New Roman" pitchFamily="18" charset="0"/>
                      </a:endParaRPr>
                    </a:p>
                  </a:txBody>
                  <a:tcPr>
                    <a:solidFill>
                      <a:schemeClr val="bg2">
                        <a:lumMod val="90000"/>
                      </a:schemeClr>
                    </a:solidFill>
                  </a:tcPr>
                </a:tc>
                <a:tc hMerge="1">
                  <a:txBody>
                    <a:bodyPr/>
                    <a:lstStyle/>
                    <a:p>
                      <a:endParaRPr lang="ru-RU" dirty="0"/>
                    </a:p>
                  </a:txBody>
                  <a:tcPr>
                    <a:solidFill>
                      <a:schemeClr val="accent4">
                        <a:lumMod val="75000"/>
                      </a:schemeClr>
                    </a:solidFill>
                  </a:tcPr>
                </a:tc>
                <a:tc>
                  <a:txBody>
                    <a:bodyPr/>
                    <a:lstStyle/>
                    <a:p>
                      <a:pPr algn="ctr"/>
                      <a:r>
                        <a:rPr lang="ru-RU" sz="1400" dirty="0" smtClean="0">
                          <a:solidFill>
                            <a:schemeClr val="bg2">
                              <a:lumMod val="25000"/>
                            </a:schemeClr>
                          </a:solidFill>
                          <a:latin typeface="Times New Roman" pitchFamily="18" charset="0"/>
                          <a:cs typeface="Times New Roman" pitchFamily="18" charset="0"/>
                        </a:rPr>
                        <a:t>Исполнено к плану</a:t>
                      </a:r>
                    </a:p>
                    <a:p>
                      <a:pPr algn="ctr"/>
                      <a:r>
                        <a:rPr lang="ru-RU" sz="1400" dirty="0" smtClean="0">
                          <a:solidFill>
                            <a:schemeClr val="bg2">
                              <a:lumMod val="25000"/>
                            </a:schemeClr>
                          </a:solidFill>
                          <a:latin typeface="Times New Roman" pitchFamily="18" charset="0"/>
                          <a:cs typeface="Times New Roman" pitchFamily="18" charset="0"/>
                        </a:rPr>
                        <a:t>%</a:t>
                      </a:r>
                      <a:endParaRPr lang="ru-RU" sz="1400" dirty="0">
                        <a:solidFill>
                          <a:schemeClr val="bg2">
                            <a:lumMod val="25000"/>
                          </a:schemeClr>
                        </a:solidFill>
                        <a:latin typeface="Times New Roman" pitchFamily="18" charset="0"/>
                        <a:cs typeface="Times New Roman" pitchFamily="18" charset="0"/>
                      </a:endParaRPr>
                    </a:p>
                  </a:txBody>
                  <a:tcPr>
                    <a:solidFill>
                      <a:schemeClr val="bg2">
                        <a:lumMod val="90000"/>
                      </a:schemeClr>
                    </a:solidFill>
                  </a:tcPr>
                </a:tc>
              </a:tr>
              <a:tr h="484621">
                <a:tc>
                  <a:txBody>
                    <a:bodyPr/>
                    <a:lstStyle/>
                    <a:p>
                      <a:r>
                        <a:rPr lang="ru-RU" sz="1200" b="1" dirty="0" smtClean="0">
                          <a:solidFill>
                            <a:schemeClr val="bg2">
                              <a:lumMod val="25000"/>
                            </a:schemeClr>
                          </a:solidFill>
                          <a:latin typeface="Times New Roman" pitchFamily="18" charset="0"/>
                          <a:cs typeface="Times New Roman" pitchFamily="18" charset="0"/>
                        </a:rPr>
                        <a:t>Всего  собственных доходов,</a:t>
                      </a:r>
                      <a:r>
                        <a:rPr lang="ru-RU" sz="1200" b="1" baseline="0" dirty="0" smtClean="0">
                          <a:solidFill>
                            <a:schemeClr val="bg2">
                              <a:lumMod val="25000"/>
                            </a:schemeClr>
                          </a:solidFill>
                          <a:latin typeface="Times New Roman" pitchFamily="18" charset="0"/>
                          <a:cs typeface="Times New Roman" pitchFamily="18" charset="0"/>
                        </a:rPr>
                        <a:t> в</a:t>
                      </a:r>
                      <a:r>
                        <a:rPr lang="ru-RU" sz="1200" b="1" dirty="0" smtClean="0">
                          <a:solidFill>
                            <a:schemeClr val="bg2">
                              <a:lumMod val="25000"/>
                            </a:schemeClr>
                          </a:solidFill>
                          <a:latin typeface="Times New Roman" pitchFamily="18" charset="0"/>
                          <a:cs typeface="Times New Roman" pitchFamily="18" charset="0"/>
                        </a:rPr>
                        <a:t> том числе:</a:t>
                      </a:r>
                      <a:endParaRPr lang="ru-RU" sz="1200" b="1" dirty="0">
                        <a:solidFill>
                          <a:schemeClr val="bg2">
                            <a:lumMod val="25000"/>
                          </a:schemeClr>
                        </a:solidFill>
                        <a:latin typeface="Times New Roman" pitchFamily="18" charset="0"/>
                        <a:cs typeface="Times New Roman" pitchFamily="18" charset="0"/>
                      </a:endParaRPr>
                    </a:p>
                  </a:txBody>
                  <a:tcPr>
                    <a:solidFill>
                      <a:schemeClr val="bg2">
                        <a:lumMod val="90000"/>
                      </a:schemeClr>
                    </a:solidFill>
                  </a:tcPr>
                </a:tc>
                <a:tc>
                  <a:txBody>
                    <a:bodyPr/>
                    <a:lstStyle/>
                    <a:p>
                      <a:pPr algn="r">
                        <a:spcAft>
                          <a:spcPts val="0"/>
                        </a:spcAft>
                      </a:pPr>
                      <a:r>
                        <a:rPr lang="ru-RU" sz="1200" b="1" dirty="0" smtClean="0">
                          <a:solidFill>
                            <a:schemeClr val="bg2">
                              <a:lumMod val="25000"/>
                            </a:schemeClr>
                          </a:solidFill>
                          <a:effectLst/>
                          <a:latin typeface="Times New Roman"/>
                          <a:ea typeface="Times New Roman"/>
                        </a:rPr>
                        <a:t>946 457,0</a:t>
                      </a:r>
                      <a:endParaRPr lang="ru-RU" sz="1200" dirty="0">
                        <a:solidFill>
                          <a:schemeClr val="bg2">
                            <a:lumMod val="25000"/>
                          </a:schemeClr>
                        </a:solidFill>
                        <a:effectLst/>
                        <a:latin typeface="Times New Roman"/>
                        <a:ea typeface="Times New Roman"/>
                      </a:endParaRPr>
                    </a:p>
                  </a:txBody>
                  <a:tcPr marL="68580" marR="68580" marT="0" marB="0" anchor="b">
                    <a:solidFill>
                      <a:schemeClr val="bg2">
                        <a:lumMod val="90000"/>
                      </a:schemeClr>
                    </a:solidFill>
                  </a:tcPr>
                </a:tc>
                <a:tc>
                  <a:txBody>
                    <a:bodyPr/>
                    <a:lstStyle/>
                    <a:p>
                      <a:pPr algn="r">
                        <a:spcAft>
                          <a:spcPts val="0"/>
                        </a:spcAft>
                      </a:pPr>
                      <a:r>
                        <a:rPr lang="ru-RU" sz="1200" b="1" dirty="0" smtClean="0">
                          <a:solidFill>
                            <a:schemeClr val="bg2">
                              <a:lumMod val="25000"/>
                            </a:schemeClr>
                          </a:solidFill>
                          <a:effectLst/>
                          <a:latin typeface="Times New Roman"/>
                          <a:ea typeface="Times New Roman"/>
                        </a:rPr>
                        <a:t>959 751,6</a:t>
                      </a:r>
                      <a:endParaRPr lang="ru-RU" sz="1200" dirty="0">
                        <a:solidFill>
                          <a:schemeClr val="bg2">
                            <a:lumMod val="25000"/>
                          </a:schemeClr>
                        </a:solidFill>
                        <a:effectLst/>
                        <a:latin typeface="Times New Roman"/>
                        <a:ea typeface="Times New Roman"/>
                      </a:endParaRPr>
                    </a:p>
                  </a:txBody>
                  <a:tcPr marL="68580" marR="68580" marT="0" marB="0" anchor="b">
                    <a:solidFill>
                      <a:schemeClr val="bg2">
                        <a:lumMod val="90000"/>
                      </a:schemeClr>
                    </a:solidFill>
                  </a:tcPr>
                </a:tc>
                <a:tc>
                  <a:txBody>
                    <a:bodyPr/>
                    <a:lstStyle/>
                    <a:p>
                      <a:pPr algn="r">
                        <a:spcAft>
                          <a:spcPts val="0"/>
                        </a:spcAft>
                      </a:pPr>
                      <a:r>
                        <a:rPr lang="ru-RU" sz="1200" b="1" dirty="0" smtClean="0">
                          <a:solidFill>
                            <a:schemeClr val="bg2">
                              <a:lumMod val="25000"/>
                            </a:schemeClr>
                          </a:solidFill>
                          <a:effectLst/>
                          <a:latin typeface="Times New Roman"/>
                          <a:ea typeface="Times New Roman"/>
                        </a:rPr>
                        <a:t>101,4</a:t>
                      </a:r>
                      <a:endParaRPr lang="ru-RU" sz="1200" dirty="0">
                        <a:solidFill>
                          <a:schemeClr val="bg2">
                            <a:lumMod val="25000"/>
                          </a:schemeClr>
                        </a:solidFill>
                        <a:effectLst/>
                        <a:latin typeface="Times New Roman"/>
                        <a:ea typeface="Times New Roman"/>
                      </a:endParaRPr>
                    </a:p>
                  </a:txBody>
                  <a:tcPr marL="68580" marR="68580" marT="0" marB="0" anchor="b">
                    <a:solidFill>
                      <a:schemeClr val="bg2">
                        <a:lumMod val="90000"/>
                      </a:schemeClr>
                    </a:solidFill>
                  </a:tcPr>
                </a:tc>
              </a:tr>
              <a:tr h="290773">
                <a:tc>
                  <a:txBody>
                    <a:bodyPr/>
                    <a:lstStyle/>
                    <a:p>
                      <a:pPr>
                        <a:spcAft>
                          <a:spcPts val="0"/>
                        </a:spcAft>
                      </a:pPr>
                      <a:r>
                        <a:rPr lang="ru-RU" sz="1200" b="1">
                          <a:solidFill>
                            <a:schemeClr val="bg2">
                              <a:lumMod val="25000"/>
                            </a:schemeClr>
                          </a:solidFill>
                          <a:effectLst/>
                          <a:latin typeface="Times New Roman"/>
                          <a:ea typeface="Times New Roman"/>
                        </a:rPr>
                        <a:t>Налог на прибыль организаций</a:t>
                      </a:r>
                    </a:p>
                  </a:txBody>
                  <a:tcPr marL="68580" marR="68580" marT="0" marB="0" anchor="b">
                    <a:solidFill>
                      <a:schemeClr val="bg2">
                        <a:lumMod val="90000"/>
                      </a:schemeClr>
                    </a:solidFill>
                  </a:tcPr>
                </a:tc>
                <a:tc>
                  <a:txBody>
                    <a:bodyPr/>
                    <a:lstStyle/>
                    <a:p>
                      <a:pPr algn="r">
                        <a:spcAft>
                          <a:spcPts val="0"/>
                        </a:spcAft>
                      </a:pPr>
                      <a:r>
                        <a:rPr lang="ru-RU" sz="1200" b="1" dirty="0" smtClean="0">
                          <a:solidFill>
                            <a:schemeClr val="bg2">
                              <a:lumMod val="25000"/>
                            </a:schemeClr>
                          </a:solidFill>
                          <a:effectLst/>
                          <a:latin typeface="Times New Roman"/>
                          <a:ea typeface="Times New Roman"/>
                        </a:rPr>
                        <a:t>24 984,0</a:t>
                      </a:r>
                      <a:endParaRPr lang="ru-RU" sz="1200" b="1" dirty="0">
                        <a:solidFill>
                          <a:schemeClr val="bg2">
                            <a:lumMod val="25000"/>
                          </a:schemeClr>
                        </a:solidFill>
                        <a:effectLst/>
                        <a:latin typeface="Times New Roman"/>
                        <a:ea typeface="Times New Roman"/>
                      </a:endParaRPr>
                    </a:p>
                  </a:txBody>
                  <a:tcPr marL="68580" marR="68580" marT="0" marB="0" anchor="b">
                    <a:solidFill>
                      <a:schemeClr val="bg2">
                        <a:lumMod val="90000"/>
                      </a:schemeClr>
                    </a:solidFill>
                  </a:tcPr>
                </a:tc>
                <a:tc>
                  <a:txBody>
                    <a:bodyPr/>
                    <a:lstStyle/>
                    <a:p>
                      <a:pPr algn="r">
                        <a:spcAft>
                          <a:spcPts val="0"/>
                        </a:spcAft>
                      </a:pPr>
                      <a:r>
                        <a:rPr lang="ru-RU" sz="1200" b="1" dirty="0" smtClean="0">
                          <a:solidFill>
                            <a:schemeClr val="bg2">
                              <a:lumMod val="25000"/>
                            </a:schemeClr>
                          </a:solidFill>
                          <a:effectLst/>
                          <a:latin typeface="Times New Roman"/>
                          <a:ea typeface="Times New Roman"/>
                        </a:rPr>
                        <a:t>25333,5</a:t>
                      </a:r>
                      <a:endParaRPr lang="ru-RU" sz="1200" b="1" dirty="0">
                        <a:solidFill>
                          <a:schemeClr val="bg2">
                            <a:lumMod val="25000"/>
                          </a:schemeClr>
                        </a:solidFill>
                        <a:effectLst/>
                        <a:latin typeface="Times New Roman"/>
                        <a:ea typeface="Times New Roman"/>
                      </a:endParaRPr>
                    </a:p>
                  </a:txBody>
                  <a:tcPr marL="68580" marR="68580" marT="0" marB="0" anchor="b">
                    <a:solidFill>
                      <a:schemeClr val="bg2">
                        <a:lumMod val="90000"/>
                      </a:schemeClr>
                    </a:solidFill>
                  </a:tcPr>
                </a:tc>
                <a:tc>
                  <a:txBody>
                    <a:bodyPr/>
                    <a:lstStyle/>
                    <a:p>
                      <a:pPr algn="r">
                        <a:spcAft>
                          <a:spcPts val="0"/>
                        </a:spcAft>
                      </a:pPr>
                      <a:r>
                        <a:rPr lang="ru-RU" sz="1200" b="1" dirty="0" smtClean="0">
                          <a:solidFill>
                            <a:schemeClr val="bg2">
                              <a:lumMod val="25000"/>
                            </a:schemeClr>
                          </a:solidFill>
                          <a:effectLst/>
                          <a:latin typeface="Times New Roman"/>
                          <a:ea typeface="Times New Roman"/>
                        </a:rPr>
                        <a:t>101,4</a:t>
                      </a:r>
                      <a:endParaRPr lang="ru-RU" sz="1200" b="1" dirty="0">
                        <a:solidFill>
                          <a:schemeClr val="bg2">
                            <a:lumMod val="25000"/>
                          </a:schemeClr>
                        </a:solidFill>
                        <a:effectLst/>
                        <a:latin typeface="Times New Roman"/>
                        <a:ea typeface="Times New Roman"/>
                      </a:endParaRPr>
                    </a:p>
                  </a:txBody>
                  <a:tcPr marL="68580" marR="68580" marT="0" marB="0" anchor="b">
                    <a:solidFill>
                      <a:schemeClr val="bg2">
                        <a:lumMod val="90000"/>
                      </a:schemeClr>
                    </a:solidFill>
                  </a:tcPr>
                </a:tc>
              </a:tr>
              <a:tr h="305307">
                <a:tc>
                  <a:txBody>
                    <a:bodyPr/>
                    <a:lstStyle/>
                    <a:p>
                      <a:pPr>
                        <a:spcAft>
                          <a:spcPts val="0"/>
                        </a:spcAft>
                      </a:pPr>
                      <a:r>
                        <a:rPr lang="ru-RU" sz="1200" b="1">
                          <a:solidFill>
                            <a:schemeClr val="bg2">
                              <a:lumMod val="25000"/>
                            </a:schemeClr>
                          </a:solidFill>
                          <a:effectLst/>
                          <a:latin typeface="Times New Roman"/>
                          <a:ea typeface="Times New Roman"/>
                        </a:rPr>
                        <a:t>Налог на доходы физических лиц</a:t>
                      </a:r>
                    </a:p>
                  </a:txBody>
                  <a:tcPr marL="68580" marR="68580" marT="0" marB="0" anchor="b">
                    <a:solidFill>
                      <a:schemeClr val="bg2">
                        <a:lumMod val="90000"/>
                      </a:schemeClr>
                    </a:solidFill>
                  </a:tcPr>
                </a:tc>
                <a:tc>
                  <a:txBody>
                    <a:bodyPr/>
                    <a:lstStyle/>
                    <a:p>
                      <a:pPr algn="r">
                        <a:spcAft>
                          <a:spcPts val="0"/>
                        </a:spcAft>
                      </a:pPr>
                      <a:r>
                        <a:rPr lang="ru-RU" sz="1200" b="1" dirty="0" smtClean="0">
                          <a:solidFill>
                            <a:schemeClr val="bg2">
                              <a:lumMod val="25000"/>
                            </a:schemeClr>
                          </a:solidFill>
                          <a:effectLst/>
                          <a:latin typeface="Times New Roman"/>
                          <a:ea typeface="Times New Roman"/>
                        </a:rPr>
                        <a:t>577 080,0</a:t>
                      </a:r>
                      <a:endParaRPr lang="ru-RU" sz="1200" b="1" dirty="0">
                        <a:solidFill>
                          <a:schemeClr val="bg2">
                            <a:lumMod val="25000"/>
                          </a:schemeClr>
                        </a:solidFill>
                        <a:effectLst/>
                        <a:latin typeface="Times New Roman"/>
                        <a:ea typeface="Times New Roman"/>
                      </a:endParaRPr>
                    </a:p>
                  </a:txBody>
                  <a:tcPr marL="68580" marR="68580" marT="0" marB="0" anchor="b">
                    <a:solidFill>
                      <a:schemeClr val="bg2">
                        <a:lumMod val="90000"/>
                      </a:schemeClr>
                    </a:solidFill>
                  </a:tcPr>
                </a:tc>
                <a:tc>
                  <a:txBody>
                    <a:bodyPr/>
                    <a:lstStyle/>
                    <a:p>
                      <a:pPr algn="r">
                        <a:spcAft>
                          <a:spcPts val="0"/>
                        </a:spcAft>
                      </a:pPr>
                      <a:r>
                        <a:rPr lang="ru-RU" sz="1200" b="1" dirty="0" smtClean="0">
                          <a:solidFill>
                            <a:schemeClr val="bg2">
                              <a:lumMod val="25000"/>
                            </a:schemeClr>
                          </a:solidFill>
                          <a:effectLst/>
                          <a:latin typeface="Times New Roman"/>
                          <a:ea typeface="Times New Roman"/>
                        </a:rPr>
                        <a:t>585 159,0</a:t>
                      </a:r>
                      <a:endParaRPr lang="ru-RU" sz="1200" b="1" dirty="0">
                        <a:solidFill>
                          <a:schemeClr val="bg2">
                            <a:lumMod val="25000"/>
                          </a:schemeClr>
                        </a:solidFill>
                        <a:effectLst/>
                        <a:latin typeface="Times New Roman"/>
                        <a:ea typeface="Times New Roman"/>
                      </a:endParaRPr>
                    </a:p>
                  </a:txBody>
                  <a:tcPr marL="68580" marR="68580" marT="0" marB="0" anchor="b">
                    <a:solidFill>
                      <a:schemeClr val="bg2">
                        <a:lumMod val="90000"/>
                      </a:schemeClr>
                    </a:solidFill>
                  </a:tcPr>
                </a:tc>
                <a:tc>
                  <a:txBody>
                    <a:bodyPr/>
                    <a:lstStyle/>
                    <a:p>
                      <a:pPr algn="r">
                        <a:spcAft>
                          <a:spcPts val="0"/>
                        </a:spcAft>
                      </a:pPr>
                      <a:r>
                        <a:rPr lang="ru-RU" sz="1200" b="1" dirty="0" smtClean="0">
                          <a:solidFill>
                            <a:schemeClr val="bg2">
                              <a:lumMod val="25000"/>
                            </a:schemeClr>
                          </a:solidFill>
                          <a:effectLst/>
                          <a:latin typeface="Times New Roman"/>
                          <a:ea typeface="Times New Roman"/>
                        </a:rPr>
                        <a:t>101,4</a:t>
                      </a:r>
                      <a:endParaRPr lang="ru-RU" sz="1200" b="1" dirty="0">
                        <a:solidFill>
                          <a:schemeClr val="bg2">
                            <a:lumMod val="25000"/>
                          </a:schemeClr>
                        </a:solidFill>
                        <a:effectLst/>
                        <a:latin typeface="Times New Roman"/>
                        <a:ea typeface="Times New Roman"/>
                      </a:endParaRPr>
                    </a:p>
                  </a:txBody>
                  <a:tcPr marL="68580" marR="68580" marT="0" marB="0" anchor="b">
                    <a:solidFill>
                      <a:schemeClr val="bg2">
                        <a:lumMod val="90000"/>
                      </a:schemeClr>
                    </a:solidFill>
                  </a:tcPr>
                </a:tc>
              </a:tr>
              <a:tr h="304147">
                <a:tc>
                  <a:txBody>
                    <a:bodyPr/>
                    <a:lstStyle/>
                    <a:p>
                      <a:pPr>
                        <a:spcAft>
                          <a:spcPts val="0"/>
                        </a:spcAft>
                      </a:pPr>
                      <a:r>
                        <a:rPr lang="ru-RU" sz="1200" b="1">
                          <a:solidFill>
                            <a:schemeClr val="bg2">
                              <a:lumMod val="25000"/>
                            </a:schemeClr>
                          </a:solidFill>
                          <a:effectLst/>
                          <a:latin typeface="Times New Roman"/>
                          <a:ea typeface="Times New Roman"/>
                        </a:rPr>
                        <a:t>Доходы от уплаты акцизов на нефтепродукты</a:t>
                      </a:r>
                    </a:p>
                  </a:txBody>
                  <a:tcPr marL="68580" marR="68580" marT="0" marB="0" anchor="b">
                    <a:solidFill>
                      <a:schemeClr val="bg2">
                        <a:lumMod val="90000"/>
                      </a:schemeClr>
                    </a:solidFill>
                  </a:tcPr>
                </a:tc>
                <a:tc>
                  <a:txBody>
                    <a:bodyPr/>
                    <a:lstStyle/>
                    <a:p>
                      <a:pPr algn="r">
                        <a:spcAft>
                          <a:spcPts val="0"/>
                        </a:spcAft>
                      </a:pPr>
                      <a:r>
                        <a:rPr lang="ru-RU" sz="1200" b="1" dirty="0" smtClean="0">
                          <a:solidFill>
                            <a:schemeClr val="bg2">
                              <a:lumMod val="25000"/>
                            </a:schemeClr>
                          </a:solidFill>
                          <a:effectLst/>
                          <a:latin typeface="Times New Roman"/>
                          <a:ea typeface="Times New Roman"/>
                        </a:rPr>
                        <a:t>803,0</a:t>
                      </a:r>
                      <a:endParaRPr lang="ru-RU" sz="1200" b="1" dirty="0">
                        <a:solidFill>
                          <a:schemeClr val="bg2">
                            <a:lumMod val="25000"/>
                          </a:schemeClr>
                        </a:solidFill>
                        <a:effectLst/>
                        <a:latin typeface="Times New Roman"/>
                        <a:ea typeface="Times New Roman"/>
                      </a:endParaRPr>
                    </a:p>
                  </a:txBody>
                  <a:tcPr marL="68580" marR="68580" marT="0" marB="0" anchor="b">
                    <a:solidFill>
                      <a:schemeClr val="bg2">
                        <a:lumMod val="90000"/>
                      </a:schemeClr>
                    </a:solidFill>
                  </a:tcPr>
                </a:tc>
                <a:tc>
                  <a:txBody>
                    <a:bodyPr/>
                    <a:lstStyle/>
                    <a:p>
                      <a:pPr algn="r">
                        <a:spcAft>
                          <a:spcPts val="0"/>
                        </a:spcAft>
                      </a:pPr>
                      <a:r>
                        <a:rPr lang="ru-RU" sz="1200" b="1" dirty="0" smtClean="0">
                          <a:solidFill>
                            <a:schemeClr val="bg2">
                              <a:lumMod val="25000"/>
                            </a:schemeClr>
                          </a:solidFill>
                          <a:effectLst/>
                          <a:latin typeface="Times New Roman"/>
                          <a:ea typeface="Times New Roman"/>
                        </a:rPr>
                        <a:t>811,0</a:t>
                      </a:r>
                      <a:endParaRPr lang="ru-RU" sz="1200" b="1" dirty="0">
                        <a:solidFill>
                          <a:schemeClr val="bg2">
                            <a:lumMod val="25000"/>
                          </a:schemeClr>
                        </a:solidFill>
                        <a:effectLst/>
                        <a:latin typeface="Times New Roman"/>
                        <a:ea typeface="Times New Roman"/>
                      </a:endParaRPr>
                    </a:p>
                  </a:txBody>
                  <a:tcPr marL="68580" marR="68580" marT="0" marB="0" anchor="b">
                    <a:solidFill>
                      <a:schemeClr val="bg2">
                        <a:lumMod val="90000"/>
                      </a:schemeClr>
                    </a:solidFill>
                  </a:tcPr>
                </a:tc>
                <a:tc>
                  <a:txBody>
                    <a:bodyPr/>
                    <a:lstStyle/>
                    <a:p>
                      <a:pPr algn="r">
                        <a:spcAft>
                          <a:spcPts val="0"/>
                        </a:spcAft>
                      </a:pPr>
                      <a:r>
                        <a:rPr lang="ru-RU" sz="1200" b="1" dirty="0" smtClean="0">
                          <a:solidFill>
                            <a:schemeClr val="bg2">
                              <a:lumMod val="25000"/>
                            </a:schemeClr>
                          </a:solidFill>
                          <a:effectLst/>
                          <a:latin typeface="Times New Roman"/>
                          <a:ea typeface="Times New Roman"/>
                        </a:rPr>
                        <a:t>101,0</a:t>
                      </a:r>
                      <a:endParaRPr lang="ru-RU" sz="1200" b="1" dirty="0">
                        <a:solidFill>
                          <a:schemeClr val="bg2">
                            <a:lumMod val="25000"/>
                          </a:schemeClr>
                        </a:solidFill>
                        <a:effectLst/>
                        <a:latin typeface="Times New Roman"/>
                        <a:ea typeface="Times New Roman"/>
                      </a:endParaRPr>
                    </a:p>
                  </a:txBody>
                  <a:tcPr marL="68580" marR="68580" marT="0" marB="0" anchor="b">
                    <a:solidFill>
                      <a:schemeClr val="bg2">
                        <a:lumMod val="90000"/>
                      </a:schemeClr>
                    </a:solidFill>
                  </a:tcPr>
                </a:tc>
              </a:tr>
              <a:tr h="348520">
                <a:tc>
                  <a:txBody>
                    <a:bodyPr/>
                    <a:lstStyle/>
                    <a:p>
                      <a:pPr>
                        <a:spcAft>
                          <a:spcPts val="0"/>
                        </a:spcAft>
                      </a:pPr>
                      <a:r>
                        <a:rPr lang="ru-RU" sz="1200" b="1">
                          <a:solidFill>
                            <a:schemeClr val="bg2">
                              <a:lumMod val="25000"/>
                            </a:schemeClr>
                          </a:solidFill>
                          <a:effectLst/>
                          <a:latin typeface="Times New Roman"/>
                          <a:ea typeface="Times New Roman"/>
                        </a:rPr>
                        <a:t>Налог, взимаемый в связи с применением упрощенной системы налогообложения</a:t>
                      </a:r>
                    </a:p>
                  </a:txBody>
                  <a:tcPr marL="68580" marR="68580" marT="0" marB="0" anchor="b">
                    <a:solidFill>
                      <a:schemeClr val="bg2">
                        <a:lumMod val="90000"/>
                      </a:schemeClr>
                    </a:solidFill>
                  </a:tcPr>
                </a:tc>
                <a:tc>
                  <a:txBody>
                    <a:bodyPr/>
                    <a:lstStyle/>
                    <a:p>
                      <a:pPr algn="r">
                        <a:spcAft>
                          <a:spcPts val="0"/>
                        </a:spcAft>
                      </a:pPr>
                      <a:r>
                        <a:rPr lang="ru-RU" sz="1200" b="1" dirty="0" smtClean="0">
                          <a:solidFill>
                            <a:schemeClr val="bg2">
                              <a:lumMod val="25000"/>
                            </a:schemeClr>
                          </a:solidFill>
                          <a:effectLst/>
                          <a:latin typeface="Times New Roman"/>
                          <a:ea typeface="Times New Roman"/>
                        </a:rPr>
                        <a:t>118 413,0</a:t>
                      </a:r>
                      <a:endParaRPr lang="ru-RU" sz="1200" b="1" dirty="0">
                        <a:solidFill>
                          <a:schemeClr val="bg2">
                            <a:lumMod val="25000"/>
                          </a:schemeClr>
                        </a:solidFill>
                        <a:effectLst/>
                        <a:latin typeface="Times New Roman"/>
                        <a:ea typeface="Times New Roman"/>
                      </a:endParaRPr>
                    </a:p>
                  </a:txBody>
                  <a:tcPr marL="68580" marR="68580" marT="0" marB="0" anchor="b">
                    <a:solidFill>
                      <a:schemeClr val="bg2">
                        <a:lumMod val="90000"/>
                      </a:schemeClr>
                    </a:solidFill>
                  </a:tcPr>
                </a:tc>
                <a:tc>
                  <a:txBody>
                    <a:bodyPr/>
                    <a:lstStyle/>
                    <a:p>
                      <a:pPr algn="r">
                        <a:spcAft>
                          <a:spcPts val="0"/>
                        </a:spcAft>
                      </a:pPr>
                      <a:r>
                        <a:rPr lang="ru-RU" sz="1200" b="1" dirty="0" smtClean="0">
                          <a:solidFill>
                            <a:schemeClr val="bg2">
                              <a:lumMod val="25000"/>
                            </a:schemeClr>
                          </a:solidFill>
                          <a:effectLst/>
                          <a:latin typeface="Times New Roman"/>
                          <a:ea typeface="Times New Roman"/>
                        </a:rPr>
                        <a:t>120 071,4</a:t>
                      </a:r>
                      <a:endParaRPr lang="ru-RU" sz="1200" b="1" dirty="0">
                        <a:solidFill>
                          <a:schemeClr val="bg2">
                            <a:lumMod val="25000"/>
                          </a:schemeClr>
                        </a:solidFill>
                        <a:effectLst/>
                        <a:latin typeface="Times New Roman"/>
                        <a:ea typeface="Times New Roman"/>
                      </a:endParaRPr>
                    </a:p>
                  </a:txBody>
                  <a:tcPr marL="68580" marR="68580" marT="0" marB="0" anchor="b">
                    <a:solidFill>
                      <a:schemeClr val="bg2">
                        <a:lumMod val="90000"/>
                      </a:schemeClr>
                    </a:solidFill>
                  </a:tcPr>
                </a:tc>
                <a:tc>
                  <a:txBody>
                    <a:bodyPr/>
                    <a:lstStyle/>
                    <a:p>
                      <a:pPr algn="r">
                        <a:spcAft>
                          <a:spcPts val="0"/>
                        </a:spcAft>
                      </a:pPr>
                      <a:r>
                        <a:rPr lang="ru-RU" sz="1200" b="1" dirty="0" smtClean="0">
                          <a:solidFill>
                            <a:schemeClr val="bg2">
                              <a:lumMod val="25000"/>
                            </a:schemeClr>
                          </a:solidFill>
                          <a:effectLst/>
                          <a:latin typeface="Times New Roman"/>
                          <a:ea typeface="Times New Roman"/>
                        </a:rPr>
                        <a:t>101,4</a:t>
                      </a:r>
                      <a:endParaRPr lang="ru-RU" sz="1200" b="1" dirty="0">
                        <a:solidFill>
                          <a:schemeClr val="bg2">
                            <a:lumMod val="25000"/>
                          </a:schemeClr>
                        </a:solidFill>
                        <a:effectLst/>
                        <a:latin typeface="Times New Roman"/>
                        <a:ea typeface="Times New Roman"/>
                      </a:endParaRPr>
                    </a:p>
                  </a:txBody>
                  <a:tcPr marL="68580" marR="68580" marT="0" marB="0" anchor="b">
                    <a:solidFill>
                      <a:schemeClr val="bg2">
                        <a:lumMod val="90000"/>
                      </a:schemeClr>
                    </a:solidFill>
                  </a:tcPr>
                </a:tc>
              </a:tr>
              <a:tr h="138296">
                <a:tc>
                  <a:txBody>
                    <a:bodyPr/>
                    <a:lstStyle/>
                    <a:p>
                      <a:pPr>
                        <a:spcAft>
                          <a:spcPts val="0"/>
                        </a:spcAft>
                      </a:pPr>
                      <a:r>
                        <a:rPr lang="ru-RU" sz="1200" b="1">
                          <a:solidFill>
                            <a:schemeClr val="bg2">
                              <a:lumMod val="25000"/>
                            </a:schemeClr>
                          </a:solidFill>
                          <a:effectLst/>
                          <a:latin typeface="Times New Roman"/>
                          <a:ea typeface="Times New Roman"/>
                        </a:rPr>
                        <a:t>Единый налог на вмененный доход</a:t>
                      </a:r>
                    </a:p>
                  </a:txBody>
                  <a:tcPr marL="68580" marR="68580" marT="0" marB="0" anchor="b">
                    <a:solidFill>
                      <a:schemeClr val="bg2">
                        <a:lumMod val="90000"/>
                      </a:schemeClr>
                    </a:solidFill>
                  </a:tcPr>
                </a:tc>
                <a:tc>
                  <a:txBody>
                    <a:bodyPr/>
                    <a:lstStyle/>
                    <a:p>
                      <a:pPr algn="r">
                        <a:spcAft>
                          <a:spcPts val="0"/>
                        </a:spcAft>
                      </a:pPr>
                      <a:r>
                        <a:rPr lang="ru-RU" sz="1200" b="1" dirty="0" smtClean="0">
                          <a:solidFill>
                            <a:schemeClr val="bg2">
                              <a:lumMod val="25000"/>
                            </a:schemeClr>
                          </a:solidFill>
                          <a:effectLst/>
                          <a:latin typeface="Times New Roman"/>
                          <a:ea typeface="Times New Roman"/>
                        </a:rPr>
                        <a:t>9 421,0</a:t>
                      </a:r>
                      <a:endParaRPr lang="ru-RU" sz="1200" b="1" dirty="0">
                        <a:solidFill>
                          <a:schemeClr val="bg2">
                            <a:lumMod val="25000"/>
                          </a:schemeClr>
                        </a:solidFill>
                        <a:effectLst/>
                        <a:latin typeface="Times New Roman"/>
                        <a:ea typeface="Times New Roman"/>
                      </a:endParaRPr>
                    </a:p>
                  </a:txBody>
                  <a:tcPr marL="68580" marR="68580" marT="0" marB="0" anchor="b">
                    <a:solidFill>
                      <a:schemeClr val="bg2">
                        <a:lumMod val="90000"/>
                      </a:schemeClr>
                    </a:solidFill>
                  </a:tcPr>
                </a:tc>
                <a:tc>
                  <a:txBody>
                    <a:bodyPr/>
                    <a:lstStyle/>
                    <a:p>
                      <a:pPr algn="r">
                        <a:spcAft>
                          <a:spcPts val="0"/>
                        </a:spcAft>
                      </a:pPr>
                      <a:r>
                        <a:rPr lang="ru-RU" sz="1200" b="1" dirty="0" smtClean="0">
                          <a:solidFill>
                            <a:schemeClr val="bg2">
                              <a:lumMod val="25000"/>
                            </a:schemeClr>
                          </a:solidFill>
                          <a:effectLst/>
                          <a:latin typeface="Times New Roman"/>
                          <a:ea typeface="Times New Roman"/>
                        </a:rPr>
                        <a:t>9 553,5</a:t>
                      </a:r>
                      <a:endParaRPr lang="ru-RU" sz="1200" b="1" dirty="0">
                        <a:solidFill>
                          <a:schemeClr val="bg2">
                            <a:lumMod val="25000"/>
                          </a:schemeClr>
                        </a:solidFill>
                        <a:effectLst/>
                        <a:latin typeface="Times New Roman"/>
                        <a:ea typeface="Times New Roman"/>
                      </a:endParaRPr>
                    </a:p>
                  </a:txBody>
                  <a:tcPr marL="68580" marR="68580" marT="0" marB="0" anchor="b">
                    <a:solidFill>
                      <a:schemeClr val="bg2">
                        <a:lumMod val="90000"/>
                      </a:schemeClr>
                    </a:solidFill>
                  </a:tcPr>
                </a:tc>
                <a:tc>
                  <a:txBody>
                    <a:bodyPr/>
                    <a:lstStyle/>
                    <a:p>
                      <a:pPr algn="r">
                        <a:spcAft>
                          <a:spcPts val="0"/>
                        </a:spcAft>
                      </a:pPr>
                      <a:r>
                        <a:rPr lang="ru-RU" sz="1200" b="1" dirty="0" smtClean="0">
                          <a:solidFill>
                            <a:schemeClr val="bg2">
                              <a:lumMod val="25000"/>
                            </a:schemeClr>
                          </a:solidFill>
                          <a:effectLst/>
                          <a:latin typeface="Times New Roman"/>
                          <a:ea typeface="Times New Roman"/>
                        </a:rPr>
                        <a:t>101,4</a:t>
                      </a:r>
                      <a:endParaRPr lang="ru-RU" sz="1200" b="1" dirty="0">
                        <a:solidFill>
                          <a:schemeClr val="bg2">
                            <a:lumMod val="25000"/>
                          </a:schemeClr>
                        </a:solidFill>
                        <a:effectLst/>
                        <a:latin typeface="Times New Roman"/>
                        <a:ea typeface="Times New Roman"/>
                      </a:endParaRPr>
                    </a:p>
                  </a:txBody>
                  <a:tcPr marL="68580" marR="68580" marT="0" marB="0" anchor="b">
                    <a:solidFill>
                      <a:schemeClr val="bg2">
                        <a:lumMod val="90000"/>
                      </a:schemeClr>
                    </a:solidFill>
                  </a:tcPr>
                </a:tc>
              </a:tr>
              <a:tr h="243448">
                <a:tc>
                  <a:txBody>
                    <a:bodyPr/>
                    <a:lstStyle/>
                    <a:p>
                      <a:pPr>
                        <a:spcAft>
                          <a:spcPts val="0"/>
                        </a:spcAft>
                      </a:pPr>
                      <a:r>
                        <a:rPr lang="ru-RU" sz="1200" b="1" dirty="0">
                          <a:solidFill>
                            <a:schemeClr val="bg2">
                              <a:lumMod val="25000"/>
                            </a:schemeClr>
                          </a:solidFill>
                          <a:effectLst/>
                          <a:latin typeface="Times New Roman"/>
                          <a:ea typeface="Times New Roman"/>
                        </a:rPr>
                        <a:t>Единый сельскохозяйственный налог</a:t>
                      </a:r>
                    </a:p>
                  </a:txBody>
                  <a:tcPr marL="68580" marR="68580" marT="0" marB="0" anchor="b">
                    <a:solidFill>
                      <a:schemeClr val="bg2">
                        <a:lumMod val="90000"/>
                      </a:schemeClr>
                    </a:solidFill>
                  </a:tcPr>
                </a:tc>
                <a:tc>
                  <a:txBody>
                    <a:bodyPr/>
                    <a:lstStyle/>
                    <a:p>
                      <a:pPr algn="r">
                        <a:spcAft>
                          <a:spcPts val="0"/>
                        </a:spcAft>
                      </a:pPr>
                      <a:r>
                        <a:rPr lang="ru-RU" sz="1200" b="1" dirty="0" smtClean="0">
                          <a:solidFill>
                            <a:schemeClr val="bg2">
                              <a:lumMod val="25000"/>
                            </a:schemeClr>
                          </a:solidFill>
                          <a:effectLst/>
                          <a:latin typeface="Times New Roman"/>
                          <a:ea typeface="Times New Roman"/>
                        </a:rPr>
                        <a:t>14 996,0</a:t>
                      </a:r>
                      <a:endParaRPr lang="ru-RU" sz="1200" b="1" dirty="0">
                        <a:solidFill>
                          <a:schemeClr val="bg2">
                            <a:lumMod val="25000"/>
                          </a:schemeClr>
                        </a:solidFill>
                        <a:effectLst/>
                        <a:latin typeface="Times New Roman"/>
                        <a:ea typeface="Times New Roman"/>
                      </a:endParaRPr>
                    </a:p>
                  </a:txBody>
                  <a:tcPr marL="68580" marR="68580" marT="0" marB="0" anchor="b">
                    <a:solidFill>
                      <a:schemeClr val="bg2">
                        <a:lumMod val="90000"/>
                      </a:schemeClr>
                    </a:solidFill>
                  </a:tcPr>
                </a:tc>
                <a:tc>
                  <a:txBody>
                    <a:bodyPr/>
                    <a:lstStyle/>
                    <a:p>
                      <a:pPr algn="r">
                        <a:spcAft>
                          <a:spcPts val="0"/>
                        </a:spcAft>
                      </a:pPr>
                      <a:r>
                        <a:rPr lang="ru-RU" sz="1200" b="1" dirty="0" smtClean="0">
                          <a:solidFill>
                            <a:schemeClr val="bg2">
                              <a:lumMod val="25000"/>
                            </a:schemeClr>
                          </a:solidFill>
                          <a:effectLst/>
                          <a:latin typeface="Times New Roman"/>
                          <a:ea typeface="Times New Roman"/>
                        </a:rPr>
                        <a:t>15 215,8</a:t>
                      </a:r>
                      <a:endParaRPr lang="ru-RU" sz="1200" b="1" dirty="0">
                        <a:solidFill>
                          <a:schemeClr val="bg2">
                            <a:lumMod val="25000"/>
                          </a:schemeClr>
                        </a:solidFill>
                        <a:effectLst/>
                        <a:latin typeface="Times New Roman"/>
                        <a:ea typeface="Times New Roman"/>
                      </a:endParaRPr>
                    </a:p>
                  </a:txBody>
                  <a:tcPr marL="68580" marR="68580" marT="0" marB="0" anchor="b">
                    <a:solidFill>
                      <a:schemeClr val="bg2">
                        <a:lumMod val="90000"/>
                      </a:schemeClr>
                    </a:solidFill>
                  </a:tcPr>
                </a:tc>
                <a:tc>
                  <a:txBody>
                    <a:bodyPr/>
                    <a:lstStyle/>
                    <a:p>
                      <a:pPr algn="r">
                        <a:spcAft>
                          <a:spcPts val="0"/>
                        </a:spcAft>
                      </a:pPr>
                      <a:r>
                        <a:rPr lang="ru-RU" sz="1200" b="1" dirty="0" smtClean="0">
                          <a:solidFill>
                            <a:schemeClr val="bg2">
                              <a:lumMod val="25000"/>
                            </a:schemeClr>
                          </a:solidFill>
                          <a:effectLst/>
                          <a:latin typeface="Times New Roman"/>
                          <a:ea typeface="Times New Roman"/>
                        </a:rPr>
                        <a:t>101,5</a:t>
                      </a:r>
                      <a:endParaRPr lang="ru-RU" sz="1200" b="1" dirty="0">
                        <a:solidFill>
                          <a:schemeClr val="bg2">
                            <a:lumMod val="25000"/>
                          </a:schemeClr>
                        </a:solidFill>
                        <a:effectLst/>
                        <a:latin typeface="Times New Roman"/>
                        <a:ea typeface="Times New Roman"/>
                      </a:endParaRPr>
                    </a:p>
                  </a:txBody>
                  <a:tcPr marL="68580" marR="68580" marT="0" marB="0" anchor="b">
                    <a:solidFill>
                      <a:schemeClr val="bg2">
                        <a:lumMod val="90000"/>
                      </a:schemeClr>
                    </a:solidFill>
                  </a:tcPr>
                </a:tc>
              </a:tr>
              <a:tr h="305307">
                <a:tc>
                  <a:txBody>
                    <a:bodyPr/>
                    <a:lstStyle/>
                    <a:p>
                      <a:pPr>
                        <a:spcAft>
                          <a:spcPts val="0"/>
                        </a:spcAft>
                      </a:pPr>
                      <a:r>
                        <a:rPr lang="ru-RU" sz="1200" b="1">
                          <a:solidFill>
                            <a:schemeClr val="bg2">
                              <a:lumMod val="25000"/>
                            </a:schemeClr>
                          </a:solidFill>
                          <a:effectLst/>
                          <a:latin typeface="Times New Roman"/>
                          <a:ea typeface="Times New Roman"/>
                        </a:rPr>
                        <a:t>Налог, применяемый в связи с применением патентной системы налогообложения</a:t>
                      </a:r>
                    </a:p>
                  </a:txBody>
                  <a:tcPr marL="68580" marR="68580" marT="0" marB="0" anchor="b">
                    <a:solidFill>
                      <a:schemeClr val="bg2">
                        <a:lumMod val="90000"/>
                      </a:schemeClr>
                    </a:solidFill>
                  </a:tcPr>
                </a:tc>
                <a:tc>
                  <a:txBody>
                    <a:bodyPr/>
                    <a:lstStyle/>
                    <a:p>
                      <a:pPr algn="r">
                        <a:spcAft>
                          <a:spcPts val="0"/>
                        </a:spcAft>
                      </a:pPr>
                      <a:r>
                        <a:rPr lang="ru-RU" sz="1200" b="1" dirty="0" smtClean="0">
                          <a:solidFill>
                            <a:schemeClr val="bg2">
                              <a:lumMod val="25000"/>
                            </a:schemeClr>
                          </a:solidFill>
                          <a:effectLst/>
                          <a:latin typeface="Times New Roman"/>
                          <a:ea typeface="Times New Roman"/>
                        </a:rPr>
                        <a:t>36 607,0</a:t>
                      </a:r>
                      <a:endParaRPr lang="ru-RU" sz="1200" b="1" dirty="0">
                        <a:solidFill>
                          <a:schemeClr val="bg2">
                            <a:lumMod val="25000"/>
                          </a:schemeClr>
                        </a:solidFill>
                        <a:effectLst/>
                        <a:latin typeface="Times New Roman"/>
                        <a:ea typeface="Times New Roman"/>
                      </a:endParaRPr>
                    </a:p>
                  </a:txBody>
                  <a:tcPr marL="68580" marR="68580" marT="0" marB="0" anchor="b">
                    <a:solidFill>
                      <a:schemeClr val="bg2">
                        <a:lumMod val="90000"/>
                      </a:schemeClr>
                    </a:solidFill>
                  </a:tcPr>
                </a:tc>
                <a:tc>
                  <a:txBody>
                    <a:bodyPr/>
                    <a:lstStyle/>
                    <a:p>
                      <a:pPr algn="r">
                        <a:spcAft>
                          <a:spcPts val="0"/>
                        </a:spcAft>
                      </a:pPr>
                      <a:r>
                        <a:rPr lang="ru-RU" sz="1200" b="1" dirty="0" smtClean="0">
                          <a:solidFill>
                            <a:schemeClr val="bg2">
                              <a:lumMod val="25000"/>
                            </a:schemeClr>
                          </a:solidFill>
                          <a:effectLst/>
                          <a:latin typeface="Times New Roman"/>
                          <a:ea typeface="Times New Roman"/>
                        </a:rPr>
                        <a:t>37 119,7</a:t>
                      </a:r>
                      <a:endParaRPr lang="ru-RU" sz="1200" b="1" dirty="0">
                        <a:solidFill>
                          <a:schemeClr val="bg2">
                            <a:lumMod val="25000"/>
                          </a:schemeClr>
                        </a:solidFill>
                        <a:effectLst/>
                        <a:latin typeface="Times New Roman"/>
                        <a:ea typeface="Times New Roman"/>
                      </a:endParaRPr>
                    </a:p>
                  </a:txBody>
                  <a:tcPr marL="68580" marR="68580" marT="0" marB="0" anchor="b">
                    <a:solidFill>
                      <a:schemeClr val="bg2">
                        <a:lumMod val="90000"/>
                      </a:schemeClr>
                    </a:solidFill>
                  </a:tcPr>
                </a:tc>
                <a:tc>
                  <a:txBody>
                    <a:bodyPr/>
                    <a:lstStyle/>
                    <a:p>
                      <a:pPr algn="r">
                        <a:spcAft>
                          <a:spcPts val="0"/>
                        </a:spcAft>
                      </a:pPr>
                      <a:r>
                        <a:rPr lang="ru-RU" sz="1200" b="1" dirty="0" smtClean="0">
                          <a:solidFill>
                            <a:schemeClr val="bg2">
                              <a:lumMod val="25000"/>
                            </a:schemeClr>
                          </a:solidFill>
                          <a:effectLst/>
                          <a:latin typeface="Times New Roman"/>
                          <a:ea typeface="Times New Roman"/>
                        </a:rPr>
                        <a:t>101,4</a:t>
                      </a:r>
                      <a:endParaRPr lang="ru-RU" sz="1200" b="1" dirty="0">
                        <a:solidFill>
                          <a:schemeClr val="bg2">
                            <a:lumMod val="25000"/>
                          </a:schemeClr>
                        </a:solidFill>
                        <a:effectLst/>
                        <a:latin typeface="Times New Roman"/>
                        <a:ea typeface="Times New Roman"/>
                      </a:endParaRPr>
                    </a:p>
                  </a:txBody>
                  <a:tcPr marL="68580" marR="68580" marT="0" marB="0" anchor="b">
                    <a:solidFill>
                      <a:schemeClr val="bg2">
                        <a:lumMod val="90000"/>
                      </a:schemeClr>
                    </a:solidFill>
                  </a:tcPr>
                </a:tc>
              </a:tr>
              <a:tr h="210304">
                <a:tc>
                  <a:txBody>
                    <a:bodyPr/>
                    <a:lstStyle/>
                    <a:p>
                      <a:pPr>
                        <a:spcAft>
                          <a:spcPts val="0"/>
                        </a:spcAft>
                      </a:pPr>
                      <a:r>
                        <a:rPr lang="ru-RU" sz="1200" b="1">
                          <a:solidFill>
                            <a:schemeClr val="bg2">
                              <a:lumMod val="25000"/>
                            </a:schemeClr>
                          </a:solidFill>
                          <a:effectLst/>
                          <a:latin typeface="Times New Roman"/>
                          <a:ea typeface="Times New Roman"/>
                        </a:rPr>
                        <a:t>Налог на имущество организаций</a:t>
                      </a:r>
                    </a:p>
                  </a:txBody>
                  <a:tcPr marL="68580" marR="68580" marT="0" marB="0" anchor="b">
                    <a:solidFill>
                      <a:schemeClr val="bg2">
                        <a:lumMod val="90000"/>
                      </a:schemeClr>
                    </a:solidFill>
                  </a:tcPr>
                </a:tc>
                <a:tc>
                  <a:txBody>
                    <a:bodyPr/>
                    <a:lstStyle/>
                    <a:p>
                      <a:pPr algn="r">
                        <a:spcAft>
                          <a:spcPts val="0"/>
                        </a:spcAft>
                      </a:pPr>
                      <a:r>
                        <a:rPr lang="ru-RU" sz="1200" b="1" dirty="0" smtClean="0">
                          <a:solidFill>
                            <a:schemeClr val="bg2">
                              <a:lumMod val="25000"/>
                            </a:schemeClr>
                          </a:solidFill>
                          <a:effectLst/>
                          <a:latin typeface="Times New Roman"/>
                          <a:ea typeface="Times New Roman"/>
                        </a:rPr>
                        <a:t>13 810,0</a:t>
                      </a:r>
                      <a:endParaRPr lang="ru-RU" sz="1200" b="1" dirty="0">
                        <a:solidFill>
                          <a:schemeClr val="bg2">
                            <a:lumMod val="25000"/>
                          </a:schemeClr>
                        </a:solidFill>
                        <a:effectLst/>
                        <a:latin typeface="Times New Roman"/>
                        <a:ea typeface="Times New Roman"/>
                      </a:endParaRPr>
                    </a:p>
                  </a:txBody>
                  <a:tcPr marL="68580" marR="68580" marT="0" marB="0" anchor="b">
                    <a:solidFill>
                      <a:schemeClr val="bg2">
                        <a:lumMod val="90000"/>
                      </a:schemeClr>
                    </a:solidFill>
                  </a:tcPr>
                </a:tc>
                <a:tc>
                  <a:txBody>
                    <a:bodyPr/>
                    <a:lstStyle/>
                    <a:p>
                      <a:pPr algn="r">
                        <a:spcAft>
                          <a:spcPts val="0"/>
                        </a:spcAft>
                      </a:pPr>
                      <a:r>
                        <a:rPr lang="ru-RU" sz="1200" b="1" dirty="0" smtClean="0">
                          <a:solidFill>
                            <a:schemeClr val="bg2">
                              <a:lumMod val="25000"/>
                            </a:schemeClr>
                          </a:solidFill>
                          <a:effectLst/>
                          <a:latin typeface="Times New Roman"/>
                          <a:ea typeface="Times New Roman"/>
                        </a:rPr>
                        <a:t>14 003,0</a:t>
                      </a:r>
                      <a:endParaRPr lang="ru-RU" sz="1200" b="1" dirty="0">
                        <a:solidFill>
                          <a:schemeClr val="bg2">
                            <a:lumMod val="25000"/>
                          </a:schemeClr>
                        </a:solidFill>
                        <a:effectLst/>
                        <a:latin typeface="Times New Roman"/>
                        <a:ea typeface="Times New Roman"/>
                      </a:endParaRPr>
                    </a:p>
                  </a:txBody>
                  <a:tcPr marL="68580" marR="68580" marT="0" marB="0" anchor="b">
                    <a:solidFill>
                      <a:schemeClr val="bg2">
                        <a:lumMod val="90000"/>
                      </a:schemeClr>
                    </a:solidFill>
                  </a:tcPr>
                </a:tc>
                <a:tc>
                  <a:txBody>
                    <a:bodyPr/>
                    <a:lstStyle/>
                    <a:p>
                      <a:pPr algn="r">
                        <a:spcAft>
                          <a:spcPts val="0"/>
                        </a:spcAft>
                      </a:pPr>
                      <a:r>
                        <a:rPr lang="ru-RU" sz="1200" b="1" dirty="0" smtClean="0">
                          <a:solidFill>
                            <a:schemeClr val="bg2">
                              <a:lumMod val="25000"/>
                            </a:schemeClr>
                          </a:solidFill>
                          <a:effectLst/>
                          <a:latin typeface="Times New Roman"/>
                          <a:ea typeface="Times New Roman"/>
                        </a:rPr>
                        <a:t>101,4</a:t>
                      </a:r>
                      <a:endParaRPr lang="ru-RU" sz="1200" b="1" dirty="0">
                        <a:solidFill>
                          <a:schemeClr val="bg2">
                            <a:lumMod val="25000"/>
                          </a:schemeClr>
                        </a:solidFill>
                        <a:effectLst/>
                        <a:latin typeface="Times New Roman"/>
                        <a:ea typeface="Times New Roman"/>
                      </a:endParaRPr>
                    </a:p>
                  </a:txBody>
                  <a:tcPr marL="68580" marR="68580" marT="0" marB="0" anchor="b">
                    <a:solidFill>
                      <a:schemeClr val="bg2">
                        <a:lumMod val="90000"/>
                      </a:schemeClr>
                    </a:solidFill>
                  </a:tcPr>
                </a:tc>
              </a:tr>
              <a:tr h="305307">
                <a:tc>
                  <a:txBody>
                    <a:bodyPr/>
                    <a:lstStyle/>
                    <a:p>
                      <a:pPr>
                        <a:spcAft>
                          <a:spcPts val="0"/>
                        </a:spcAft>
                      </a:pPr>
                      <a:r>
                        <a:rPr lang="ru-RU" sz="1200" b="1">
                          <a:solidFill>
                            <a:schemeClr val="bg2">
                              <a:lumMod val="25000"/>
                            </a:schemeClr>
                          </a:solidFill>
                          <a:effectLst/>
                          <a:latin typeface="Times New Roman" pitchFamily="18" charset="0"/>
                          <a:ea typeface="Times New Roman"/>
                          <a:cs typeface="Times New Roman" pitchFamily="18" charset="0"/>
                        </a:rPr>
                        <a:t>Госпошлина</a:t>
                      </a:r>
                    </a:p>
                  </a:txBody>
                  <a:tcPr marL="68580" marR="68580" marT="0" marB="0" anchor="b">
                    <a:solidFill>
                      <a:schemeClr val="bg2">
                        <a:lumMod val="90000"/>
                      </a:schemeClr>
                    </a:solidFill>
                  </a:tcPr>
                </a:tc>
                <a:tc>
                  <a:txBody>
                    <a:bodyPr/>
                    <a:lstStyle/>
                    <a:p>
                      <a:pPr algn="r">
                        <a:spcAft>
                          <a:spcPts val="0"/>
                        </a:spcAft>
                      </a:pPr>
                      <a:r>
                        <a:rPr lang="ru-RU" sz="1200" b="1" dirty="0" smtClean="0">
                          <a:solidFill>
                            <a:schemeClr val="bg2">
                              <a:lumMod val="25000"/>
                            </a:schemeClr>
                          </a:solidFill>
                          <a:effectLst/>
                          <a:latin typeface="Times New Roman" pitchFamily="18" charset="0"/>
                          <a:ea typeface="Times New Roman"/>
                          <a:cs typeface="Times New Roman" pitchFamily="18" charset="0"/>
                        </a:rPr>
                        <a:t>13 305,0</a:t>
                      </a:r>
                      <a:endParaRPr lang="ru-RU" sz="1200" b="1" dirty="0">
                        <a:solidFill>
                          <a:schemeClr val="bg2">
                            <a:lumMod val="25000"/>
                          </a:schemeClr>
                        </a:solidFill>
                        <a:effectLst/>
                        <a:latin typeface="Times New Roman" pitchFamily="18" charset="0"/>
                        <a:ea typeface="Times New Roman"/>
                        <a:cs typeface="Times New Roman" pitchFamily="18" charset="0"/>
                      </a:endParaRPr>
                    </a:p>
                  </a:txBody>
                  <a:tcPr marL="68580" marR="68580" marT="0" marB="0" anchor="b">
                    <a:solidFill>
                      <a:schemeClr val="bg2">
                        <a:lumMod val="90000"/>
                      </a:schemeClr>
                    </a:solidFill>
                  </a:tcPr>
                </a:tc>
                <a:tc>
                  <a:txBody>
                    <a:bodyPr/>
                    <a:lstStyle/>
                    <a:p>
                      <a:pPr algn="r">
                        <a:spcAft>
                          <a:spcPts val="0"/>
                        </a:spcAft>
                      </a:pPr>
                      <a:r>
                        <a:rPr lang="ru-RU" sz="1200" b="1" dirty="0" smtClean="0">
                          <a:solidFill>
                            <a:schemeClr val="bg2">
                              <a:lumMod val="25000"/>
                            </a:schemeClr>
                          </a:solidFill>
                          <a:effectLst/>
                          <a:latin typeface="Times New Roman" pitchFamily="18" charset="0"/>
                          <a:ea typeface="Times New Roman"/>
                          <a:cs typeface="Times New Roman" pitchFamily="18" charset="0"/>
                        </a:rPr>
                        <a:t>13 491,6</a:t>
                      </a:r>
                      <a:endParaRPr lang="ru-RU" sz="1200" b="1" dirty="0">
                        <a:solidFill>
                          <a:schemeClr val="bg2">
                            <a:lumMod val="25000"/>
                          </a:schemeClr>
                        </a:solidFill>
                        <a:effectLst/>
                        <a:latin typeface="Times New Roman" pitchFamily="18" charset="0"/>
                        <a:ea typeface="Times New Roman"/>
                        <a:cs typeface="Times New Roman" pitchFamily="18" charset="0"/>
                      </a:endParaRPr>
                    </a:p>
                  </a:txBody>
                  <a:tcPr marL="68580" marR="68580" marT="0" marB="0" anchor="b">
                    <a:solidFill>
                      <a:schemeClr val="bg2">
                        <a:lumMod val="90000"/>
                      </a:schemeClr>
                    </a:solidFill>
                  </a:tcPr>
                </a:tc>
                <a:tc>
                  <a:txBody>
                    <a:bodyPr/>
                    <a:lstStyle/>
                    <a:p>
                      <a:pPr algn="r">
                        <a:spcAft>
                          <a:spcPts val="0"/>
                        </a:spcAft>
                      </a:pPr>
                      <a:r>
                        <a:rPr lang="ru-RU" sz="1200" b="1" dirty="0" smtClean="0">
                          <a:solidFill>
                            <a:schemeClr val="bg2">
                              <a:lumMod val="25000"/>
                            </a:schemeClr>
                          </a:solidFill>
                          <a:effectLst/>
                          <a:latin typeface="Times New Roman" pitchFamily="18" charset="0"/>
                          <a:ea typeface="Times New Roman"/>
                          <a:cs typeface="Times New Roman" pitchFamily="18" charset="0"/>
                        </a:rPr>
                        <a:t>101,4</a:t>
                      </a:r>
                      <a:endParaRPr lang="ru-RU" sz="1200" b="1" dirty="0">
                        <a:solidFill>
                          <a:schemeClr val="bg2">
                            <a:lumMod val="25000"/>
                          </a:schemeClr>
                        </a:solidFill>
                        <a:effectLst/>
                        <a:latin typeface="Times New Roman" pitchFamily="18" charset="0"/>
                        <a:ea typeface="Times New Roman"/>
                        <a:cs typeface="Times New Roman" pitchFamily="18" charset="0"/>
                      </a:endParaRPr>
                    </a:p>
                  </a:txBody>
                  <a:tcPr marL="68580" marR="68580" marT="0" marB="0" anchor="b">
                    <a:solidFill>
                      <a:schemeClr val="bg2">
                        <a:lumMod val="90000"/>
                      </a:schemeClr>
                    </a:solidFill>
                  </a:tcPr>
                </a:tc>
              </a:tr>
              <a:tr h="305307">
                <a:tc>
                  <a:txBody>
                    <a:bodyPr/>
                    <a:lstStyle/>
                    <a:p>
                      <a:pPr>
                        <a:spcAft>
                          <a:spcPts val="0"/>
                        </a:spcAft>
                      </a:pPr>
                      <a:r>
                        <a:rPr lang="ru-RU" sz="1200" b="1">
                          <a:solidFill>
                            <a:schemeClr val="bg2">
                              <a:lumMod val="25000"/>
                            </a:schemeClr>
                          </a:solidFill>
                          <a:effectLst/>
                          <a:latin typeface="Times New Roman" pitchFamily="18" charset="0"/>
                          <a:ea typeface="Times New Roman"/>
                          <a:cs typeface="Times New Roman" pitchFamily="18" charset="0"/>
                        </a:rPr>
                        <a:t>Прочие налоги и сборы (по отмененным местным налогам и сборам)</a:t>
                      </a:r>
                    </a:p>
                  </a:txBody>
                  <a:tcPr marL="68580" marR="68580" marT="0" marB="0" anchor="b">
                    <a:solidFill>
                      <a:schemeClr val="bg2">
                        <a:lumMod val="90000"/>
                      </a:schemeClr>
                    </a:solidFill>
                  </a:tcPr>
                </a:tc>
                <a:tc>
                  <a:txBody>
                    <a:bodyPr/>
                    <a:lstStyle/>
                    <a:p>
                      <a:pPr algn="r">
                        <a:spcAft>
                          <a:spcPts val="0"/>
                        </a:spcAft>
                      </a:pPr>
                      <a:r>
                        <a:rPr lang="ru-RU" sz="1200" b="1">
                          <a:solidFill>
                            <a:schemeClr val="bg2">
                              <a:lumMod val="25000"/>
                            </a:schemeClr>
                          </a:solidFill>
                          <a:effectLst/>
                          <a:latin typeface="Times New Roman" pitchFamily="18" charset="0"/>
                          <a:ea typeface="Times New Roman"/>
                          <a:cs typeface="Times New Roman" pitchFamily="18" charset="0"/>
                        </a:rPr>
                        <a:t>0,0</a:t>
                      </a:r>
                    </a:p>
                  </a:txBody>
                  <a:tcPr marL="68580" marR="68580" marT="0" marB="0" anchor="b">
                    <a:solidFill>
                      <a:schemeClr val="bg2">
                        <a:lumMod val="90000"/>
                      </a:schemeClr>
                    </a:solidFill>
                  </a:tcPr>
                </a:tc>
                <a:tc>
                  <a:txBody>
                    <a:bodyPr/>
                    <a:lstStyle/>
                    <a:p>
                      <a:pPr algn="r">
                        <a:spcAft>
                          <a:spcPts val="0"/>
                        </a:spcAft>
                      </a:pPr>
                      <a:r>
                        <a:rPr lang="ru-RU" sz="1200" b="1" dirty="0" smtClean="0">
                          <a:solidFill>
                            <a:schemeClr val="bg2">
                              <a:lumMod val="25000"/>
                            </a:schemeClr>
                          </a:solidFill>
                          <a:effectLst/>
                          <a:latin typeface="Times New Roman" pitchFamily="18" charset="0"/>
                          <a:ea typeface="Times New Roman"/>
                          <a:cs typeface="Times New Roman" pitchFamily="18" charset="0"/>
                        </a:rPr>
                        <a:t>0,1</a:t>
                      </a:r>
                      <a:endParaRPr lang="ru-RU" sz="1200" b="1" dirty="0">
                        <a:solidFill>
                          <a:schemeClr val="bg2">
                            <a:lumMod val="25000"/>
                          </a:schemeClr>
                        </a:solidFill>
                        <a:effectLst/>
                        <a:latin typeface="Times New Roman" pitchFamily="18" charset="0"/>
                        <a:ea typeface="Times New Roman"/>
                        <a:cs typeface="Times New Roman" pitchFamily="18" charset="0"/>
                      </a:endParaRPr>
                    </a:p>
                  </a:txBody>
                  <a:tcPr marL="68580" marR="68580" marT="0" marB="0" anchor="b">
                    <a:solidFill>
                      <a:schemeClr val="bg2">
                        <a:lumMod val="90000"/>
                      </a:schemeClr>
                    </a:solidFill>
                  </a:tcPr>
                </a:tc>
                <a:tc>
                  <a:txBody>
                    <a:bodyPr/>
                    <a:lstStyle/>
                    <a:p>
                      <a:pPr algn="r">
                        <a:spcAft>
                          <a:spcPts val="0"/>
                        </a:spcAft>
                      </a:pPr>
                      <a:r>
                        <a:rPr lang="ru-RU" sz="1200" b="1" dirty="0">
                          <a:solidFill>
                            <a:schemeClr val="bg2">
                              <a:lumMod val="25000"/>
                            </a:schemeClr>
                          </a:solidFill>
                          <a:effectLst/>
                          <a:latin typeface="Times New Roman" pitchFamily="18" charset="0"/>
                          <a:ea typeface="Times New Roman"/>
                          <a:cs typeface="Times New Roman" pitchFamily="18" charset="0"/>
                        </a:rPr>
                        <a:t> </a:t>
                      </a:r>
                    </a:p>
                  </a:txBody>
                  <a:tcPr marL="68580" marR="68580" marT="0" marB="0" anchor="b">
                    <a:solidFill>
                      <a:schemeClr val="bg2">
                        <a:lumMod val="90000"/>
                      </a:schemeClr>
                    </a:solidFill>
                  </a:tcPr>
                </a:tc>
              </a:tr>
              <a:tr h="305307">
                <a:tc>
                  <a:txBody>
                    <a:bodyPr/>
                    <a:lstStyle/>
                    <a:p>
                      <a:pPr>
                        <a:spcAft>
                          <a:spcPts val="0"/>
                        </a:spcAft>
                      </a:pPr>
                      <a:r>
                        <a:rPr lang="ru-RU" sz="1200" b="1">
                          <a:solidFill>
                            <a:schemeClr val="bg2">
                              <a:lumMod val="25000"/>
                            </a:schemeClr>
                          </a:solidFill>
                          <a:effectLst/>
                          <a:latin typeface="Times New Roman" pitchFamily="18" charset="0"/>
                          <a:ea typeface="Times New Roman"/>
                          <a:cs typeface="Times New Roman" pitchFamily="18" charset="0"/>
                        </a:rPr>
                        <a:t>Доходы, получаемые в виде арендной платы за земельные участки, государственная собственность на которые не разграничена, а также средства от продажи права на заключение договоров аренды указанных земельных участков</a:t>
                      </a:r>
                    </a:p>
                  </a:txBody>
                  <a:tcPr marL="68580" marR="68580" marT="0" marB="0" anchor="b">
                    <a:solidFill>
                      <a:schemeClr val="bg2">
                        <a:lumMod val="90000"/>
                      </a:schemeClr>
                    </a:solidFill>
                  </a:tcPr>
                </a:tc>
                <a:tc>
                  <a:txBody>
                    <a:bodyPr/>
                    <a:lstStyle/>
                    <a:p>
                      <a:pPr algn="r">
                        <a:spcAft>
                          <a:spcPts val="0"/>
                        </a:spcAft>
                      </a:pPr>
                      <a:r>
                        <a:rPr lang="ru-RU" sz="1200" b="1" dirty="0" smtClean="0">
                          <a:solidFill>
                            <a:schemeClr val="bg2">
                              <a:lumMod val="25000"/>
                            </a:schemeClr>
                          </a:solidFill>
                          <a:effectLst/>
                          <a:latin typeface="Times New Roman" pitchFamily="18" charset="0"/>
                          <a:ea typeface="Times New Roman"/>
                          <a:cs typeface="Times New Roman" pitchFamily="18" charset="0"/>
                        </a:rPr>
                        <a:t>89  412,0</a:t>
                      </a:r>
                      <a:endParaRPr lang="ru-RU" sz="1200" b="1" dirty="0">
                        <a:solidFill>
                          <a:schemeClr val="bg2">
                            <a:lumMod val="25000"/>
                          </a:schemeClr>
                        </a:solidFill>
                        <a:effectLst/>
                        <a:latin typeface="Times New Roman" pitchFamily="18" charset="0"/>
                        <a:ea typeface="Times New Roman"/>
                        <a:cs typeface="Times New Roman" pitchFamily="18" charset="0"/>
                      </a:endParaRPr>
                    </a:p>
                  </a:txBody>
                  <a:tcPr marL="68580" marR="68580" marT="0" marB="0" anchor="b">
                    <a:solidFill>
                      <a:schemeClr val="bg2">
                        <a:lumMod val="90000"/>
                      </a:schemeClr>
                    </a:solidFill>
                  </a:tcPr>
                </a:tc>
                <a:tc>
                  <a:txBody>
                    <a:bodyPr/>
                    <a:lstStyle/>
                    <a:p>
                      <a:pPr algn="r">
                        <a:spcAft>
                          <a:spcPts val="0"/>
                        </a:spcAft>
                      </a:pPr>
                      <a:r>
                        <a:rPr lang="ru-RU" sz="1200" b="1" dirty="0" smtClean="0">
                          <a:solidFill>
                            <a:schemeClr val="bg2">
                              <a:lumMod val="25000"/>
                            </a:schemeClr>
                          </a:solidFill>
                          <a:effectLst/>
                          <a:latin typeface="Times New Roman" pitchFamily="18" charset="0"/>
                          <a:ea typeface="Times New Roman"/>
                          <a:cs typeface="Times New Roman" pitchFamily="18" charset="0"/>
                        </a:rPr>
                        <a:t>90 664,6</a:t>
                      </a:r>
                      <a:endParaRPr lang="ru-RU" sz="1200" b="1" dirty="0">
                        <a:solidFill>
                          <a:schemeClr val="bg2">
                            <a:lumMod val="25000"/>
                          </a:schemeClr>
                        </a:solidFill>
                        <a:effectLst/>
                        <a:latin typeface="Times New Roman" pitchFamily="18" charset="0"/>
                        <a:ea typeface="Times New Roman"/>
                        <a:cs typeface="Times New Roman" pitchFamily="18" charset="0"/>
                      </a:endParaRPr>
                    </a:p>
                  </a:txBody>
                  <a:tcPr marL="68580" marR="68580" marT="0" marB="0" anchor="b">
                    <a:solidFill>
                      <a:schemeClr val="bg2">
                        <a:lumMod val="90000"/>
                      </a:schemeClr>
                    </a:solidFill>
                  </a:tcPr>
                </a:tc>
                <a:tc>
                  <a:txBody>
                    <a:bodyPr/>
                    <a:lstStyle/>
                    <a:p>
                      <a:pPr algn="r">
                        <a:spcAft>
                          <a:spcPts val="0"/>
                        </a:spcAft>
                      </a:pPr>
                      <a:r>
                        <a:rPr lang="ru-RU" sz="1200" b="1" dirty="0" smtClean="0">
                          <a:solidFill>
                            <a:schemeClr val="bg2">
                              <a:lumMod val="25000"/>
                            </a:schemeClr>
                          </a:solidFill>
                          <a:effectLst/>
                          <a:latin typeface="Times New Roman" pitchFamily="18" charset="0"/>
                          <a:ea typeface="Times New Roman"/>
                          <a:cs typeface="Times New Roman" pitchFamily="18" charset="0"/>
                        </a:rPr>
                        <a:t>101,4</a:t>
                      </a:r>
                      <a:endParaRPr lang="ru-RU" sz="1200" b="1" dirty="0">
                        <a:solidFill>
                          <a:schemeClr val="bg2">
                            <a:lumMod val="25000"/>
                          </a:schemeClr>
                        </a:solidFill>
                        <a:effectLst/>
                        <a:latin typeface="Times New Roman" pitchFamily="18" charset="0"/>
                        <a:ea typeface="Times New Roman"/>
                        <a:cs typeface="Times New Roman" pitchFamily="18" charset="0"/>
                      </a:endParaRPr>
                    </a:p>
                  </a:txBody>
                  <a:tcPr marL="68580" marR="68580" marT="0" marB="0" anchor="b">
                    <a:solidFill>
                      <a:schemeClr val="bg2">
                        <a:lumMod val="90000"/>
                      </a:schemeClr>
                    </a:solidFill>
                  </a:tcPr>
                </a:tc>
              </a:tr>
            </a:tbl>
          </a:graphicData>
        </a:graphic>
      </p:graphicFrame>
    </p:spTree>
    <p:extLst>
      <p:ext uri="{BB962C8B-B14F-4D97-AF65-F5344CB8AC3E}">
        <p14:creationId xmlns:p14="http://schemas.microsoft.com/office/powerpoint/2010/main" val="42854404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539552" y="1028343"/>
            <a:ext cx="8280920" cy="4616648"/>
          </a:xfrm>
          <a:prstGeom prst="rect">
            <a:avLst/>
          </a:prstGeom>
        </p:spPr>
        <p:txBody>
          <a:bodyPr wrap="square">
            <a:spAutoFit/>
          </a:bodyPr>
          <a:lstStyle/>
          <a:p>
            <a:pPr algn="just"/>
            <a:r>
              <a:rPr lang="ru-RU" sz="1400" b="1" dirty="0" smtClean="0">
                <a:solidFill>
                  <a:schemeClr val="accent1">
                    <a:lumMod val="75000"/>
                  </a:schemeClr>
                </a:solidFill>
                <a:latin typeface="Times New Roman" pitchFamily="18" charset="0"/>
                <a:cs typeface="Times New Roman" pitchFamily="18" charset="0"/>
              </a:rPr>
              <a:t>          </a:t>
            </a:r>
            <a:r>
              <a:rPr lang="ru-RU" sz="1400" b="1" dirty="0">
                <a:latin typeface="Times New Roman" pitchFamily="18" charset="0"/>
                <a:cs typeface="Times New Roman" pitchFamily="18" charset="0"/>
              </a:rPr>
              <a:t>Единый налог на вмененный доход – </a:t>
            </a:r>
            <a:r>
              <a:rPr lang="ru-RU" sz="1400" dirty="0">
                <a:latin typeface="Times New Roman" pitchFamily="18" charset="0"/>
                <a:cs typeface="Times New Roman" pitchFamily="18" charset="0"/>
              </a:rPr>
              <a:t>поступило 9 554 тыс. руб. или 101,4 % к бюджетному назначению и 22,2 % к уровню прошлого года,  </a:t>
            </a:r>
            <a:r>
              <a:rPr lang="ru-RU" sz="1400" dirty="0" err="1">
                <a:latin typeface="Times New Roman" pitchFamily="18" charset="0"/>
                <a:cs typeface="Times New Roman" pitchFamily="18" charset="0"/>
              </a:rPr>
              <a:t>недопоступило</a:t>
            </a:r>
            <a:r>
              <a:rPr lang="ru-RU" sz="1400" dirty="0">
                <a:latin typeface="Times New Roman" pitchFamily="18" charset="0"/>
                <a:cs typeface="Times New Roman" pitchFamily="18" charset="0"/>
              </a:rPr>
              <a:t>  33 502 тыс. руб. Такое снижение к уровню 2020 года связано с отменой налога с 1 января 2021 года.</a:t>
            </a:r>
          </a:p>
          <a:p>
            <a:pPr algn="just"/>
            <a:r>
              <a:rPr lang="ru-RU" sz="1400" b="1" dirty="0">
                <a:latin typeface="Times New Roman" pitchFamily="18" charset="0"/>
                <a:cs typeface="Times New Roman" pitchFamily="18" charset="0"/>
              </a:rPr>
              <a:t>Единый сельскохозяйственный налог – </a:t>
            </a:r>
            <a:r>
              <a:rPr lang="ru-RU" sz="1400" dirty="0">
                <a:latin typeface="Times New Roman" pitchFamily="18" charset="0"/>
                <a:cs typeface="Times New Roman" pitchFamily="18" charset="0"/>
              </a:rPr>
              <a:t>фактически поступило 15 215,8 тыс. руб. или 101,5 % к бюджетному назначению, темп роста к уровню прошлого года составляет 128,5 %. Дополнительно поступило 3 375 тыс. руб. Такое исполнение связано с увеличением платежей от ООО «</a:t>
            </a:r>
            <a:r>
              <a:rPr lang="ru-RU" sz="1400" dirty="0" err="1">
                <a:latin typeface="Times New Roman" pitchFamily="18" charset="0"/>
                <a:cs typeface="Times New Roman" pitchFamily="18" charset="0"/>
              </a:rPr>
              <a:t>Промагрохимия</a:t>
            </a:r>
            <a:r>
              <a:rPr lang="ru-RU" sz="1400" dirty="0">
                <a:latin typeface="Times New Roman" pitchFamily="18" charset="0"/>
                <a:cs typeface="Times New Roman" pitchFamily="18" charset="0"/>
              </a:rPr>
              <a:t>», ООО «Наука Плюс», ООО «</a:t>
            </a:r>
            <a:r>
              <a:rPr lang="ru-RU" sz="1400" dirty="0" err="1">
                <a:latin typeface="Times New Roman" pitchFamily="18" charset="0"/>
                <a:cs typeface="Times New Roman" pitchFamily="18" charset="0"/>
              </a:rPr>
              <a:t>Патрида</a:t>
            </a:r>
            <a:r>
              <a:rPr lang="ru-RU" sz="1400" dirty="0">
                <a:latin typeface="Times New Roman" pitchFamily="18" charset="0"/>
                <a:cs typeface="Times New Roman" pitchFamily="18" charset="0"/>
              </a:rPr>
              <a:t>», ЗАО «Агрофирма Родина», ООО «</a:t>
            </a:r>
            <a:r>
              <a:rPr lang="ru-RU" sz="1400" dirty="0" err="1">
                <a:latin typeface="Times New Roman" pitchFamily="18" charset="0"/>
                <a:cs typeface="Times New Roman" pitchFamily="18" charset="0"/>
              </a:rPr>
              <a:t>Саук</a:t>
            </a:r>
            <a:r>
              <a:rPr lang="ru-RU" sz="1400" dirty="0">
                <a:latin typeface="Times New Roman" pitchFamily="18" charset="0"/>
                <a:cs typeface="Times New Roman" pitchFamily="18" charset="0"/>
              </a:rPr>
              <a:t>-Дере-Агро». </a:t>
            </a:r>
          </a:p>
          <a:p>
            <a:pPr algn="just"/>
            <a:r>
              <a:rPr lang="ru-RU" sz="1400" b="1" dirty="0">
                <a:latin typeface="Times New Roman" pitchFamily="18" charset="0"/>
                <a:cs typeface="Times New Roman" pitchFamily="18" charset="0"/>
              </a:rPr>
              <a:t>Налог, взимаемый в связи с применением патентной системы налогообложения, зачисляемый в бюджеты муниципальных районов -  </a:t>
            </a:r>
            <a:r>
              <a:rPr lang="ru-RU" sz="1400" dirty="0">
                <a:latin typeface="Times New Roman" pitchFamily="18" charset="0"/>
                <a:cs typeface="Times New Roman" pitchFamily="18" charset="0"/>
              </a:rPr>
              <a:t>фактически  за 2021 год поступило 37 120 тыс. руб. Темп роста к уровню прошлого года составляет 4 224 %, дополнительно поступило 36 241 тыс. руб. Такое исполнение связано с увеличением количества выданных патентов, а также в связи с переходом налогоплательщиков с ЕНВД на патентную систему налогообложения.</a:t>
            </a:r>
          </a:p>
          <a:p>
            <a:pPr algn="just"/>
            <a:r>
              <a:rPr lang="ru-RU" sz="1400" dirty="0">
                <a:latin typeface="Times New Roman" pitchFamily="18" charset="0"/>
                <a:cs typeface="Times New Roman" pitchFamily="18" charset="0"/>
              </a:rPr>
              <a:t> </a:t>
            </a:r>
            <a:r>
              <a:rPr lang="ru-RU" sz="1400" b="1" dirty="0">
                <a:latin typeface="Times New Roman" pitchFamily="18" charset="0"/>
                <a:cs typeface="Times New Roman" pitchFamily="18" charset="0"/>
              </a:rPr>
              <a:t>Налог на имущество организаций</a:t>
            </a:r>
            <a:r>
              <a:rPr lang="ru-RU" sz="1400" dirty="0">
                <a:latin typeface="Times New Roman" pitchFamily="18" charset="0"/>
                <a:cs typeface="Times New Roman" pitchFamily="18" charset="0"/>
              </a:rPr>
              <a:t> – фактически поступило 14 003 тыс. руб. или 101,4 % к бюджетному назначению. Темп роста к уровню прошлого года составляет112,9 %, дополнительно к 2020 году поступило 1 597 тыс. руб. </a:t>
            </a:r>
          </a:p>
          <a:p>
            <a:pPr algn="just"/>
            <a:r>
              <a:rPr lang="ru-RU" sz="1400" b="1" dirty="0">
                <a:latin typeface="Times New Roman" pitchFamily="18" charset="0"/>
                <a:cs typeface="Times New Roman" pitchFamily="18" charset="0"/>
              </a:rPr>
              <a:t>Госпошлина – </a:t>
            </a:r>
            <a:r>
              <a:rPr lang="ru-RU" sz="1400" dirty="0">
                <a:latin typeface="Times New Roman" pitchFamily="18" charset="0"/>
                <a:cs typeface="Times New Roman" pitchFamily="18" charset="0"/>
              </a:rPr>
              <a:t>поступило за 2021 год 13 492 тыс. руб., что составляет 101,4 % к бюджетному назначению и 97 % к уровню 2020 года, не добрали до уровня 2020 года всего 418 тыс. руб. Поступает, в основном государственная пошлина по делам, рассматриваемым в судах общей юрисдикции, мировыми судьями. </a:t>
            </a:r>
          </a:p>
          <a:p>
            <a:pPr algn="just"/>
            <a:r>
              <a:rPr lang="ru-RU" sz="1400" b="1" dirty="0">
                <a:latin typeface="Times New Roman" pitchFamily="18" charset="0"/>
                <a:cs typeface="Times New Roman" pitchFamily="18" charset="0"/>
              </a:rPr>
              <a:t>Арендная плата за землю – </a:t>
            </a:r>
            <a:r>
              <a:rPr lang="ru-RU" sz="1400" dirty="0">
                <a:latin typeface="Times New Roman" pitchFamily="18" charset="0"/>
                <a:cs typeface="Times New Roman" pitchFamily="18" charset="0"/>
              </a:rPr>
              <a:t>поступило 96 338 тыс. руб. или 101,4 % к бюджетному назначению и 110 % к уровню прошлого года дополнительно поступило 8 800 тыс. руб. </a:t>
            </a:r>
          </a:p>
          <a:p>
            <a:pPr algn="just"/>
            <a:endParaRPr lang="ru-RU" sz="1400" dirty="0">
              <a:latin typeface="Times New Roman" pitchFamily="18" charset="0"/>
              <a:cs typeface="Times New Roman" pitchFamily="18" charset="0"/>
            </a:endParaRPr>
          </a:p>
        </p:txBody>
      </p:sp>
    </p:spTree>
    <p:extLst>
      <p:ext uri="{BB962C8B-B14F-4D97-AF65-F5344CB8AC3E}">
        <p14:creationId xmlns:p14="http://schemas.microsoft.com/office/powerpoint/2010/main" val="12172617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251520" y="-27384"/>
            <a:ext cx="8496944" cy="6768752"/>
          </a:xfrm>
          <a:blipFill>
            <a:blip r:embed="rId2"/>
            <a:stretch>
              <a:fillRect/>
            </a:stretch>
          </a:blipFill>
        </p:spPr>
        <p:txBody>
          <a:bodyPr>
            <a:noAutofit/>
          </a:bodyPr>
          <a:lstStyle/>
          <a:p>
            <a:pPr algn="ctr"/>
            <a:r>
              <a:rPr lang="ru-RU" sz="2400" b="1" dirty="0">
                <a:solidFill>
                  <a:schemeClr val="bg2">
                    <a:lumMod val="25000"/>
                  </a:schemeClr>
                </a:solidFill>
                <a:latin typeface="Times New Roman" pitchFamily="18" charset="0"/>
                <a:cs typeface="Times New Roman" pitchFamily="18" charset="0"/>
              </a:rPr>
              <a:t>Объем поступления собственных доходов в бюджет муниципального образования Крымский район</a:t>
            </a:r>
            <a:endParaRPr lang="ru-RU" sz="2400" b="1" dirty="0" smtClean="0">
              <a:solidFill>
                <a:schemeClr val="bg2">
                  <a:lumMod val="25000"/>
                </a:schemeClr>
              </a:solidFill>
              <a:latin typeface="Times New Roman" pitchFamily="18" charset="0"/>
              <a:cs typeface="Times New Roman" pitchFamily="18" charset="0"/>
            </a:endParaRPr>
          </a:p>
        </p:txBody>
      </p:sp>
      <p:graphicFrame>
        <p:nvGraphicFramePr>
          <p:cNvPr id="2" name="Таблица 1"/>
          <p:cNvGraphicFramePr>
            <a:graphicFrameLocks noGrp="1"/>
          </p:cNvGraphicFramePr>
          <p:nvPr>
            <p:extLst>
              <p:ext uri="{D42A27DB-BD31-4B8C-83A1-F6EECF244321}">
                <p14:modId xmlns:p14="http://schemas.microsoft.com/office/powerpoint/2010/main" val="2127591524"/>
              </p:ext>
            </p:extLst>
          </p:nvPr>
        </p:nvGraphicFramePr>
        <p:xfrm>
          <a:off x="1835695" y="908718"/>
          <a:ext cx="6480721" cy="4798754"/>
        </p:xfrm>
        <a:graphic>
          <a:graphicData uri="http://schemas.openxmlformats.org/drawingml/2006/table">
            <a:tbl>
              <a:tblPr firstRow="1" bandRow="1">
                <a:tableStyleId>{5C22544A-7EE6-4342-B048-85BDC9FD1C3A}</a:tableStyleId>
              </a:tblPr>
              <a:tblGrid>
                <a:gridCol w="3522131"/>
                <a:gridCol w="915754"/>
                <a:gridCol w="915754"/>
                <a:gridCol w="1127082"/>
              </a:tblGrid>
              <a:tr h="775394">
                <a:tc>
                  <a:txBody>
                    <a:bodyPr/>
                    <a:lstStyle/>
                    <a:p>
                      <a:pPr algn="ctr"/>
                      <a:r>
                        <a:rPr lang="ru-RU" sz="1400" dirty="0" smtClean="0">
                          <a:solidFill>
                            <a:schemeClr val="bg2">
                              <a:lumMod val="25000"/>
                            </a:schemeClr>
                          </a:solidFill>
                          <a:latin typeface="Times New Roman" pitchFamily="18" charset="0"/>
                          <a:cs typeface="Times New Roman" pitchFamily="18" charset="0"/>
                        </a:rPr>
                        <a:t>Наименование </a:t>
                      </a:r>
                      <a:endParaRPr lang="ru-RU" sz="1400" dirty="0">
                        <a:solidFill>
                          <a:schemeClr val="bg2">
                            <a:lumMod val="25000"/>
                          </a:schemeClr>
                        </a:solidFill>
                        <a:latin typeface="Times New Roman" pitchFamily="18" charset="0"/>
                        <a:cs typeface="Times New Roman" pitchFamily="18" charset="0"/>
                      </a:endParaRPr>
                    </a:p>
                  </a:txBody>
                  <a:tcPr>
                    <a:solidFill>
                      <a:schemeClr val="bg2">
                        <a:lumMod val="90000"/>
                      </a:schemeClr>
                    </a:solidFill>
                  </a:tcPr>
                </a:tc>
                <a:tc gridSpan="2">
                  <a:txBody>
                    <a:bodyPr/>
                    <a:lstStyle/>
                    <a:p>
                      <a:pPr algn="ctr"/>
                      <a:r>
                        <a:rPr lang="ru-RU" sz="1400" dirty="0" smtClean="0">
                          <a:solidFill>
                            <a:schemeClr val="bg2">
                              <a:lumMod val="25000"/>
                            </a:schemeClr>
                          </a:solidFill>
                          <a:latin typeface="Times New Roman" pitchFamily="18" charset="0"/>
                          <a:cs typeface="Times New Roman" pitchFamily="18" charset="0"/>
                        </a:rPr>
                        <a:t>2020 год</a:t>
                      </a:r>
                    </a:p>
                    <a:p>
                      <a:pPr algn="ctr"/>
                      <a:r>
                        <a:rPr lang="ru-RU" sz="1400" dirty="0" err="1" smtClean="0">
                          <a:solidFill>
                            <a:schemeClr val="bg2">
                              <a:lumMod val="25000"/>
                            </a:schemeClr>
                          </a:solidFill>
                          <a:latin typeface="Times New Roman" pitchFamily="18" charset="0"/>
                          <a:cs typeface="Times New Roman" pitchFamily="18" charset="0"/>
                        </a:rPr>
                        <a:t>тыс.рублей</a:t>
                      </a:r>
                      <a:endParaRPr lang="ru-RU" sz="1400" dirty="0">
                        <a:solidFill>
                          <a:schemeClr val="bg2">
                            <a:lumMod val="25000"/>
                          </a:schemeClr>
                        </a:solidFill>
                        <a:latin typeface="Times New Roman" pitchFamily="18" charset="0"/>
                        <a:cs typeface="Times New Roman" pitchFamily="18" charset="0"/>
                      </a:endParaRPr>
                    </a:p>
                  </a:txBody>
                  <a:tcPr>
                    <a:solidFill>
                      <a:schemeClr val="bg2">
                        <a:lumMod val="90000"/>
                      </a:schemeClr>
                    </a:solidFill>
                  </a:tcPr>
                </a:tc>
                <a:tc hMerge="1">
                  <a:txBody>
                    <a:bodyPr/>
                    <a:lstStyle/>
                    <a:p>
                      <a:endParaRPr lang="ru-RU" dirty="0"/>
                    </a:p>
                  </a:txBody>
                  <a:tcPr>
                    <a:solidFill>
                      <a:schemeClr val="accent4">
                        <a:lumMod val="75000"/>
                      </a:schemeClr>
                    </a:solidFill>
                  </a:tcPr>
                </a:tc>
                <a:tc>
                  <a:txBody>
                    <a:bodyPr/>
                    <a:lstStyle/>
                    <a:p>
                      <a:pPr algn="ctr"/>
                      <a:r>
                        <a:rPr lang="ru-RU" sz="1400" dirty="0" smtClean="0">
                          <a:solidFill>
                            <a:schemeClr val="bg2">
                              <a:lumMod val="25000"/>
                            </a:schemeClr>
                          </a:solidFill>
                          <a:latin typeface="Times New Roman" pitchFamily="18" charset="0"/>
                          <a:cs typeface="Times New Roman" pitchFamily="18" charset="0"/>
                        </a:rPr>
                        <a:t>Исполнено к плану</a:t>
                      </a:r>
                    </a:p>
                    <a:p>
                      <a:pPr algn="ctr"/>
                      <a:r>
                        <a:rPr lang="ru-RU" sz="1400" dirty="0" smtClean="0">
                          <a:solidFill>
                            <a:schemeClr val="bg2">
                              <a:lumMod val="25000"/>
                            </a:schemeClr>
                          </a:solidFill>
                          <a:latin typeface="Times New Roman" pitchFamily="18" charset="0"/>
                          <a:cs typeface="Times New Roman" pitchFamily="18" charset="0"/>
                        </a:rPr>
                        <a:t>%</a:t>
                      </a:r>
                      <a:endParaRPr lang="ru-RU" sz="1400" dirty="0">
                        <a:solidFill>
                          <a:schemeClr val="bg2">
                            <a:lumMod val="25000"/>
                          </a:schemeClr>
                        </a:solidFill>
                        <a:latin typeface="Times New Roman" pitchFamily="18" charset="0"/>
                        <a:cs typeface="Times New Roman" pitchFamily="18" charset="0"/>
                      </a:endParaRPr>
                    </a:p>
                  </a:txBody>
                  <a:tcPr>
                    <a:solidFill>
                      <a:schemeClr val="bg2">
                        <a:lumMod val="90000"/>
                      </a:schemeClr>
                    </a:solidFill>
                  </a:tcPr>
                </a:tc>
              </a:tr>
              <a:tr h="484621">
                <a:tc>
                  <a:txBody>
                    <a:bodyPr/>
                    <a:lstStyle/>
                    <a:p>
                      <a:pPr>
                        <a:spcAft>
                          <a:spcPts val="0"/>
                        </a:spcAft>
                      </a:pPr>
                      <a:r>
                        <a:rPr lang="ru-RU" sz="1200" b="1" dirty="0">
                          <a:solidFill>
                            <a:schemeClr val="bg2">
                              <a:lumMod val="25000"/>
                            </a:schemeClr>
                          </a:solidFill>
                          <a:effectLst/>
                          <a:latin typeface="Times New Roman"/>
                          <a:ea typeface="Times New Roman"/>
                        </a:rPr>
                        <a:t>Доходы, получаемые в виде арендной платы за земли после разграничения государственной собственности на землю, а также средства от продажи права на заключение договоров аренды указанных земельных участков (за исключением земельных участков бюджетных и автономных учреждений)</a:t>
                      </a:r>
                    </a:p>
                  </a:txBody>
                  <a:tcPr marL="68580" marR="68580" marT="0" marB="0" anchor="b">
                    <a:solidFill>
                      <a:schemeClr val="bg2">
                        <a:lumMod val="90000"/>
                      </a:schemeClr>
                    </a:solidFill>
                  </a:tcPr>
                </a:tc>
                <a:tc>
                  <a:txBody>
                    <a:bodyPr/>
                    <a:lstStyle/>
                    <a:p>
                      <a:pPr algn="r">
                        <a:spcAft>
                          <a:spcPts val="0"/>
                        </a:spcAft>
                      </a:pPr>
                      <a:r>
                        <a:rPr lang="ru-RU" sz="1200" b="1" dirty="0" smtClean="0">
                          <a:solidFill>
                            <a:schemeClr val="bg2">
                              <a:lumMod val="25000"/>
                            </a:schemeClr>
                          </a:solidFill>
                          <a:effectLst/>
                          <a:latin typeface="Times New Roman"/>
                          <a:ea typeface="Times New Roman"/>
                        </a:rPr>
                        <a:t>2 602,0</a:t>
                      </a:r>
                      <a:endParaRPr lang="ru-RU" sz="1200" b="1" dirty="0">
                        <a:solidFill>
                          <a:schemeClr val="bg2">
                            <a:lumMod val="25000"/>
                          </a:schemeClr>
                        </a:solidFill>
                        <a:effectLst/>
                        <a:latin typeface="Times New Roman"/>
                        <a:ea typeface="Times New Roman"/>
                      </a:endParaRPr>
                    </a:p>
                  </a:txBody>
                  <a:tcPr marL="68580" marR="68580" marT="0" marB="0" anchor="b">
                    <a:solidFill>
                      <a:schemeClr val="bg2">
                        <a:lumMod val="90000"/>
                      </a:schemeClr>
                    </a:solidFill>
                  </a:tcPr>
                </a:tc>
                <a:tc>
                  <a:txBody>
                    <a:bodyPr/>
                    <a:lstStyle/>
                    <a:p>
                      <a:pPr algn="r">
                        <a:spcAft>
                          <a:spcPts val="0"/>
                        </a:spcAft>
                      </a:pPr>
                      <a:r>
                        <a:rPr lang="ru-RU" sz="1200" b="1" dirty="0" smtClean="0">
                          <a:solidFill>
                            <a:schemeClr val="bg2">
                              <a:lumMod val="25000"/>
                            </a:schemeClr>
                          </a:solidFill>
                          <a:effectLst/>
                          <a:latin typeface="Times New Roman"/>
                          <a:ea typeface="Times New Roman"/>
                        </a:rPr>
                        <a:t>2 638,3</a:t>
                      </a:r>
                      <a:endParaRPr lang="ru-RU" sz="1200" b="1" dirty="0">
                        <a:solidFill>
                          <a:schemeClr val="bg2">
                            <a:lumMod val="25000"/>
                          </a:schemeClr>
                        </a:solidFill>
                        <a:effectLst/>
                        <a:latin typeface="Times New Roman"/>
                        <a:ea typeface="Times New Roman"/>
                      </a:endParaRPr>
                    </a:p>
                  </a:txBody>
                  <a:tcPr marL="68580" marR="68580" marT="0" marB="0" anchor="b">
                    <a:solidFill>
                      <a:schemeClr val="bg2">
                        <a:lumMod val="90000"/>
                      </a:schemeClr>
                    </a:solidFill>
                  </a:tcPr>
                </a:tc>
                <a:tc>
                  <a:txBody>
                    <a:bodyPr/>
                    <a:lstStyle/>
                    <a:p>
                      <a:pPr algn="r">
                        <a:spcAft>
                          <a:spcPts val="0"/>
                        </a:spcAft>
                      </a:pPr>
                      <a:r>
                        <a:rPr lang="ru-RU" sz="1200" b="1" dirty="0" smtClean="0">
                          <a:solidFill>
                            <a:schemeClr val="bg2">
                              <a:lumMod val="25000"/>
                            </a:schemeClr>
                          </a:solidFill>
                          <a:effectLst/>
                          <a:latin typeface="Times New Roman"/>
                          <a:ea typeface="Times New Roman"/>
                        </a:rPr>
                        <a:t>101,4</a:t>
                      </a:r>
                      <a:endParaRPr lang="ru-RU" sz="1200" b="1" dirty="0">
                        <a:solidFill>
                          <a:schemeClr val="bg2">
                            <a:lumMod val="25000"/>
                          </a:schemeClr>
                        </a:solidFill>
                        <a:effectLst/>
                        <a:latin typeface="Times New Roman"/>
                        <a:ea typeface="Times New Roman"/>
                      </a:endParaRPr>
                    </a:p>
                  </a:txBody>
                  <a:tcPr marL="68580" marR="68580" marT="0" marB="0" anchor="b">
                    <a:solidFill>
                      <a:schemeClr val="bg2">
                        <a:lumMod val="90000"/>
                      </a:schemeClr>
                    </a:solidFill>
                  </a:tcPr>
                </a:tc>
              </a:tr>
              <a:tr h="290773">
                <a:tc>
                  <a:txBody>
                    <a:bodyPr/>
                    <a:lstStyle/>
                    <a:p>
                      <a:pPr>
                        <a:spcAft>
                          <a:spcPts val="0"/>
                        </a:spcAft>
                      </a:pPr>
                      <a:r>
                        <a:rPr lang="ru-RU" sz="1200" b="1">
                          <a:solidFill>
                            <a:schemeClr val="bg2">
                              <a:lumMod val="25000"/>
                            </a:schemeClr>
                          </a:solidFill>
                          <a:effectLst/>
                          <a:latin typeface="Times New Roman"/>
                          <a:ea typeface="Times New Roman"/>
                        </a:rPr>
                        <a:t>Доходы от сдачи в аренду имущества, находящегося в оперативном управлении органов государственной власти, органов местного самоуправления, государственных внебюджетных фондов и созданных ими учреждений (за исключением имущества бюджетных и автономных учреждений)</a:t>
                      </a:r>
                    </a:p>
                  </a:txBody>
                  <a:tcPr marL="68580" marR="68580" marT="0" marB="0" anchor="b">
                    <a:solidFill>
                      <a:schemeClr val="bg2">
                        <a:lumMod val="90000"/>
                      </a:schemeClr>
                    </a:solidFill>
                  </a:tcPr>
                </a:tc>
                <a:tc>
                  <a:txBody>
                    <a:bodyPr/>
                    <a:lstStyle/>
                    <a:p>
                      <a:pPr algn="r">
                        <a:spcAft>
                          <a:spcPts val="0"/>
                        </a:spcAft>
                      </a:pPr>
                      <a:r>
                        <a:rPr lang="ru-RU" sz="1200" b="1" dirty="0" smtClean="0">
                          <a:solidFill>
                            <a:schemeClr val="bg2">
                              <a:lumMod val="25000"/>
                            </a:schemeClr>
                          </a:solidFill>
                          <a:effectLst/>
                          <a:latin typeface="Times New Roman"/>
                          <a:ea typeface="Times New Roman"/>
                        </a:rPr>
                        <a:t>55,0</a:t>
                      </a:r>
                      <a:endParaRPr lang="ru-RU" sz="1200" b="1" dirty="0">
                        <a:solidFill>
                          <a:schemeClr val="bg2">
                            <a:lumMod val="25000"/>
                          </a:schemeClr>
                        </a:solidFill>
                        <a:effectLst/>
                        <a:latin typeface="Times New Roman"/>
                        <a:ea typeface="Times New Roman"/>
                      </a:endParaRPr>
                    </a:p>
                  </a:txBody>
                  <a:tcPr marL="68580" marR="68580" marT="0" marB="0" anchor="b">
                    <a:solidFill>
                      <a:schemeClr val="bg2">
                        <a:lumMod val="90000"/>
                      </a:schemeClr>
                    </a:solidFill>
                  </a:tcPr>
                </a:tc>
                <a:tc>
                  <a:txBody>
                    <a:bodyPr/>
                    <a:lstStyle/>
                    <a:p>
                      <a:pPr algn="r">
                        <a:spcAft>
                          <a:spcPts val="0"/>
                        </a:spcAft>
                      </a:pPr>
                      <a:r>
                        <a:rPr lang="ru-RU" sz="1200" b="1" dirty="0" smtClean="0">
                          <a:solidFill>
                            <a:schemeClr val="bg2">
                              <a:lumMod val="25000"/>
                            </a:schemeClr>
                          </a:solidFill>
                          <a:effectLst/>
                          <a:latin typeface="Times New Roman"/>
                          <a:ea typeface="Times New Roman"/>
                        </a:rPr>
                        <a:t>56,0</a:t>
                      </a:r>
                      <a:endParaRPr lang="ru-RU" sz="1200" b="1" dirty="0">
                        <a:solidFill>
                          <a:schemeClr val="bg2">
                            <a:lumMod val="25000"/>
                          </a:schemeClr>
                        </a:solidFill>
                        <a:effectLst/>
                        <a:latin typeface="Times New Roman"/>
                        <a:ea typeface="Times New Roman"/>
                      </a:endParaRPr>
                    </a:p>
                  </a:txBody>
                  <a:tcPr marL="68580" marR="68580" marT="0" marB="0" anchor="b">
                    <a:solidFill>
                      <a:schemeClr val="bg2">
                        <a:lumMod val="90000"/>
                      </a:schemeClr>
                    </a:solidFill>
                  </a:tcPr>
                </a:tc>
                <a:tc>
                  <a:txBody>
                    <a:bodyPr/>
                    <a:lstStyle/>
                    <a:p>
                      <a:pPr algn="r">
                        <a:spcAft>
                          <a:spcPts val="0"/>
                        </a:spcAft>
                      </a:pPr>
                      <a:r>
                        <a:rPr lang="ru-RU" sz="1200" b="1" dirty="0" smtClean="0">
                          <a:solidFill>
                            <a:schemeClr val="bg2">
                              <a:lumMod val="25000"/>
                            </a:schemeClr>
                          </a:solidFill>
                          <a:effectLst/>
                          <a:latin typeface="Times New Roman"/>
                          <a:ea typeface="Times New Roman"/>
                        </a:rPr>
                        <a:t>101,8</a:t>
                      </a:r>
                      <a:endParaRPr lang="ru-RU" sz="1200" b="1" dirty="0">
                        <a:solidFill>
                          <a:schemeClr val="bg2">
                            <a:lumMod val="25000"/>
                          </a:schemeClr>
                        </a:solidFill>
                        <a:effectLst/>
                        <a:latin typeface="Times New Roman"/>
                        <a:ea typeface="Times New Roman"/>
                      </a:endParaRPr>
                    </a:p>
                  </a:txBody>
                  <a:tcPr marL="68580" marR="68580" marT="0" marB="0" anchor="b">
                    <a:solidFill>
                      <a:schemeClr val="bg2">
                        <a:lumMod val="90000"/>
                      </a:schemeClr>
                    </a:solidFill>
                  </a:tcPr>
                </a:tc>
              </a:tr>
              <a:tr h="305307">
                <a:tc>
                  <a:txBody>
                    <a:bodyPr/>
                    <a:lstStyle/>
                    <a:p>
                      <a:pPr>
                        <a:spcAft>
                          <a:spcPts val="0"/>
                        </a:spcAft>
                      </a:pPr>
                      <a:r>
                        <a:rPr lang="ru-RU" sz="1200" b="1" dirty="0">
                          <a:solidFill>
                            <a:schemeClr val="bg2">
                              <a:lumMod val="25000"/>
                            </a:schemeClr>
                          </a:solidFill>
                          <a:effectLst/>
                          <a:latin typeface="Times New Roman"/>
                          <a:ea typeface="Times New Roman"/>
                        </a:rPr>
                        <a:t>Доходы от сдачи в аренду имущества, составляющего государственную (муниципальную) казну (за исключением земельных участков)</a:t>
                      </a:r>
                    </a:p>
                  </a:txBody>
                  <a:tcPr marL="68580" marR="68580" marT="0" marB="0" anchor="b">
                    <a:solidFill>
                      <a:schemeClr val="bg2">
                        <a:lumMod val="90000"/>
                      </a:schemeClr>
                    </a:solidFill>
                  </a:tcPr>
                </a:tc>
                <a:tc>
                  <a:txBody>
                    <a:bodyPr/>
                    <a:lstStyle/>
                    <a:p>
                      <a:pPr algn="r">
                        <a:spcAft>
                          <a:spcPts val="0"/>
                        </a:spcAft>
                      </a:pPr>
                      <a:r>
                        <a:rPr lang="ru-RU" sz="1200" b="1" dirty="0" smtClean="0">
                          <a:solidFill>
                            <a:schemeClr val="bg2">
                              <a:lumMod val="25000"/>
                            </a:schemeClr>
                          </a:solidFill>
                          <a:effectLst/>
                          <a:latin typeface="Times New Roman"/>
                          <a:ea typeface="Times New Roman"/>
                        </a:rPr>
                        <a:t>1 086,0</a:t>
                      </a:r>
                      <a:endParaRPr lang="ru-RU" sz="1200" b="1" dirty="0">
                        <a:solidFill>
                          <a:schemeClr val="bg2">
                            <a:lumMod val="25000"/>
                          </a:schemeClr>
                        </a:solidFill>
                        <a:effectLst/>
                        <a:latin typeface="Times New Roman"/>
                        <a:ea typeface="Times New Roman"/>
                      </a:endParaRPr>
                    </a:p>
                  </a:txBody>
                  <a:tcPr marL="68580" marR="68580" marT="0" marB="0" anchor="b">
                    <a:solidFill>
                      <a:schemeClr val="bg2">
                        <a:lumMod val="90000"/>
                      </a:schemeClr>
                    </a:solidFill>
                  </a:tcPr>
                </a:tc>
                <a:tc>
                  <a:txBody>
                    <a:bodyPr/>
                    <a:lstStyle/>
                    <a:p>
                      <a:pPr algn="r">
                        <a:spcAft>
                          <a:spcPts val="0"/>
                        </a:spcAft>
                      </a:pPr>
                      <a:r>
                        <a:rPr lang="ru-RU" sz="1200" b="1" dirty="0" smtClean="0">
                          <a:solidFill>
                            <a:schemeClr val="bg2">
                              <a:lumMod val="25000"/>
                            </a:schemeClr>
                          </a:solidFill>
                          <a:effectLst/>
                          <a:latin typeface="Times New Roman"/>
                          <a:ea typeface="Times New Roman"/>
                        </a:rPr>
                        <a:t>1 101,5</a:t>
                      </a:r>
                      <a:endParaRPr lang="ru-RU" sz="1200" b="1" dirty="0">
                        <a:solidFill>
                          <a:schemeClr val="bg2">
                            <a:lumMod val="25000"/>
                          </a:schemeClr>
                        </a:solidFill>
                        <a:effectLst/>
                        <a:latin typeface="Times New Roman"/>
                        <a:ea typeface="Times New Roman"/>
                      </a:endParaRPr>
                    </a:p>
                  </a:txBody>
                  <a:tcPr marL="68580" marR="68580" marT="0" marB="0" anchor="b">
                    <a:solidFill>
                      <a:schemeClr val="bg2">
                        <a:lumMod val="90000"/>
                      </a:schemeClr>
                    </a:solidFill>
                  </a:tcPr>
                </a:tc>
                <a:tc>
                  <a:txBody>
                    <a:bodyPr/>
                    <a:lstStyle/>
                    <a:p>
                      <a:pPr algn="r">
                        <a:spcAft>
                          <a:spcPts val="0"/>
                        </a:spcAft>
                      </a:pPr>
                      <a:r>
                        <a:rPr lang="ru-RU" sz="1200" b="1" dirty="0" smtClean="0">
                          <a:solidFill>
                            <a:schemeClr val="bg2">
                              <a:lumMod val="25000"/>
                            </a:schemeClr>
                          </a:solidFill>
                          <a:effectLst/>
                          <a:latin typeface="Times New Roman"/>
                          <a:ea typeface="Times New Roman"/>
                        </a:rPr>
                        <a:t>101,4</a:t>
                      </a:r>
                      <a:endParaRPr lang="ru-RU" sz="1200" b="1" dirty="0">
                        <a:solidFill>
                          <a:schemeClr val="bg2">
                            <a:lumMod val="25000"/>
                          </a:schemeClr>
                        </a:solidFill>
                        <a:effectLst/>
                        <a:latin typeface="Times New Roman"/>
                        <a:ea typeface="Times New Roman"/>
                      </a:endParaRPr>
                    </a:p>
                  </a:txBody>
                  <a:tcPr marL="68580" marR="68580" marT="0" marB="0" anchor="b">
                    <a:solidFill>
                      <a:schemeClr val="bg2">
                        <a:lumMod val="90000"/>
                      </a:schemeClr>
                    </a:solidFill>
                  </a:tcPr>
                </a:tc>
              </a:tr>
              <a:tr h="304147">
                <a:tc>
                  <a:txBody>
                    <a:bodyPr/>
                    <a:lstStyle/>
                    <a:p>
                      <a:pPr>
                        <a:spcAft>
                          <a:spcPts val="0"/>
                        </a:spcAft>
                      </a:pPr>
                      <a:r>
                        <a:rPr lang="ru-RU" sz="1200" b="1" dirty="0">
                          <a:solidFill>
                            <a:schemeClr val="bg2">
                              <a:lumMod val="25000"/>
                            </a:schemeClr>
                          </a:solidFill>
                          <a:effectLst/>
                          <a:latin typeface="Times New Roman"/>
                          <a:ea typeface="Times New Roman"/>
                        </a:rPr>
                        <a:t>Плата по соглашениям об установлении сервитута в отношении земельных участков, находящихся в государственной или муниципальной собственности</a:t>
                      </a:r>
                    </a:p>
                  </a:txBody>
                  <a:tcPr marL="68580" marR="68580" marT="0" marB="0" anchor="b">
                    <a:solidFill>
                      <a:schemeClr val="bg2">
                        <a:lumMod val="90000"/>
                      </a:schemeClr>
                    </a:solidFill>
                  </a:tcPr>
                </a:tc>
                <a:tc>
                  <a:txBody>
                    <a:bodyPr/>
                    <a:lstStyle/>
                    <a:p>
                      <a:pPr algn="r">
                        <a:spcAft>
                          <a:spcPts val="0"/>
                        </a:spcAft>
                      </a:pPr>
                      <a:r>
                        <a:rPr lang="ru-RU" sz="1200" b="1" dirty="0" smtClean="0">
                          <a:solidFill>
                            <a:schemeClr val="bg2">
                              <a:lumMod val="25000"/>
                            </a:schemeClr>
                          </a:solidFill>
                          <a:effectLst/>
                          <a:latin typeface="Times New Roman"/>
                          <a:ea typeface="Times New Roman"/>
                        </a:rPr>
                        <a:t>2 883,0</a:t>
                      </a:r>
                      <a:endParaRPr lang="ru-RU" sz="1200" b="1" dirty="0">
                        <a:solidFill>
                          <a:schemeClr val="bg2">
                            <a:lumMod val="25000"/>
                          </a:schemeClr>
                        </a:solidFill>
                        <a:effectLst/>
                        <a:latin typeface="Times New Roman"/>
                        <a:ea typeface="Times New Roman"/>
                      </a:endParaRPr>
                    </a:p>
                  </a:txBody>
                  <a:tcPr marL="68580" marR="68580" marT="0" marB="0" anchor="b">
                    <a:solidFill>
                      <a:schemeClr val="bg2">
                        <a:lumMod val="90000"/>
                      </a:schemeClr>
                    </a:solidFill>
                  </a:tcPr>
                </a:tc>
                <a:tc>
                  <a:txBody>
                    <a:bodyPr/>
                    <a:lstStyle/>
                    <a:p>
                      <a:pPr algn="r">
                        <a:spcAft>
                          <a:spcPts val="0"/>
                        </a:spcAft>
                      </a:pPr>
                      <a:r>
                        <a:rPr lang="ru-RU" sz="1200" b="1" dirty="0" smtClean="0">
                          <a:solidFill>
                            <a:schemeClr val="bg2">
                              <a:lumMod val="25000"/>
                            </a:schemeClr>
                          </a:solidFill>
                          <a:effectLst/>
                          <a:latin typeface="Times New Roman"/>
                          <a:ea typeface="Times New Roman"/>
                        </a:rPr>
                        <a:t>2 923,2</a:t>
                      </a:r>
                      <a:endParaRPr lang="ru-RU" sz="1200" b="1" dirty="0">
                        <a:solidFill>
                          <a:schemeClr val="bg2">
                            <a:lumMod val="25000"/>
                          </a:schemeClr>
                        </a:solidFill>
                        <a:effectLst/>
                        <a:latin typeface="Times New Roman"/>
                        <a:ea typeface="Times New Roman"/>
                      </a:endParaRPr>
                    </a:p>
                  </a:txBody>
                  <a:tcPr marL="68580" marR="68580" marT="0" marB="0" anchor="b">
                    <a:solidFill>
                      <a:schemeClr val="bg2">
                        <a:lumMod val="90000"/>
                      </a:schemeClr>
                    </a:solidFill>
                  </a:tcPr>
                </a:tc>
                <a:tc>
                  <a:txBody>
                    <a:bodyPr/>
                    <a:lstStyle/>
                    <a:p>
                      <a:pPr algn="r">
                        <a:spcAft>
                          <a:spcPts val="0"/>
                        </a:spcAft>
                      </a:pPr>
                      <a:r>
                        <a:rPr lang="ru-RU" sz="1200" b="1" dirty="0" smtClean="0">
                          <a:solidFill>
                            <a:schemeClr val="bg2">
                              <a:lumMod val="25000"/>
                            </a:schemeClr>
                          </a:solidFill>
                          <a:effectLst/>
                          <a:latin typeface="Times New Roman"/>
                          <a:ea typeface="Times New Roman"/>
                        </a:rPr>
                        <a:t>101,4</a:t>
                      </a:r>
                      <a:endParaRPr lang="ru-RU" sz="1200" b="1" dirty="0">
                        <a:solidFill>
                          <a:schemeClr val="bg2">
                            <a:lumMod val="25000"/>
                          </a:schemeClr>
                        </a:solidFill>
                        <a:effectLst/>
                        <a:latin typeface="Times New Roman"/>
                        <a:ea typeface="Times New Roman"/>
                      </a:endParaRPr>
                    </a:p>
                  </a:txBody>
                  <a:tcPr marL="68580" marR="68580" marT="0" marB="0" anchor="b">
                    <a:solidFill>
                      <a:schemeClr val="bg2">
                        <a:lumMod val="90000"/>
                      </a:schemeClr>
                    </a:solidFill>
                  </a:tcPr>
                </a:tc>
              </a:tr>
            </a:tbl>
          </a:graphicData>
        </a:graphic>
      </p:graphicFrame>
    </p:spTree>
    <p:extLst>
      <p:ext uri="{BB962C8B-B14F-4D97-AF65-F5344CB8AC3E}">
        <p14:creationId xmlns:p14="http://schemas.microsoft.com/office/powerpoint/2010/main" val="120168583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251520" y="-27384"/>
            <a:ext cx="8496944" cy="6768752"/>
          </a:xfrm>
          <a:blipFill>
            <a:blip r:embed="rId2"/>
            <a:stretch>
              <a:fillRect/>
            </a:stretch>
          </a:blipFill>
        </p:spPr>
        <p:txBody>
          <a:bodyPr>
            <a:noAutofit/>
          </a:bodyPr>
          <a:lstStyle/>
          <a:p>
            <a:pPr algn="ctr"/>
            <a:r>
              <a:rPr lang="ru-RU" sz="2400" b="1" dirty="0">
                <a:solidFill>
                  <a:schemeClr val="bg2">
                    <a:lumMod val="25000"/>
                  </a:schemeClr>
                </a:solidFill>
                <a:latin typeface="Times New Roman" pitchFamily="18" charset="0"/>
                <a:cs typeface="Times New Roman" pitchFamily="18" charset="0"/>
              </a:rPr>
              <a:t>Объем поступления собственных доходов в бюджет муниципального образования Крымский район</a:t>
            </a:r>
            <a:endParaRPr lang="ru-RU" sz="2400" b="1" dirty="0" smtClean="0">
              <a:solidFill>
                <a:schemeClr val="bg2">
                  <a:lumMod val="25000"/>
                </a:schemeClr>
              </a:solidFill>
              <a:latin typeface="Times New Roman" pitchFamily="18" charset="0"/>
              <a:cs typeface="Times New Roman" pitchFamily="18" charset="0"/>
            </a:endParaRPr>
          </a:p>
        </p:txBody>
      </p:sp>
      <p:graphicFrame>
        <p:nvGraphicFramePr>
          <p:cNvPr id="2" name="Таблица 1"/>
          <p:cNvGraphicFramePr>
            <a:graphicFrameLocks noGrp="1"/>
          </p:cNvGraphicFramePr>
          <p:nvPr>
            <p:extLst>
              <p:ext uri="{D42A27DB-BD31-4B8C-83A1-F6EECF244321}">
                <p14:modId xmlns:p14="http://schemas.microsoft.com/office/powerpoint/2010/main" val="495373502"/>
              </p:ext>
            </p:extLst>
          </p:nvPr>
        </p:nvGraphicFramePr>
        <p:xfrm>
          <a:off x="1835695" y="908718"/>
          <a:ext cx="6552729" cy="5466702"/>
        </p:xfrm>
        <a:graphic>
          <a:graphicData uri="http://schemas.openxmlformats.org/drawingml/2006/table">
            <a:tbl>
              <a:tblPr firstRow="1" bandRow="1">
                <a:tableStyleId>{5C22544A-7EE6-4342-B048-85BDC9FD1C3A}</a:tableStyleId>
              </a:tblPr>
              <a:tblGrid>
                <a:gridCol w="3561267"/>
                <a:gridCol w="900166"/>
                <a:gridCol w="906228"/>
                <a:gridCol w="1185068"/>
              </a:tblGrid>
              <a:tr h="775394">
                <a:tc>
                  <a:txBody>
                    <a:bodyPr/>
                    <a:lstStyle/>
                    <a:p>
                      <a:pPr algn="ctr"/>
                      <a:r>
                        <a:rPr lang="ru-RU" sz="1400" dirty="0" smtClean="0">
                          <a:solidFill>
                            <a:schemeClr val="bg2">
                              <a:lumMod val="25000"/>
                            </a:schemeClr>
                          </a:solidFill>
                          <a:latin typeface="Times New Roman" pitchFamily="18" charset="0"/>
                          <a:cs typeface="Times New Roman" pitchFamily="18" charset="0"/>
                        </a:rPr>
                        <a:t>Наименование </a:t>
                      </a:r>
                      <a:endParaRPr lang="ru-RU" sz="1400" dirty="0">
                        <a:solidFill>
                          <a:schemeClr val="bg2">
                            <a:lumMod val="25000"/>
                          </a:schemeClr>
                        </a:solidFill>
                        <a:latin typeface="Times New Roman" pitchFamily="18" charset="0"/>
                        <a:cs typeface="Times New Roman" pitchFamily="18" charset="0"/>
                      </a:endParaRPr>
                    </a:p>
                  </a:txBody>
                  <a:tcPr>
                    <a:solidFill>
                      <a:schemeClr val="bg2">
                        <a:lumMod val="90000"/>
                      </a:schemeClr>
                    </a:solidFill>
                  </a:tcPr>
                </a:tc>
                <a:tc gridSpan="2">
                  <a:txBody>
                    <a:bodyPr/>
                    <a:lstStyle/>
                    <a:p>
                      <a:pPr algn="ctr"/>
                      <a:r>
                        <a:rPr lang="ru-RU" sz="1400" dirty="0" smtClean="0">
                          <a:solidFill>
                            <a:schemeClr val="bg2">
                              <a:lumMod val="25000"/>
                            </a:schemeClr>
                          </a:solidFill>
                          <a:latin typeface="Times New Roman" pitchFamily="18" charset="0"/>
                          <a:cs typeface="Times New Roman" pitchFamily="18" charset="0"/>
                        </a:rPr>
                        <a:t>2021 год</a:t>
                      </a:r>
                    </a:p>
                    <a:p>
                      <a:pPr algn="ctr"/>
                      <a:r>
                        <a:rPr lang="ru-RU" sz="1400" dirty="0" err="1" smtClean="0">
                          <a:solidFill>
                            <a:schemeClr val="bg2">
                              <a:lumMod val="25000"/>
                            </a:schemeClr>
                          </a:solidFill>
                          <a:latin typeface="Times New Roman" pitchFamily="18" charset="0"/>
                          <a:cs typeface="Times New Roman" pitchFamily="18" charset="0"/>
                        </a:rPr>
                        <a:t>тыс.рублей</a:t>
                      </a:r>
                      <a:endParaRPr lang="ru-RU" sz="1400" dirty="0">
                        <a:solidFill>
                          <a:schemeClr val="bg2">
                            <a:lumMod val="25000"/>
                          </a:schemeClr>
                        </a:solidFill>
                        <a:latin typeface="Times New Roman" pitchFamily="18" charset="0"/>
                        <a:cs typeface="Times New Roman" pitchFamily="18" charset="0"/>
                      </a:endParaRPr>
                    </a:p>
                  </a:txBody>
                  <a:tcPr>
                    <a:solidFill>
                      <a:schemeClr val="bg2">
                        <a:lumMod val="90000"/>
                      </a:schemeClr>
                    </a:solidFill>
                  </a:tcPr>
                </a:tc>
                <a:tc hMerge="1">
                  <a:txBody>
                    <a:bodyPr/>
                    <a:lstStyle/>
                    <a:p>
                      <a:endParaRPr lang="ru-RU" dirty="0"/>
                    </a:p>
                  </a:txBody>
                  <a:tcPr>
                    <a:solidFill>
                      <a:schemeClr val="accent4">
                        <a:lumMod val="75000"/>
                      </a:schemeClr>
                    </a:solidFill>
                  </a:tcPr>
                </a:tc>
                <a:tc>
                  <a:txBody>
                    <a:bodyPr/>
                    <a:lstStyle/>
                    <a:p>
                      <a:pPr algn="ctr"/>
                      <a:r>
                        <a:rPr lang="ru-RU" sz="1400" dirty="0" smtClean="0">
                          <a:solidFill>
                            <a:schemeClr val="bg2">
                              <a:lumMod val="25000"/>
                            </a:schemeClr>
                          </a:solidFill>
                          <a:latin typeface="Times New Roman" pitchFamily="18" charset="0"/>
                          <a:cs typeface="Times New Roman" pitchFamily="18" charset="0"/>
                        </a:rPr>
                        <a:t>Исполнено к плану</a:t>
                      </a:r>
                    </a:p>
                    <a:p>
                      <a:pPr algn="ctr"/>
                      <a:r>
                        <a:rPr lang="ru-RU" sz="1400" dirty="0" smtClean="0">
                          <a:solidFill>
                            <a:schemeClr val="bg2">
                              <a:lumMod val="25000"/>
                            </a:schemeClr>
                          </a:solidFill>
                          <a:latin typeface="Times New Roman" pitchFamily="18" charset="0"/>
                          <a:cs typeface="Times New Roman" pitchFamily="18" charset="0"/>
                        </a:rPr>
                        <a:t>%</a:t>
                      </a:r>
                      <a:endParaRPr lang="ru-RU" sz="1400" dirty="0">
                        <a:solidFill>
                          <a:schemeClr val="bg2">
                            <a:lumMod val="25000"/>
                          </a:schemeClr>
                        </a:solidFill>
                        <a:latin typeface="Times New Roman" pitchFamily="18" charset="0"/>
                        <a:cs typeface="Times New Roman" pitchFamily="18" charset="0"/>
                      </a:endParaRPr>
                    </a:p>
                  </a:txBody>
                  <a:tcPr>
                    <a:solidFill>
                      <a:schemeClr val="bg2">
                        <a:lumMod val="90000"/>
                      </a:schemeClr>
                    </a:solidFill>
                  </a:tcPr>
                </a:tc>
              </a:tr>
              <a:tr h="484621">
                <a:tc>
                  <a:txBody>
                    <a:bodyPr/>
                    <a:lstStyle/>
                    <a:p>
                      <a:pPr>
                        <a:spcAft>
                          <a:spcPts val="0"/>
                        </a:spcAft>
                      </a:pPr>
                      <a:r>
                        <a:rPr lang="ru-RU" sz="1200" b="1" dirty="0">
                          <a:solidFill>
                            <a:schemeClr val="bg2">
                              <a:lumMod val="25000"/>
                            </a:schemeClr>
                          </a:solidFill>
                          <a:effectLst/>
                          <a:latin typeface="Times New Roman"/>
                          <a:ea typeface="Times New Roman"/>
                        </a:rPr>
                        <a:t>Плата за публичный сервитут, предусмотренная решением уполномоченного органа об установлении публичного сервитута в отношении земельных участков, находящихся в государственной или муниципальной собственности</a:t>
                      </a:r>
                    </a:p>
                  </a:txBody>
                  <a:tcPr marL="68580" marR="68580" marT="0" marB="0" anchor="b">
                    <a:solidFill>
                      <a:schemeClr val="bg2">
                        <a:lumMod val="90000"/>
                      </a:schemeClr>
                    </a:solidFill>
                  </a:tcPr>
                </a:tc>
                <a:tc>
                  <a:txBody>
                    <a:bodyPr/>
                    <a:lstStyle/>
                    <a:p>
                      <a:pPr algn="r">
                        <a:spcAft>
                          <a:spcPts val="0"/>
                        </a:spcAft>
                      </a:pPr>
                      <a:r>
                        <a:rPr lang="ru-RU" sz="1200" b="1" dirty="0" smtClean="0">
                          <a:solidFill>
                            <a:schemeClr val="bg2">
                              <a:lumMod val="25000"/>
                            </a:schemeClr>
                          </a:solidFill>
                          <a:effectLst/>
                          <a:latin typeface="Times New Roman"/>
                          <a:ea typeface="Times New Roman"/>
                        </a:rPr>
                        <a:t>111,0</a:t>
                      </a:r>
                      <a:endParaRPr lang="ru-RU" sz="1200" b="1" dirty="0">
                        <a:solidFill>
                          <a:schemeClr val="bg2">
                            <a:lumMod val="25000"/>
                          </a:schemeClr>
                        </a:solidFill>
                        <a:effectLst/>
                        <a:latin typeface="Times New Roman"/>
                        <a:ea typeface="Times New Roman"/>
                      </a:endParaRPr>
                    </a:p>
                  </a:txBody>
                  <a:tcPr marL="68580" marR="68580" marT="0" marB="0" anchor="b">
                    <a:solidFill>
                      <a:schemeClr val="bg2">
                        <a:lumMod val="90000"/>
                      </a:schemeClr>
                    </a:solidFill>
                  </a:tcPr>
                </a:tc>
                <a:tc>
                  <a:txBody>
                    <a:bodyPr/>
                    <a:lstStyle/>
                    <a:p>
                      <a:pPr algn="r">
                        <a:spcAft>
                          <a:spcPts val="0"/>
                        </a:spcAft>
                      </a:pPr>
                      <a:r>
                        <a:rPr lang="ru-RU" sz="1200" b="1" dirty="0" smtClean="0">
                          <a:solidFill>
                            <a:schemeClr val="bg2">
                              <a:lumMod val="25000"/>
                            </a:schemeClr>
                          </a:solidFill>
                          <a:effectLst/>
                          <a:latin typeface="Times New Roman"/>
                          <a:ea typeface="Times New Roman"/>
                        </a:rPr>
                        <a:t>112,4</a:t>
                      </a:r>
                      <a:endParaRPr lang="ru-RU" sz="1200" b="1" dirty="0">
                        <a:solidFill>
                          <a:schemeClr val="bg2">
                            <a:lumMod val="25000"/>
                          </a:schemeClr>
                        </a:solidFill>
                        <a:effectLst/>
                        <a:latin typeface="Times New Roman"/>
                        <a:ea typeface="Times New Roman"/>
                      </a:endParaRPr>
                    </a:p>
                  </a:txBody>
                  <a:tcPr marL="68580" marR="68580" marT="0" marB="0" anchor="b">
                    <a:solidFill>
                      <a:schemeClr val="bg2">
                        <a:lumMod val="90000"/>
                      </a:schemeClr>
                    </a:solidFill>
                  </a:tcPr>
                </a:tc>
                <a:tc>
                  <a:txBody>
                    <a:bodyPr/>
                    <a:lstStyle/>
                    <a:p>
                      <a:pPr algn="r">
                        <a:spcAft>
                          <a:spcPts val="0"/>
                        </a:spcAft>
                      </a:pPr>
                      <a:r>
                        <a:rPr lang="ru-RU" sz="1200" b="1" dirty="0" smtClean="0">
                          <a:solidFill>
                            <a:schemeClr val="bg2">
                              <a:lumMod val="25000"/>
                            </a:schemeClr>
                          </a:solidFill>
                          <a:effectLst/>
                          <a:latin typeface="Times New Roman"/>
                          <a:ea typeface="Times New Roman"/>
                        </a:rPr>
                        <a:t>101,3</a:t>
                      </a:r>
                      <a:endParaRPr lang="ru-RU" sz="1200" b="1" dirty="0">
                        <a:solidFill>
                          <a:schemeClr val="bg2">
                            <a:lumMod val="25000"/>
                          </a:schemeClr>
                        </a:solidFill>
                        <a:effectLst/>
                        <a:latin typeface="Times New Roman"/>
                        <a:ea typeface="Times New Roman"/>
                      </a:endParaRPr>
                    </a:p>
                  </a:txBody>
                  <a:tcPr marL="68580" marR="68580" marT="0" marB="0" anchor="b">
                    <a:solidFill>
                      <a:schemeClr val="bg2">
                        <a:lumMod val="90000"/>
                      </a:schemeClr>
                    </a:solidFill>
                  </a:tcPr>
                </a:tc>
              </a:tr>
              <a:tr h="290773">
                <a:tc>
                  <a:txBody>
                    <a:bodyPr/>
                    <a:lstStyle/>
                    <a:p>
                      <a:pPr>
                        <a:spcAft>
                          <a:spcPts val="0"/>
                        </a:spcAft>
                      </a:pPr>
                      <a:r>
                        <a:rPr lang="ru-RU" sz="1200" b="1">
                          <a:solidFill>
                            <a:schemeClr val="bg2">
                              <a:lumMod val="25000"/>
                            </a:schemeClr>
                          </a:solidFill>
                          <a:effectLst/>
                          <a:latin typeface="Times New Roman"/>
                          <a:ea typeface="Times New Roman"/>
                        </a:rPr>
                        <a:t>Прочие доходы от использования имущества и прав, находящихся в государственной и муниципальной собственности (за исключением имущества бюджетных и автономных учреждений, а также имущества государственных и муниципальных унитарных предприятий, в том числе казенных)</a:t>
                      </a:r>
                    </a:p>
                  </a:txBody>
                  <a:tcPr marL="68580" marR="68580" marT="0" marB="0" anchor="b">
                    <a:solidFill>
                      <a:schemeClr val="bg2">
                        <a:lumMod val="90000"/>
                      </a:schemeClr>
                    </a:solidFill>
                  </a:tcPr>
                </a:tc>
                <a:tc>
                  <a:txBody>
                    <a:bodyPr/>
                    <a:lstStyle/>
                    <a:p>
                      <a:pPr algn="r">
                        <a:spcAft>
                          <a:spcPts val="0"/>
                        </a:spcAft>
                      </a:pPr>
                      <a:r>
                        <a:rPr lang="ru-RU" sz="1200" b="1" dirty="0" smtClean="0">
                          <a:solidFill>
                            <a:schemeClr val="bg2">
                              <a:lumMod val="25000"/>
                            </a:schemeClr>
                          </a:solidFill>
                          <a:effectLst/>
                          <a:latin typeface="Times New Roman"/>
                          <a:ea typeface="Times New Roman"/>
                        </a:rPr>
                        <a:t>685,0</a:t>
                      </a:r>
                      <a:endParaRPr lang="ru-RU" sz="1200" b="1" dirty="0">
                        <a:solidFill>
                          <a:schemeClr val="bg2">
                            <a:lumMod val="25000"/>
                          </a:schemeClr>
                        </a:solidFill>
                        <a:effectLst/>
                        <a:latin typeface="Times New Roman"/>
                        <a:ea typeface="Times New Roman"/>
                      </a:endParaRPr>
                    </a:p>
                  </a:txBody>
                  <a:tcPr marL="68580" marR="68580" marT="0" marB="0" anchor="b">
                    <a:solidFill>
                      <a:schemeClr val="bg2">
                        <a:lumMod val="90000"/>
                      </a:schemeClr>
                    </a:solidFill>
                  </a:tcPr>
                </a:tc>
                <a:tc>
                  <a:txBody>
                    <a:bodyPr/>
                    <a:lstStyle/>
                    <a:p>
                      <a:pPr algn="r">
                        <a:spcAft>
                          <a:spcPts val="0"/>
                        </a:spcAft>
                      </a:pPr>
                      <a:r>
                        <a:rPr lang="ru-RU" sz="1200" b="1" dirty="0" smtClean="0">
                          <a:solidFill>
                            <a:schemeClr val="bg2">
                              <a:lumMod val="25000"/>
                            </a:schemeClr>
                          </a:solidFill>
                          <a:effectLst/>
                          <a:latin typeface="Times New Roman"/>
                          <a:ea typeface="Times New Roman"/>
                        </a:rPr>
                        <a:t>694,2</a:t>
                      </a:r>
                      <a:endParaRPr lang="ru-RU" sz="1200" b="1" dirty="0">
                        <a:solidFill>
                          <a:schemeClr val="bg2">
                            <a:lumMod val="25000"/>
                          </a:schemeClr>
                        </a:solidFill>
                        <a:effectLst/>
                        <a:latin typeface="Times New Roman"/>
                        <a:ea typeface="Times New Roman"/>
                      </a:endParaRPr>
                    </a:p>
                  </a:txBody>
                  <a:tcPr marL="68580" marR="68580" marT="0" marB="0" anchor="b">
                    <a:solidFill>
                      <a:schemeClr val="bg2">
                        <a:lumMod val="90000"/>
                      </a:schemeClr>
                    </a:solidFill>
                  </a:tcPr>
                </a:tc>
                <a:tc>
                  <a:txBody>
                    <a:bodyPr/>
                    <a:lstStyle/>
                    <a:p>
                      <a:pPr algn="r">
                        <a:spcAft>
                          <a:spcPts val="0"/>
                        </a:spcAft>
                      </a:pPr>
                      <a:r>
                        <a:rPr lang="ru-RU" sz="1200" b="1" dirty="0" smtClean="0">
                          <a:solidFill>
                            <a:schemeClr val="bg2">
                              <a:lumMod val="25000"/>
                            </a:schemeClr>
                          </a:solidFill>
                          <a:effectLst/>
                          <a:latin typeface="Times New Roman"/>
                          <a:ea typeface="Times New Roman"/>
                        </a:rPr>
                        <a:t>101,3</a:t>
                      </a:r>
                      <a:endParaRPr lang="ru-RU" sz="1200" b="1" dirty="0">
                        <a:solidFill>
                          <a:schemeClr val="bg2">
                            <a:lumMod val="25000"/>
                          </a:schemeClr>
                        </a:solidFill>
                        <a:effectLst/>
                        <a:latin typeface="Times New Roman"/>
                        <a:ea typeface="Times New Roman"/>
                      </a:endParaRPr>
                    </a:p>
                  </a:txBody>
                  <a:tcPr marL="68580" marR="68580" marT="0" marB="0" anchor="b">
                    <a:solidFill>
                      <a:schemeClr val="bg2">
                        <a:lumMod val="90000"/>
                      </a:schemeClr>
                    </a:solidFill>
                  </a:tcPr>
                </a:tc>
              </a:tr>
              <a:tr h="305307">
                <a:tc>
                  <a:txBody>
                    <a:bodyPr/>
                    <a:lstStyle/>
                    <a:p>
                      <a:pPr>
                        <a:spcAft>
                          <a:spcPts val="0"/>
                        </a:spcAft>
                      </a:pPr>
                      <a:r>
                        <a:rPr lang="ru-RU" sz="1200" b="1" dirty="0">
                          <a:solidFill>
                            <a:schemeClr val="bg2">
                              <a:lumMod val="25000"/>
                            </a:schemeClr>
                          </a:solidFill>
                          <a:effectLst/>
                          <a:latin typeface="Times New Roman"/>
                          <a:ea typeface="Times New Roman"/>
                        </a:rPr>
                        <a:t>Плата за негативное воздействие на окружающую среду</a:t>
                      </a:r>
                    </a:p>
                  </a:txBody>
                  <a:tcPr marL="68580" marR="68580" marT="0" marB="0" anchor="b">
                    <a:solidFill>
                      <a:schemeClr val="bg2">
                        <a:lumMod val="90000"/>
                      </a:schemeClr>
                    </a:solidFill>
                  </a:tcPr>
                </a:tc>
                <a:tc>
                  <a:txBody>
                    <a:bodyPr/>
                    <a:lstStyle/>
                    <a:p>
                      <a:pPr algn="r">
                        <a:spcAft>
                          <a:spcPts val="0"/>
                        </a:spcAft>
                      </a:pPr>
                      <a:r>
                        <a:rPr lang="ru-RU" sz="1200" b="1" dirty="0" smtClean="0">
                          <a:solidFill>
                            <a:schemeClr val="bg2">
                              <a:lumMod val="25000"/>
                            </a:schemeClr>
                          </a:solidFill>
                          <a:effectLst/>
                          <a:latin typeface="Times New Roman"/>
                          <a:ea typeface="Times New Roman"/>
                        </a:rPr>
                        <a:t>5 636,0</a:t>
                      </a:r>
                      <a:endParaRPr lang="ru-RU" sz="1200" b="1" dirty="0">
                        <a:solidFill>
                          <a:schemeClr val="bg2">
                            <a:lumMod val="25000"/>
                          </a:schemeClr>
                        </a:solidFill>
                        <a:effectLst/>
                        <a:latin typeface="Times New Roman"/>
                        <a:ea typeface="Times New Roman"/>
                      </a:endParaRPr>
                    </a:p>
                  </a:txBody>
                  <a:tcPr marL="68580" marR="68580" marT="0" marB="0" anchor="b">
                    <a:solidFill>
                      <a:schemeClr val="bg2">
                        <a:lumMod val="90000"/>
                      </a:schemeClr>
                    </a:solidFill>
                  </a:tcPr>
                </a:tc>
                <a:tc>
                  <a:txBody>
                    <a:bodyPr/>
                    <a:lstStyle/>
                    <a:p>
                      <a:pPr algn="r">
                        <a:spcAft>
                          <a:spcPts val="0"/>
                        </a:spcAft>
                      </a:pPr>
                      <a:r>
                        <a:rPr lang="ru-RU" sz="1200" b="1" dirty="0" smtClean="0">
                          <a:solidFill>
                            <a:schemeClr val="bg2">
                              <a:lumMod val="25000"/>
                            </a:schemeClr>
                          </a:solidFill>
                          <a:effectLst/>
                          <a:latin typeface="Times New Roman"/>
                          <a:ea typeface="Times New Roman"/>
                        </a:rPr>
                        <a:t>5 715,3</a:t>
                      </a:r>
                      <a:endParaRPr lang="ru-RU" sz="1200" b="1" dirty="0">
                        <a:solidFill>
                          <a:schemeClr val="bg2">
                            <a:lumMod val="25000"/>
                          </a:schemeClr>
                        </a:solidFill>
                        <a:effectLst/>
                        <a:latin typeface="Times New Roman"/>
                        <a:ea typeface="Times New Roman"/>
                      </a:endParaRPr>
                    </a:p>
                  </a:txBody>
                  <a:tcPr marL="68580" marR="68580" marT="0" marB="0" anchor="b">
                    <a:solidFill>
                      <a:schemeClr val="bg2">
                        <a:lumMod val="90000"/>
                      </a:schemeClr>
                    </a:solidFill>
                  </a:tcPr>
                </a:tc>
                <a:tc>
                  <a:txBody>
                    <a:bodyPr/>
                    <a:lstStyle/>
                    <a:p>
                      <a:pPr algn="r">
                        <a:spcAft>
                          <a:spcPts val="0"/>
                        </a:spcAft>
                      </a:pPr>
                      <a:r>
                        <a:rPr lang="ru-RU" sz="1200" b="1" dirty="0" smtClean="0">
                          <a:solidFill>
                            <a:schemeClr val="bg2">
                              <a:lumMod val="25000"/>
                            </a:schemeClr>
                          </a:solidFill>
                          <a:effectLst/>
                          <a:latin typeface="Times New Roman"/>
                          <a:ea typeface="Times New Roman"/>
                        </a:rPr>
                        <a:t>101,4</a:t>
                      </a:r>
                      <a:endParaRPr lang="ru-RU" sz="1200" b="1" dirty="0">
                        <a:solidFill>
                          <a:schemeClr val="bg2">
                            <a:lumMod val="25000"/>
                          </a:schemeClr>
                        </a:solidFill>
                        <a:effectLst/>
                        <a:latin typeface="Times New Roman"/>
                        <a:ea typeface="Times New Roman"/>
                      </a:endParaRPr>
                    </a:p>
                  </a:txBody>
                  <a:tcPr marL="68580" marR="68580" marT="0" marB="0" anchor="b">
                    <a:solidFill>
                      <a:schemeClr val="bg2">
                        <a:lumMod val="90000"/>
                      </a:schemeClr>
                    </a:solidFill>
                  </a:tcPr>
                </a:tc>
              </a:tr>
              <a:tr h="304147">
                <a:tc>
                  <a:txBody>
                    <a:bodyPr/>
                    <a:lstStyle/>
                    <a:p>
                      <a:pPr>
                        <a:spcAft>
                          <a:spcPts val="0"/>
                        </a:spcAft>
                      </a:pPr>
                      <a:r>
                        <a:rPr lang="ru-RU" sz="1200" b="1" dirty="0">
                          <a:solidFill>
                            <a:schemeClr val="bg2">
                              <a:lumMod val="25000"/>
                            </a:schemeClr>
                          </a:solidFill>
                          <a:effectLst/>
                          <a:latin typeface="Times New Roman"/>
                          <a:ea typeface="Times New Roman"/>
                        </a:rPr>
                        <a:t>Доходы от оказания платных услуг </a:t>
                      </a:r>
                    </a:p>
                  </a:txBody>
                  <a:tcPr marL="68580" marR="68580" marT="0" marB="0" anchor="b">
                    <a:solidFill>
                      <a:schemeClr val="bg2">
                        <a:lumMod val="90000"/>
                      </a:schemeClr>
                    </a:solidFill>
                  </a:tcPr>
                </a:tc>
                <a:tc>
                  <a:txBody>
                    <a:bodyPr/>
                    <a:lstStyle/>
                    <a:p>
                      <a:pPr algn="r">
                        <a:spcAft>
                          <a:spcPts val="0"/>
                        </a:spcAft>
                      </a:pPr>
                      <a:r>
                        <a:rPr lang="ru-RU" sz="1200" b="1" dirty="0" smtClean="0">
                          <a:solidFill>
                            <a:schemeClr val="bg2">
                              <a:lumMod val="25000"/>
                            </a:schemeClr>
                          </a:solidFill>
                          <a:effectLst/>
                          <a:latin typeface="Times New Roman"/>
                          <a:ea typeface="Times New Roman"/>
                        </a:rPr>
                        <a:t>933,0</a:t>
                      </a:r>
                      <a:endParaRPr lang="ru-RU" sz="1200" b="1" dirty="0">
                        <a:solidFill>
                          <a:schemeClr val="bg2">
                            <a:lumMod val="25000"/>
                          </a:schemeClr>
                        </a:solidFill>
                        <a:effectLst/>
                        <a:latin typeface="Times New Roman"/>
                        <a:ea typeface="Times New Roman"/>
                      </a:endParaRPr>
                    </a:p>
                  </a:txBody>
                  <a:tcPr marL="68580" marR="68580" marT="0" marB="0" anchor="b">
                    <a:solidFill>
                      <a:schemeClr val="bg2">
                        <a:lumMod val="90000"/>
                      </a:schemeClr>
                    </a:solidFill>
                  </a:tcPr>
                </a:tc>
                <a:tc>
                  <a:txBody>
                    <a:bodyPr/>
                    <a:lstStyle/>
                    <a:p>
                      <a:pPr algn="r">
                        <a:spcAft>
                          <a:spcPts val="0"/>
                        </a:spcAft>
                      </a:pPr>
                      <a:r>
                        <a:rPr lang="ru-RU" sz="1200" b="1" dirty="0" smtClean="0">
                          <a:solidFill>
                            <a:schemeClr val="bg2">
                              <a:lumMod val="25000"/>
                            </a:schemeClr>
                          </a:solidFill>
                          <a:effectLst/>
                          <a:latin typeface="Times New Roman"/>
                          <a:ea typeface="Times New Roman"/>
                        </a:rPr>
                        <a:t>946,8</a:t>
                      </a:r>
                      <a:endParaRPr lang="ru-RU" sz="1200" b="1" dirty="0">
                        <a:solidFill>
                          <a:schemeClr val="bg2">
                            <a:lumMod val="25000"/>
                          </a:schemeClr>
                        </a:solidFill>
                        <a:effectLst/>
                        <a:latin typeface="Times New Roman"/>
                        <a:ea typeface="Times New Roman"/>
                      </a:endParaRPr>
                    </a:p>
                  </a:txBody>
                  <a:tcPr marL="68580" marR="68580" marT="0" marB="0" anchor="b">
                    <a:solidFill>
                      <a:schemeClr val="bg2">
                        <a:lumMod val="90000"/>
                      </a:schemeClr>
                    </a:solidFill>
                  </a:tcPr>
                </a:tc>
                <a:tc>
                  <a:txBody>
                    <a:bodyPr/>
                    <a:lstStyle/>
                    <a:p>
                      <a:pPr algn="r">
                        <a:spcAft>
                          <a:spcPts val="0"/>
                        </a:spcAft>
                      </a:pPr>
                      <a:r>
                        <a:rPr lang="ru-RU" sz="1200" b="1" dirty="0" smtClean="0">
                          <a:solidFill>
                            <a:schemeClr val="bg2">
                              <a:lumMod val="25000"/>
                            </a:schemeClr>
                          </a:solidFill>
                          <a:effectLst/>
                          <a:latin typeface="Times New Roman"/>
                          <a:ea typeface="Times New Roman"/>
                        </a:rPr>
                        <a:t>101,5</a:t>
                      </a:r>
                      <a:endParaRPr lang="ru-RU" sz="1200" b="1" dirty="0">
                        <a:solidFill>
                          <a:schemeClr val="bg2">
                            <a:lumMod val="25000"/>
                          </a:schemeClr>
                        </a:solidFill>
                        <a:effectLst/>
                        <a:latin typeface="Times New Roman"/>
                        <a:ea typeface="Times New Roman"/>
                      </a:endParaRPr>
                    </a:p>
                  </a:txBody>
                  <a:tcPr marL="68580" marR="68580" marT="0" marB="0" anchor="b">
                    <a:solidFill>
                      <a:schemeClr val="bg2">
                        <a:lumMod val="90000"/>
                      </a:schemeClr>
                    </a:solidFill>
                  </a:tcPr>
                </a:tc>
              </a:tr>
              <a:tr h="304147">
                <a:tc>
                  <a:txBody>
                    <a:bodyPr/>
                    <a:lstStyle/>
                    <a:p>
                      <a:pPr>
                        <a:spcAft>
                          <a:spcPts val="0"/>
                        </a:spcAft>
                      </a:pPr>
                      <a:r>
                        <a:rPr lang="ru-RU" sz="1200" b="1">
                          <a:solidFill>
                            <a:schemeClr val="bg2">
                              <a:lumMod val="25000"/>
                            </a:schemeClr>
                          </a:solidFill>
                          <a:effectLst/>
                          <a:latin typeface="Times New Roman"/>
                          <a:ea typeface="Times New Roman"/>
                        </a:rPr>
                        <a:t>Прочие доходы от компенсации затрат государства</a:t>
                      </a:r>
                    </a:p>
                  </a:txBody>
                  <a:tcPr marL="68580" marR="68580" marT="0" marB="0" anchor="b">
                    <a:solidFill>
                      <a:schemeClr val="bg2">
                        <a:lumMod val="90000"/>
                      </a:schemeClr>
                    </a:solidFill>
                  </a:tcPr>
                </a:tc>
                <a:tc>
                  <a:txBody>
                    <a:bodyPr/>
                    <a:lstStyle/>
                    <a:p>
                      <a:pPr algn="r">
                        <a:spcAft>
                          <a:spcPts val="0"/>
                        </a:spcAft>
                      </a:pPr>
                      <a:r>
                        <a:rPr lang="ru-RU" sz="1200" b="1" dirty="0" smtClean="0">
                          <a:solidFill>
                            <a:schemeClr val="bg2">
                              <a:lumMod val="25000"/>
                            </a:schemeClr>
                          </a:solidFill>
                          <a:effectLst/>
                          <a:latin typeface="Times New Roman"/>
                          <a:ea typeface="Times New Roman"/>
                        </a:rPr>
                        <a:t>6 966,0</a:t>
                      </a:r>
                      <a:endParaRPr lang="ru-RU" sz="1200" b="1" dirty="0">
                        <a:solidFill>
                          <a:schemeClr val="bg2">
                            <a:lumMod val="25000"/>
                          </a:schemeClr>
                        </a:solidFill>
                        <a:effectLst/>
                        <a:latin typeface="Times New Roman"/>
                        <a:ea typeface="Times New Roman"/>
                      </a:endParaRPr>
                    </a:p>
                  </a:txBody>
                  <a:tcPr marL="68580" marR="68580" marT="0" marB="0" anchor="b">
                    <a:solidFill>
                      <a:schemeClr val="bg2">
                        <a:lumMod val="90000"/>
                      </a:schemeClr>
                    </a:solidFill>
                  </a:tcPr>
                </a:tc>
                <a:tc>
                  <a:txBody>
                    <a:bodyPr/>
                    <a:lstStyle/>
                    <a:p>
                      <a:pPr algn="r">
                        <a:spcAft>
                          <a:spcPts val="0"/>
                        </a:spcAft>
                      </a:pPr>
                      <a:r>
                        <a:rPr lang="ru-RU" sz="1200" b="1" dirty="0" smtClean="0">
                          <a:solidFill>
                            <a:schemeClr val="bg2">
                              <a:lumMod val="25000"/>
                            </a:schemeClr>
                          </a:solidFill>
                          <a:effectLst/>
                          <a:latin typeface="Times New Roman"/>
                          <a:ea typeface="Times New Roman"/>
                        </a:rPr>
                        <a:t>7 063,6</a:t>
                      </a:r>
                      <a:endParaRPr lang="ru-RU" sz="1200" b="1" dirty="0">
                        <a:solidFill>
                          <a:schemeClr val="bg2">
                            <a:lumMod val="25000"/>
                          </a:schemeClr>
                        </a:solidFill>
                        <a:effectLst/>
                        <a:latin typeface="Times New Roman"/>
                        <a:ea typeface="Times New Roman"/>
                      </a:endParaRPr>
                    </a:p>
                  </a:txBody>
                  <a:tcPr marL="68580" marR="68580" marT="0" marB="0" anchor="b">
                    <a:solidFill>
                      <a:schemeClr val="bg2">
                        <a:lumMod val="90000"/>
                      </a:schemeClr>
                    </a:solidFill>
                  </a:tcPr>
                </a:tc>
                <a:tc>
                  <a:txBody>
                    <a:bodyPr/>
                    <a:lstStyle/>
                    <a:p>
                      <a:pPr algn="r">
                        <a:spcAft>
                          <a:spcPts val="0"/>
                        </a:spcAft>
                      </a:pPr>
                      <a:r>
                        <a:rPr lang="ru-RU" sz="1200" b="1" dirty="0" smtClean="0">
                          <a:solidFill>
                            <a:schemeClr val="bg2">
                              <a:lumMod val="25000"/>
                            </a:schemeClr>
                          </a:solidFill>
                          <a:effectLst/>
                          <a:latin typeface="Times New Roman"/>
                          <a:ea typeface="Times New Roman"/>
                        </a:rPr>
                        <a:t>101,4</a:t>
                      </a:r>
                      <a:endParaRPr lang="ru-RU" sz="1200" b="1" dirty="0">
                        <a:solidFill>
                          <a:schemeClr val="bg2">
                            <a:lumMod val="25000"/>
                          </a:schemeClr>
                        </a:solidFill>
                        <a:effectLst/>
                        <a:latin typeface="Times New Roman"/>
                        <a:ea typeface="Times New Roman"/>
                      </a:endParaRPr>
                    </a:p>
                  </a:txBody>
                  <a:tcPr marL="68580" marR="68580" marT="0" marB="0" anchor="b">
                    <a:solidFill>
                      <a:schemeClr val="bg2">
                        <a:lumMod val="90000"/>
                      </a:schemeClr>
                    </a:solidFill>
                  </a:tcPr>
                </a:tc>
              </a:tr>
              <a:tr h="304147">
                <a:tc>
                  <a:txBody>
                    <a:bodyPr/>
                    <a:lstStyle/>
                    <a:p>
                      <a:pPr>
                        <a:spcAft>
                          <a:spcPts val="0"/>
                        </a:spcAft>
                      </a:pPr>
                      <a:r>
                        <a:rPr lang="ru-RU" sz="1200" b="1" dirty="0">
                          <a:solidFill>
                            <a:schemeClr val="bg2">
                              <a:lumMod val="25000"/>
                            </a:schemeClr>
                          </a:solidFill>
                          <a:effectLst/>
                          <a:latin typeface="Times New Roman"/>
                          <a:ea typeface="Times New Roman"/>
                        </a:rPr>
                        <a:t>Доходы от реализации имущества, находящегося в государственной собственности</a:t>
                      </a:r>
                    </a:p>
                  </a:txBody>
                  <a:tcPr marL="68580" marR="68580" marT="0" marB="0" anchor="b">
                    <a:solidFill>
                      <a:schemeClr val="bg2">
                        <a:lumMod val="90000"/>
                      </a:schemeClr>
                    </a:solidFill>
                  </a:tcPr>
                </a:tc>
                <a:tc>
                  <a:txBody>
                    <a:bodyPr/>
                    <a:lstStyle/>
                    <a:p>
                      <a:pPr algn="r">
                        <a:spcAft>
                          <a:spcPts val="0"/>
                        </a:spcAft>
                      </a:pPr>
                      <a:r>
                        <a:rPr lang="ru-RU" sz="1200" b="1" dirty="0">
                          <a:solidFill>
                            <a:schemeClr val="bg2">
                              <a:lumMod val="25000"/>
                            </a:schemeClr>
                          </a:solidFill>
                          <a:effectLst/>
                          <a:latin typeface="Times New Roman"/>
                          <a:ea typeface="Times New Roman"/>
                        </a:rPr>
                        <a:t>8 242,0</a:t>
                      </a:r>
                    </a:p>
                  </a:txBody>
                  <a:tcPr marL="68580" marR="68580" marT="0" marB="0" anchor="b">
                    <a:solidFill>
                      <a:schemeClr val="bg2">
                        <a:lumMod val="90000"/>
                      </a:schemeClr>
                    </a:solidFill>
                  </a:tcPr>
                </a:tc>
                <a:tc>
                  <a:txBody>
                    <a:bodyPr/>
                    <a:lstStyle/>
                    <a:p>
                      <a:pPr algn="r">
                        <a:spcAft>
                          <a:spcPts val="0"/>
                        </a:spcAft>
                      </a:pPr>
                      <a:r>
                        <a:rPr lang="ru-RU" sz="1200" b="1" dirty="0">
                          <a:solidFill>
                            <a:schemeClr val="bg2">
                              <a:lumMod val="25000"/>
                            </a:schemeClr>
                          </a:solidFill>
                          <a:effectLst/>
                          <a:latin typeface="Times New Roman"/>
                          <a:ea typeface="Times New Roman"/>
                        </a:rPr>
                        <a:t>8 435,7</a:t>
                      </a:r>
                    </a:p>
                  </a:txBody>
                  <a:tcPr marL="68580" marR="68580" marT="0" marB="0" anchor="b">
                    <a:solidFill>
                      <a:schemeClr val="bg2">
                        <a:lumMod val="90000"/>
                      </a:schemeClr>
                    </a:solidFill>
                  </a:tcPr>
                </a:tc>
                <a:tc>
                  <a:txBody>
                    <a:bodyPr/>
                    <a:lstStyle/>
                    <a:p>
                      <a:pPr algn="r">
                        <a:spcAft>
                          <a:spcPts val="0"/>
                        </a:spcAft>
                      </a:pPr>
                      <a:r>
                        <a:rPr lang="ru-RU" sz="1200" b="1" dirty="0">
                          <a:solidFill>
                            <a:schemeClr val="bg2">
                              <a:lumMod val="25000"/>
                            </a:schemeClr>
                          </a:solidFill>
                          <a:effectLst/>
                          <a:latin typeface="Times New Roman"/>
                          <a:ea typeface="Times New Roman"/>
                        </a:rPr>
                        <a:t>102,4</a:t>
                      </a:r>
                    </a:p>
                  </a:txBody>
                  <a:tcPr marL="68580" marR="68580" marT="0" marB="0" anchor="b">
                    <a:solidFill>
                      <a:schemeClr val="bg2">
                        <a:lumMod val="90000"/>
                      </a:schemeClr>
                    </a:solidFill>
                  </a:tcPr>
                </a:tc>
              </a:tr>
              <a:tr h="304147">
                <a:tc>
                  <a:txBody>
                    <a:bodyPr/>
                    <a:lstStyle/>
                    <a:p>
                      <a:pPr>
                        <a:spcAft>
                          <a:spcPts val="0"/>
                        </a:spcAft>
                      </a:pPr>
                      <a:r>
                        <a:rPr lang="ru-RU" sz="1200" b="1">
                          <a:solidFill>
                            <a:schemeClr val="bg2">
                              <a:lumMod val="25000"/>
                            </a:schemeClr>
                          </a:solidFill>
                          <a:effectLst/>
                          <a:latin typeface="Times New Roman"/>
                          <a:ea typeface="Times New Roman"/>
                        </a:rPr>
                        <a:t>Штрафы</a:t>
                      </a:r>
                    </a:p>
                  </a:txBody>
                  <a:tcPr marL="68580" marR="68580" marT="0" marB="0" anchor="b">
                    <a:solidFill>
                      <a:schemeClr val="bg2">
                        <a:lumMod val="90000"/>
                      </a:schemeClr>
                    </a:solidFill>
                  </a:tcPr>
                </a:tc>
                <a:tc>
                  <a:txBody>
                    <a:bodyPr/>
                    <a:lstStyle/>
                    <a:p>
                      <a:pPr algn="r">
                        <a:spcAft>
                          <a:spcPts val="0"/>
                        </a:spcAft>
                      </a:pPr>
                      <a:r>
                        <a:rPr lang="ru-RU" sz="1200" b="1" dirty="0" smtClean="0">
                          <a:solidFill>
                            <a:schemeClr val="bg2">
                              <a:lumMod val="25000"/>
                            </a:schemeClr>
                          </a:solidFill>
                          <a:effectLst/>
                          <a:latin typeface="Times New Roman"/>
                          <a:ea typeface="Times New Roman"/>
                        </a:rPr>
                        <a:t>4 301,0</a:t>
                      </a:r>
                      <a:endParaRPr lang="ru-RU" sz="1200" b="1" dirty="0">
                        <a:solidFill>
                          <a:schemeClr val="bg2">
                            <a:lumMod val="25000"/>
                          </a:schemeClr>
                        </a:solidFill>
                        <a:effectLst/>
                        <a:latin typeface="Times New Roman"/>
                        <a:ea typeface="Times New Roman"/>
                      </a:endParaRPr>
                    </a:p>
                  </a:txBody>
                  <a:tcPr marL="68580" marR="68580" marT="0" marB="0" anchor="b">
                    <a:solidFill>
                      <a:schemeClr val="bg2">
                        <a:lumMod val="90000"/>
                      </a:schemeClr>
                    </a:solidFill>
                  </a:tcPr>
                </a:tc>
                <a:tc>
                  <a:txBody>
                    <a:bodyPr/>
                    <a:lstStyle/>
                    <a:p>
                      <a:pPr algn="r">
                        <a:spcAft>
                          <a:spcPts val="0"/>
                        </a:spcAft>
                      </a:pPr>
                      <a:r>
                        <a:rPr lang="ru-RU" sz="1200" b="1" dirty="0" smtClean="0">
                          <a:solidFill>
                            <a:schemeClr val="bg2">
                              <a:lumMod val="25000"/>
                            </a:schemeClr>
                          </a:solidFill>
                          <a:effectLst/>
                          <a:latin typeface="Times New Roman"/>
                          <a:ea typeface="Times New Roman"/>
                        </a:rPr>
                        <a:t>4 353,1</a:t>
                      </a:r>
                      <a:endParaRPr lang="ru-RU" sz="1200" b="1" dirty="0">
                        <a:solidFill>
                          <a:schemeClr val="bg2">
                            <a:lumMod val="25000"/>
                          </a:schemeClr>
                        </a:solidFill>
                        <a:effectLst/>
                        <a:latin typeface="Times New Roman"/>
                        <a:ea typeface="Times New Roman"/>
                      </a:endParaRPr>
                    </a:p>
                  </a:txBody>
                  <a:tcPr marL="68580" marR="68580" marT="0" marB="0" anchor="b">
                    <a:solidFill>
                      <a:schemeClr val="bg2">
                        <a:lumMod val="90000"/>
                      </a:schemeClr>
                    </a:solidFill>
                  </a:tcPr>
                </a:tc>
                <a:tc>
                  <a:txBody>
                    <a:bodyPr/>
                    <a:lstStyle/>
                    <a:p>
                      <a:pPr algn="r">
                        <a:spcAft>
                          <a:spcPts val="0"/>
                        </a:spcAft>
                      </a:pPr>
                      <a:r>
                        <a:rPr lang="ru-RU" sz="1200" b="1" dirty="0" smtClean="0">
                          <a:solidFill>
                            <a:schemeClr val="bg2">
                              <a:lumMod val="25000"/>
                            </a:schemeClr>
                          </a:solidFill>
                          <a:effectLst/>
                          <a:latin typeface="Times New Roman"/>
                          <a:ea typeface="Times New Roman"/>
                        </a:rPr>
                        <a:t>101,2</a:t>
                      </a:r>
                      <a:endParaRPr lang="ru-RU" sz="1200" b="1" dirty="0">
                        <a:solidFill>
                          <a:schemeClr val="bg2">
                            <a:lumMod val="25000"/>
                          </a:schemeClr>
                        </a:solidFill>
                        <a:effectLst/>
                        <a:latin typeface="Times New Roman"/>
                        <a:ea typeface="Times New Roman"/>
                      </a:endParaRPr>
                    </a:p>
                  </a:txBody>
                  <a:tcPr marL="68580" marR="68580" marT="0" marB="0" anchor="b">
                    <a:solidFill>
                      <a:schemeClr val="bg2">
                        <a:lumMod val="90000"/>
                      </a:schemeClr>
                    </a:solidFill>
                  </a:tcPr>
                </a:tc>
              </a:tr>
              <a:tr h="304147">
                <a:tc>
                  <a:txBody>
                    <a:bodyPr/>
                    <a:lstStyle/>
                    <a:p>
                      <a:pPr>
                        <a:spcAft>
                          <a:spcPts val="0"/>
                        </a:spcAft>
                      </a:pPr>
                      <a:r>
                        <a:rPr lang="ru-RU" sz="1200" b="1">
                          <a:solidFill>
                            <a:schemeClr val="bg2">
                              <a:lumMod val="25000"/>
                            </a:schemeClr>
                          </a:solidFill>
                          <a:effectLst/>
                          <a:latin typeface="Times New Roman"/>
                          <a:ea typeface="Times New Roman"/>
                        </a:rPr>
                        <a:t>Невыясненные поступления</a:t>
                      </a:r>
                    </a:p>
                  </a:txBody>
                  <a:tcPr marL="68580" marR="68580" marT="0" marB="0" anchor="b">
                    <a:solidFill>
                      <a:schemeClr val="bg2">
                        <a:lumMod val="90000"/>
                      </a:schemeClr>
                    </a:solidFill>
                  </a:tcPr>
                </a:tc>
                <a:tc>
                  <a:txBody>
                    <a:bodyPr/>
                    <a:lstStyle/>
                    <a:p>
                      <a:pPr algn="r">
                        <a:spcAft>
                          <a:spcPts val="0"/>
                        </a:spcAft>
                      </a:pPr>
                      <a:r>
                        <a:rPr lang="ru-RU" sz="1200" b="1">
                          <a:solidFill>
                            <a:schemeClr val="bg2">
                              <a:lumMod val="25000"/>
                            </a:schemeClr>
                          </a:solidFill>
                          <a:effectLst/>
                          <a:latin typeface="Times New Roman"/>
                          <a:ea typeface="Times New Roman"/>
                        </a:rPr>
                        <a:t> 0,0</a:t>
                      </a:r>
                    </a:p>
                  </a:txBody>
                  <a:tcPr marL="68580" marR="68580" marT="0" marB="0" anchor="b">
                    <a:solidFill>
                      <a:schemeClr val="bg2">
                        <a:lumMod val="90000"/>
                      </a:schemeClr>
                    </a:solidFill>
                  </a:tcPr>
                </a:tc>
                <a:tc>
                  <a:txBody>
                    <a:bodyPr/>
                    <a:lstStyle/>
                    <a:p>
                      <a:pPr algn="r">
                        <a:spcAft>
                          <a:spcPts val="0"/>
                        </a:spcAft>
                      </a:pPr>
                      <a:r>
                        <a:rPr lang="ru-RU" sz="1200" b="1" dirty="0" smtClean="0">
                          <a:solidFill>
                            <a:schemeClr val="bg2">
                              <a:lumMod val="25000"/>
                            </a:schemeClr>
                          </a:solidFill>
                          <a:effectLst/>
                          <a:latin typeface="Times New Roman"/>
                          <a:ea typeface="Times New Roman"/>
                        </a:rPr>
                        <a:t>45,6</a:t>
                      </a:r>
                      <a:endParaRPr lang="ru-RU" sz="1200" b="1" dirty="0">
                        <a:solidFill>
                          <a:schemeClr val="bg2">
                            <a:lumMod val="25000"/>
                          </a:schemeClr>
                        </a:solidFill>
                        <a:effectLst/>
                        <a:latin typeface="Times New Roman"/>
                        <a:ea typeface="Times New Roman"/>
                      </a:endParaRPr>
                    </a:p>
                  </a:txBody>
                  <a:tcPr marL="68580" marR="68580" marT="0" marB="0" anchor="b">
                    <a:solidFill>
                      <a:schemeClr val="bg2">
                        <a:lumMod val="90000"/>
                      </a:schemeClr>
                    </a:solidFill>
                  </a:tcPr>
                </a:tc>
                <a:tc>
                  <a:txBody>
                    <a:bodyPr/>
                    <a:lstStyle/>
                    <a:p>
                      <a:pPr algn="r">
                        <a:spcAft>
                          <a:spcPts val="0"/>
                        </a:spcAft>
                      </a:pPr>
                      <a:r>
                        <a:rPr lang="ru-RU" sz="1200" b="1" dirty="0">
                          <a:solidFill>
                            <a:schemeClr val="bg2">
                              <a:lumMod val="25000"/>
                            </a:schemeClr>
                          </a:solidFill>
                          <a:effectLst/>
                          <a:latin typeface="Times New Roman"/>
                          <a:ea typeface="Times New Roman"/>
                        </a:rPr>
                        <a:t> </a:t>
                      </a:r>
                    </a:p>
                  </a:txBody>
                  <a:tcPr marL="68580" marR="68580" marT="0" marB="0" anchor="b">
                    <a:solidFill>
                      <a:schemeClr val="bg2">
                        <a:lumMod val="90000"/>
                      </a:schemeClr>
                    </a:solidFill>
                  </a:tcPr>
                </a:tc>
              </a:tr>
              <a:tr h="304147">
                <a:tc>
                  <a:txBody>
                    <a:bodyPr/>
                    <a:lstStyle/>
                    <a:p>
                      <a:pPr>
                        <a:spcAft>
                          <a:spcPts val="0"/>
                        </a:spcAft>
                      </a:pPr>
                      <a:r>
                        <a:rPr lang="ru-RU" sz="1200" b="1">
                          <a:solidFill>
                            <a:schemeClr val="bg2">
                              <a:lumMod val="25000"/>
                            </a:schemeClr>
                          </a:solidFill>
                          <a:effectLst/>
                          <a:latin typeface="Times New Roman"/>
                          <a:ea typeface="Times New Roman"/>
                        </a:rPr>
                        <a:t>Прочие неналоговые доходы</a:t>
                      </a:r>
                    </a:p>
                  </a:txBody>
                  <a:tcPr marL="68580" marR="68580" marT="0" marB="0" anchor="b">
                    <a:solidFill>
                      <a:schemeClr val="bg2">
                        <a:lumMod val="90000"/>
                      </a:schemeClr>
                    </a:solidFill>
                  </a:tcPr>
                </a:tc>
                <a:tc>
                  <a:txBody>
                    <a:bodyPr/>
                    <a:lstStyle/>
                    <a:p>
                      <a:pPr algn="r">
                        <a:spcAft>
                          <a:spcPts val="0"/>
                        </a:spcAft>
                      </a:pPr>
                      <a:r>
                        <a:rPr lang="ru-RU" sz="1200" b="1" dirty="0" smtClean="0">
                          <a:solidFill>
                            <a:schemeClr val="bg2">
                              <a:lumMod val="25000"/>
                            </a:schemeClr>
                          </a:solidFill>
                          <a:effectLst/>
                          <a:latin typeface="Times New Roman"/>
                          <a:ea typeface="Times New Roman"/>
                        </a:rPr>
                        <a:t>401,0</a:t>
                      </a:r>
                      <a:endParaRPr lang="ru-RU" sz="1200" b="1" dirty="0">
                        <a:solidFill>
                          <a:schemeClr val="bg2">
                            <a:lumMod val="25000"/>
                          </a:schemeClr>
                        </a:solidFill>
                        <a:effectLst/>
                        <a:latin typeface="Times New Roman"/>
                        <a:ea typeface="Times New Roman"/>
                      </a:endParaRPr>
                    </a:p>
                  </a:txBody>
                  <a:tcPr marL="68580" marR="68580" marT="0" marB="0" anchor="b">
                    <a:solidFill>
                      <a:schemeClr val="bg2">
                        <a:lumMod val="90000"/>
                      </a:schemeClr>
                    </a:solidFill>
                  </a:tcPr>
                </a:tc>
                <a:tc>
                  <a:txBody>
                    <a:bodyPr/>
                    <a:lstStyle/>
                    <a:p>
                      <a:pPr algn="r">
                        <a:spcAft>
                          <a:spcPts val="0"/>
                        </a:spcAft>
                      </a:pPr>
                      <a:r>
                        <a:rPr lang="ru-RU" sz="1200" b="1" dirty="0" smtClean="0">
                          <a:solidFill>
                            <a:schemeClr val="bg2">
                              <a:lumMod val="25000"/>
                            </a:schemeClr>
                          </a:solidFill>
                          <a:effectLst/>
                          <a:latin typeface="Times New Roman"/>
                          <a:ea typeface="Times New Roman"/>
                        </a:rPr>
                        <a:t>403,3</a:t>
                      </a:r>
                      <a:endParaRPr lang="ru-RU" sz="1200" b="1" dirty="0">
                        <a:solidFill>
                          <a:schemeClr val="bg2">
                            <a:lumMod val="25000"/>
                          </a:schemeClr>
                        </a:solidFill>
                        <a:effectLst/>
                        <a:latin typeface="Times New Roman"/>
                        <a:ea typeface="Times New Roman"/>
                      </a:endParaRPr>
                    </a:p>
                  </a:txBody>
                  <a:tcPr marL="68580" marR="68580" marT="0" marB="0" anchor="b">
                    <a:solidFill>
                      <a:schemeClr val="bg2">
                        <a:lumMod val="90000"/>
                      </a:schemeClr>
                    </a:solidFill>
                  </a:tcPr>
                </a:tc>
                <a:tc>
                  <a:txBody>
                    <a:bodyPr/>
                    <a:lstStyle/>
                    <a:p>
                      <a:pPr algn="r">
                        <a:spcAft>
                          <a:spcPts val="0"/>
                        </a:spcAft>
                      </a:pPr>
                      <a:r>
                        <a:rPr lang="ru-RU" sz="1200" b="1" dirty="0" smtClean="0">
                          <a:solidFill>
                            <a:schemeClr val="bg2">
                              <a:lumMod val="25000"/>
                            </a:schemeClr>
                          </a:solidFill>
                          <a:effectLst/>
                          <a:latin typeface="Times New Roman"/>
                          <a:ea typeface="Times New Roman"/>
                        </a:rPr>
                        <a:t>100,6</a:t>
                      </a:r>
                      <a:r>
                        <a:rPr lang="ru-RU" sz="1200" b="1" dirty="0">
                          <a:solidFill>
                            <a:schemeClr val="bg2">
                              <a:lumMod val="25000"/>
                            </a:schemeClr>
                          </a:solidFill>
                          <a:effectLst/>
                          <a:latin typeface="Times New Roman"/>
                          <a:ea typeface="Times New Roman"/>
                        </a:rPr>
                        <a:t> </a:t>
                      </a:r>
                    </a:p>
                  </a:txBody>
                  <a:tcPr marL="68580" marR="68580" marT="0" marB="0" anchor="b">
                    <a:solidFill>
                      <a:schemeClr val="bg2">
                        <a:lumMod val="90000"/>
                      </a:schemeClr>
                    </a:solidFill>
                  </a:tcPr>
                </a:tc>
              </a:tr>
            </a:tbl>
          </a:graphicData>
        </a:graphic>
      </p:graphicFrame>
    </p:spTree>
    <p:extLst>
      <p:ext uri="{BB962C8B-B14F-4D97-AF65-F5344CB8AC3E}">
        <p14:creationId xmlns:p14="http://schemas.microsoft.com/office/powerpoint/2010/main" val="382820340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1"/>
          <p:cNvSpPr>
            <a:spLocks noGrp="1"/>
          </p:cNvSpPr>
          <p:nvPr>
            <p:ph type="subTitle" idx="1"/>
          </p:nvPr>
        </p:nvSpPr>
        <p:spPr>
          <a:xfrm>
            <a:off x="1371600" y="3933056"/>
            <a:ext cx="6400800" cy="1440160"/>
          </a:xfrm>
        </p:spPr>
        <p:txBody>
          <a:bodyPr/>
          <a:lstStyle/>
          <a:p>
            <a:endParaRPr lang="ru-RU" dirty="0">
              <a:solidFill>
                <a:schemeClr val="accent4">
                  <a:lumMod val="50000"/>
                </a:schemeClr>
              </a:solidFill>
            </a:endParaRPr>
          </a:p>
        </p:txBody>
      </p:sp>
      <p:sp>
        <p:nvSpPr>
          <p:cNvPr id="4" name="Заголовок 3"/>
          <p:cNvSpPr>
            <a:spLocks noGrp="1"/>
          </p:cNvSpPr>
          <p:nvPr>
            <p:ph type="ctrTitle"/>
          </p:nvPr>
        </p:nvSpPr>
        <p:spPr>
          <a:xfrm>
            <a:off x="422030" y="116632"/>
            <a:ext cx="8229600" cy="905272"/>
          </a:xfrm>
        </p:spPr>
        <p:txBody>
          <a:bodyPr anchor="t" anchorCtr="1">
            <a:normAutofit fontScale="90000"/>
          </a:bodyPr>
          <a:lstStyle/>
          <a:p>
            <a:pPr algn="ctr"/>
            <a:r>
              <a:rPr lang="ru-RU" sz="2800" dirty="0" smtClean="0">
                <a:solidFill>
                  <a:schemeClr val="accent4">
                    <a:lumMod val="50000"/>
                  </a:schemeClr>
                </a:solidFill>
                <a:effectLst/>
              </a:rPr>
              <a:t/>
            </a:r>
            <a:br>
              <a:rPr lang="ru-RU" sz="2800" dirty="0" smtClean="0">
                <a:solidFill>
                  <a:schemeClr val="accent4">
                    <a:lumMod val="50000"/>
                  </a:schemeClr>
                </a:solidFill>
                <a:effectLst/>
              </a:rPr>
            </a:br>
            <a:r>
              <a:rPr lang="ru-RU" sz="2700" dirty="0">
                <a:solidFill>
                  <a:schemeClr val="bg2">
                    <a:lumMod val="25000"/>
                  </a:schemeClr>
                </a:solidFill>
                <a:effectLst/>
                <a:latin typeface="Times New Roman" pitchFamily="18" charset="0"/>
                <a:cs typeface="Times New Roman" pitchFamily="18" charset="0"/>
              </a:rPr>
              <a:t>БЕЗВОЗМЕЗДНЫЕ ПОСТУПЛЕНИЯ ОТ ДРУГИХ БЮДЖЕТОВ БЮДЖЕТНОЙ СИСТЕМЫ РОССИЙСКОЙ ФЕДЕРАЦИИ</a:t>
            </a:r>
            <a:br>
              <a:rPr lang="ru-RU" sz="2700" dirty="0">
                <a:solidFill>
                  <a:schemeClr val="bg2">
                    <a:lumMod val="25000"/>
                  </a:schemeClr>
                </a:solidFill>
                <a:effectLst/>
                <a:latin typeface="Times New Roman" pitchFamily="18" charset="0"/>
                <a:cs typeface="Times New Roman" pitchFamily="18" charset="0"/>
              </a:rPr>
            </a:br>
            <a:r>
              <a:rPr lang="ru-RU" sz="2700" dirty="0" smtClean="0">
                <a:solidFill>
                  <a:schemeClr val="accent4">
                    <a:lumMod val="50000"/>
                  </a:schemeClr>
                </a:solidFill>
                <a:effectLst/>
                <a:latin typeface="Times New Roman" pitchFamily="18" charset="0"/>
                <a:cs typeface="Times New Roman" pitchFamily="18" charset="0"/>
              </a:rPr>
              <a:t/>
            </a:r>
            <a:br>
              <a:rPr lang="ru-RU" sz="2700" dirty="0" smtClean="0">
                <a:solidFill>
                  <a:schemeClr val="accent4">
                    <a:lumMod val="50000"/>
                  </a:schemeClr>
                </a:solidFill>
                <a:effectLst/>
                <a:latin typeface="Times New Roman" pitchFamily="18" charset="0"/>
                <a:cs typeface="Times New Roman" pitchFamily="18" charset="0"/>
              </a:rPr>
            </a:br>
            <a:endParaRPr lang="ru-RU" sz="2700" dirty="0">
              <a:solidFill>
                <a:schemeClr val="accent4">
                  <a:lumMod val="50000"/>
                </a:schemeClr>
              </a:solidFill>
              <a:latin typeface="Times New Roman" pitchFamily="18" charset="0"/>
              <a:cs typeface="Times New Roman" pitchFamily="18" charset="0"/>
            </a:endParaRPr>
          </a:p>
        </p:txBody>
      </p:sp>
      <p:sp>
        <p:nvSpPr>
          <p:cNvPr id="8" name="Заголовок 3"/>
          <p:cNvSpPr txBox="1">
            <a:spLocks/>
          </p:cNvSpPr>
          <p:nvPr/>
        </p:nvSpPr>
        <p:spPr>
          <a:xfrm>
            <a:off x="592619" y="3933056"/>
            <a:ext cx="8229600" cy="720080"/>
          </a:xfrm>
          <a:prstGeom prst="rect">
            <a:avLst/>
          </a:prstGeom>
        </p:spPr>
        <p:txBody>
          <a:bodyPr vert="horz" lIns="45720" tIns="0" rIns="45720" bIns="0" anchor="b">
            <a:normAutofit/>
            <a:scene3d>
              <a:camera prst="orthographicFront"/>
              <a:lightRig rig="soft" dir="t">
                <a:rot lat="0" lon="0" rev="17220000"/>
              </a:lightRig>
            </a:scene3d>
            <a:sp3d prstMaterial="softEdge">
              <a:bevelT w="38100" h="38100"/>
            </a:sp3d>
          </a:bodyPr>
          <a:lstStyle>
            <a:lvl1pPr algn="ctr" rtl="0" eaLnBrk="1" latinLnBrk="0" hangingPunct="1">
              <a:spcBef>
                <a:spcPct val="0"/>
              </a:spcBef>
              <a:buNone/>
              <a:defRPr kumimoji="0" sz="4800" b="1" kern="1200"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latin typeface="+mj-lt"/>
                <a:ea typeface="+mj-ea"/>
                <a:cs typeface="+mj-cs"/>
              </a:defRPr>
            </a:lvl1pPr>
          </a:lstStyle>
          <a:p>
            <a:endParaRPr lang="ru-RU" sz="2800" dirty="0">
              <a:solidFill>
                <a:schemeClr val="accent4">
                  <a:lumMod val="50000"/>
                </a:schemeClr>
              </a:solidFill>
              <a:effectLst/>
            </a:endParaRPr>
          </a:p>
        </p:txBody>
      </p:sp>
      <p:graphicFrame>
        <p:nvGraphicFramePr>
          <p:cNvPr id="7" name="Таблица 6"/>
          <p:cNvGraphicFramePr>
            <a:graphicFrameLocks noGrp="1"/>
          </p:cNvGraphicFramePr>
          <p:nvPr>
            <p:extLst>
              <p:ext uri="{D42A27DB-BD31-4B8C-83A1-F6EECF244321}">
                <p14:modId xmlns:p14="http://schemas.microsoft.com/office/powerpoint/2010/main" val="1069476421"/>
              </p:ext>
            </p:extLst>
          </p:nvPr>
        </p:nvGraphicFramePr>
        <p:xfrm>
          <a:off x="827584" y="1736559"/>
          <a:ext cx="7989001" cy="4916433"/>
        </p:xfrm>
        <a:graphic>
          <a:graphicData uri="http://schemas.openxmlformats.org/drawingml/2006/table">
            <a:tbl>
              <a:tblPr firstRow="1" bandRow="1">
                <a:tableStyleId>{5C22544A-7EE6-4342-B048-85BDC9FD1C3A}</a:tableStyleId>
              </a:tblPr>
              <a:tblGrid>
                <a:gridCol w="2176859"/>
                <a:gridCol w="1775334"/>
                <a:gridCol w="1373809"/>
                <a:gridCol w="1341134"/>
                <a:gridCol w="1321865"/>
              </a:tblGrid>
              <a:tr h="908613">
                <a:tc>
                  <a:txBody>
                    <a:bodyPr/>
                    <a:lstStyle/>
                    <a:p>
                      <a:pPr algn="ctr"/>
                      <a:r>
                        <a:rPr lang="ru-RU" sz="1400" dirty="0" smtClean="0">
                          <a:solidFill>
                            <a:schemeClr val="bg2">
                              <a:lumMod val="25000"/>
                            </a:schemeClr>
                          </a:solidFill>
                          <a:latin typeface="Times New Roman" pitchFamily="18" charset="0"/>
                          <a:cs typeface="Times New Roman" pitchFamily="18" charset="0"/>
                        </a:rPr>
                        <a:t>Наименование показателя</a:t>
                      </a:r>
                      <a:endParaRPr lang="ru-RU" sz="1400" dirty="0">
                        <a:solidFill>
                          <a:schemeClr val="bg2">
                            <a:lumMod val="25000"/>
                          </a:schemeClr>
                        </a:solidFill>
                        <a:latin typeface="Times New Roman" pitchFamily="18" charset="0"/>
                        <a:cs typeface="Times New Roman" pitchFamily="18" charset="0"/>
                      </a:endParaRPr>
                    </a:p>
                  </a:txBody>
                  <a:tcPr>
                    <a:solidFill>
                      <a:schemeClr val="bg2">
                        <a:lumMod val="90000"/>
                      </a:schemeClr>
                    </a:solidFill>
                  </a:tcPr>
                </a:tc>
                <a:tc>
                  <a:txBody>
                    <a:bodyPr/>
                    <a:lstStyle/>
                    <a:p>
                      <a:pPr algn="ctr"/>
                      <a:r>
                        <a:rPr lang="ru-RU" sz="1400" dirty="0" smtClean="0">
                          <a:solidFill>
                            <a:schemeClr val="bg2">
                              <a:lumMod val="25000"/>
                            </a:schemeClr>
                          </a:solidFill>
                          <a:latin typeface="Times New Roman" pitchFamily="18" charset="0"/>
                          <a:cs typeface="Times New Roman" pitchFamily="18" charset="0"/>
                        </a:rPr>
                        <a:t>Утверждено на 2021 год </a:t>
                      </a:r>
                      <a:endParaRPr lang="ru-RU" sz="1400" dirty="0">
                        <a:solidFill>
                          <a:schemeClr val="bg2">
                            <a:lumMod val="25000"/>
                          </a:schemeClr>
                        </a:solidFill>
                        <a:latin typeface="Times New Roman" pitchFamily="18" charset="0"/>
                        <a:cs typeface="Times New Roman" pitchFamily="18" charset="0"/>
                      </a:endParaRPr>
                    </a:p>
                  </a:txBody>
                  <a:tcPr>
                    <a:solidFill>
                      <a:schemeClr val="bg2">
                        <a:lumMod val="90000"/>
                      </a:schemeClr>
                    </a:solidFill>
                  </a:tcPr>
                </a:tc>
                <a:tc>
                  <a:txBody>
                    <a:bodyPr/>
                    <a:lstStyle/>
                    <a:p>
                      <a:pPr algn="ctr"/>
                      <a:r>
                        <a:rPr lang="ru-RU" sz="1400" dirty="0" smtClean="0">
                          <a:solidFill>
                            <a:schemeClr val="bg2">
                              <a:lumMod val="25000"/>
                            </a:schemeClr>
                          </a:solidFill>
                          <a:latin typeface="Times New Roman" pitchFamily="18" charset="0"/>
                          <a:cs typeface="Times New Roman" pitchFamily="18" charset="0"/>
                        </a:rPr>
                        <a:t>Исполнено в 2021году</a:t>
                      </a:r>
                      <a:endParaRPr lang="ru-RU" sz="1400" dirty="0">
                        <a:solidFill>
                          <a:schemeClr val="bg2">
                            <a:lumMod val="25000"/>
                          </a:schemeClr>
                        </a:solidFill>
                        <a:latin typeface="Times New Roman" pitchFamily="18" charset="0"/>
                        <a:cs typeface="Times New Roman" pitchFamily="18" charset="0"/>
                      </a:endParaRPr>
                    </a:p>
                  </a:txBody>
                  <a:tcPr>
                    <a:solidFill>
                      <a:schemeClr val="bg2">
                        <a:lumMod val="90000"/>
                      </a:schemeClr>
                    </a:solidFill>
                  </a:tcPr>
                </a:tc>
                <a:tc>
                  <a:txBody>
                    <a:bodyPr/>
                    <a:lstStyle/>
                    <a:p>
                      <a:pPr algn="ctr"/>
                      <a:r>
                        <a:rPr lang="ru-RU" sz="1400" dirty="0" smtClean="0">
                          <a:solidFill>
                            <a:schemeClr val="bg2">
                              <a:lumMod val="25000"/>
                            </a:schemeClr>
                          </a:solidFill>
                          <a:latin typeface="Times New Roman" pitchFamily="18" charset="0"/>
                          <a:cs typeface="Times New Roman" pitchFamily="18" charset="0"/>
                        </a:rPr>
                        <a:t>% исполнения</a:t>
                      </a:r>
                      <a:endParaRPr lang="ru-RU" sz="1400" dirty="0">
                        <a:solidFill>
                          <a:schemeClr val="bg2">
                            <a:lumMod val="25000"/>
                          </a:schemeClr>
                        </a:solidFill>
                        <a:latin typeface="Times New Roman" pitchFamily="18" charset="0"/>
                        <a:cs typeface="Times New Roman" pitchFamily="18" charset="0"/>
                      </a:endParaRPr>
                    </a:p>
                  </a:txBody>
                  <a:tcPr>
                    <a:solidFill>
                      <a:schemeClr val="bg2">
                        <a:lumMod val="90000"/>
                      </a:schemeClr>
                    </a:solidFill>
                  </a:tcPr>
                </a:tc>
                <a:tc>
                  <a:txBody>
                    <a:bodyPr/>
                    <a:lstStyle/>
                    <a:p>
                      <a:pPr algn="ctr"/>
                      <a:r>
                        <a:rPr lang="ru-RU" sz="1400" dirty="0" smtClean="0">
                          <a:solidFill>
                            <a:schemeClr val="bg2">
                              <a:lumMod val="25000"/>
                            </a:schemeClr>
                          </a:solidFill>
                          <a:latin typeface="Times New Roman" pitchFamily="18" charset="0"/>
                          <a:cs typeface="Times New Roman" pitchFamily="18" charset="0"/>
                        </a:rPr>
                        <a:t>Динамика исполнения к 2020году %</a:t>
                      </a:r>
                      <a:endParaRPr lang="ru-RU" sz="1400" dirty="0">
                        <a:solidFill>
                          <a:schemeClr val="bg2">
                            <a:lumMod val="25000"/>
                          </a:schemeClr>
                        </a:solidFill>
                        <a:latin typeface="Times New Roman" pitchFamily="18" charset="0"/>
                        <a:cs typeface="Times New Roman" pitchFamily="18" charset="0"/>
                      </a:endParaRPr>
                    </a:p>
                  </a:txBody>
                  <a:tcPr>
                    <a:solidFill>
                      <a:schemeClr val="bg2">
                        <a:lumMod val="90000"/>
                      </a:schemeClr>
                    </a:solidFill>
                  </a:tcPr>
                </a:tc>
              </a:tr>
              <a:tr h="315523">
                <a:tc>
                  <a:txBody>
                    <a:bodyPr/>
                    <a:lstStyle/>
                    <a:p>
                      <a:r>
                        <a:rPr lang="ru-RU" sz="1400" b="1" dirty="0" smtClean="0">
                          <a:solidFill>
                            <a:schemeClr val="bg2">
                              <a:lumMod val="25000"/>
                            </a:schemeClr>
                          </a:solidFill>
                          <a:latin typeface="Times New Roman" pitchFamily="18" charset="0"/>
                          <a:cs typeface="Times New Roman" pitchFamily="18" charset="0"/>
                        </a:rPr>
                        <a:t>Всего:</a:t>
                      </a:r>
                      <a:endParaRPr lang="ru-RU" sz="1400" b="1" dirty="0">
                        <a:solidFill>
                          <a:schemeClr val="bg2">
                            <a:lumMod val="25000"/>
                          </a:schemeClr>
                        </a:solidFill>
                        <a:latin typeface="Times New Roman" pitchFamily="18" charset="0"/>
                        <a:cs typeface="Times New Roman" pitchFamily="18" charset="0"/>
                      </a:endParaRPr>
                    </a:p>
                  </a:txBody>
                  <a:tcPr>
                    <a:solidFill>
                      <a:schemeClr val="bg2">
                        <a:lumMod val="90000"/>
                      </a:schemeClr>
                    </a:solidFill>
                  </a:tcPr>
                </a:tc>
                <a:tc>
                  <a:txBody>
                    <a:bodyPr/>
                    <a:lstStyle/>
                    <a:p>
                      <a:pPr algn="ctr"/>
                      <a:r>
                        <a:rPr lang="ru-RU" sz="1400" b="1" dirty="0" smtClean="0">
                          <a:solidFill>
                            <a:schemeClr val="bg2">
                              <a:lumMod val="25000"/>
                            </a:schemeClr>
                          </a:solidFill>
                          <a:latin typeface="Times New Roman" pitchFamily="18" charset="0"/>
                          <a:cs typeface="Times New Roman" pitchFamily="18" charset="0"/>
                        </a:rPr>
                        <a:t>1 844 753,0</a:t>
                      </a:r>
                      <a:endParaRPr lang="ru-RU" sz="1400" b="1" dirty="0">
                        <a:solidFill>
                          <a:schemeClr val="bg2">
                            <a:lumMod val="25000"/>
                          </a:schemeClr>
                        </a:solidFill>
                        <a:latin typeface="Times New Roman" pitchFamily="18" charset="0"/>
                        <a:cs typeface="Times New Roman" pitchFamily="18" charset="0"/>
                      </a:endParaRPr>
                    </a:p>
                  </a:txBody>
                  <a:tcPr>
                    <a:solidFill>
                      <a:schemeClr val="bg2">
                        <a:lumMod val="90000"/>
                      </a:schemeClr>
                    </a:solidFill>
                  </a:tcPr>
                </a:tc>
                <a:tc>
                  <a:txBody>
                    <a:bodyPr/>
                    <a:lstStyle/>
                    <a:p>
                      <a:pPr algn="ctr"/>
                      <a:r>
                        <a:rPr lang="ru-RU" sz="1400" b="1" dirty="0" smtClean="0">
                          <a:solidFill>
                            <a:schemeClr val="bg2">
                              <a:lumMod val="25000"/>
                            </a:schemeClr>
                          </a:solidFill>
                          <a:latin typeface="Times New Roman" pitchFamily="18" charset="0"/>
                          <a:cs typeface="Times New Roman" pitchFamily="18" charset="0"/>
                        </a:rPr>
                        <a:t>1 756 073,2</a:t>
                      </a:r>
                      <a:endParaRPr lang="ru-RU" sz="1400" b="1" dirty="0">
                        <a:solidFill>
                          <a:schemeClr val="bg2">
                            <a:lumMod val="25000"/>
                          </a:schemeClr>
                        </a:solidFill>
                        <a:latin typeface="Times New Roman" pitchFamily="18" charset="0"/>
                        <a:cs typeface="Times New Roman" pitchFamily="18" charset="0"/>
                      </a:endParaRPr>
                    </a:p>
                  </a:txBody>
                  <a:tcPr>
                    <a:solidFill>
                      <a:schemeClr val="bg2">
                        <a:lumMod val="90000"/>
                      </a:schemeClr>
                    </a:solidFill>
                  </a:tcPr>
                </a:tc>
                <a:tc>
                  <a:txBody>
                    <a:bodyPr/>
                    <a:lstStyle/>
                    <a:p>
                      <a:pPr algn="ctr"/>
                      <a:r>
                        <a:rPr lang="ru-RU" sz="1400" b="1" dirty="0" smtClean="0">
                          <a:solidFill>
                            <a:schemeClr val="bg2">
                              <a:lumMod val="25000"/>
                            </a:schemeClr>
                          </a:solidFill>
                          <a:latin typeface="Times New Roman" pitchFamily="18" charset="0"/>
                          <a:cs typeface="Times New Roman" pitchFamily="18" charset="0"/>
                        </a:rPr>
                        <a:t>95,2</a:t>
                      </a:r>
                      <a:endParaRPr lang="ru-RU" sz="1400" b="1" dirty="0">
                        <a:solidFill>
                          <a:schemeClr val="bg2">
                            <a:lumMod val="25000"/>
                          </a:schemeClr>
                        </a:solidFill>
                        <a:latin typeface="Times New Roman" pitchFamily="18" charset="0"/>
                        <a:cs typeface="Times New Roman" pitchFamily="18" charset="0"/>
                      </a:endParaRPr>
                    </a:p>
                  </a:txBody>
                  <a:tcPr>
                    <a:solidFill>
                      <a:schemeClr val="bg2">
                        <a:lumMod val="90000"/>
                      </a:schemeClr>
                    </a:solidFill>
                  </a:tcPr>
                </a:tc>
                <a:tc>
                  <a:txBody>
                    <a:bodyPr/>
                    <a:lstStyle/>
                    <a:p>
                      <a:pPr algn="ctr"/>
                      <a:r>
                        <a:rPr lang="ru-RU" sz="1400" b="1" dirty="0" smtClean="0">
                          <a:solidFill>
                            <a:schemeClr val="bg2">
                              <a:lumMod val="25000"/>
                            </a:schemeClr>
                          </a:solidFill>
                          <a:latin typeface="Times New Roman" pitchFamily="18" charset="0"/>
                          <a:cs typeface="Times New Roman" pitchFamily="18" charset="0"/>
                        </a:rPr>
                        <a:t>80,9</a:t>
                      </a:r>
                      <a:endParaRPr lang="ru-RU" sz="1400" b="1" dirty="0">
                        <a:solidFill>
                          <a:schemeClr val="bg2">
                            <a:lumMod val="25000"/>
                          </a:schemeClr>
                        </a:solidFill>
                        <a:latin typeface="Times New Roman" pitchFamily="18" charset="0"/>
                        <a:cs typeface="Times New Roman" pitchFamily="18" charset="0"/>
                      </a:endParaRPr>
                    </a:p>
                  </a:txBody>
                  <a:tcPr>
                    <a:solidFill>
                      <a:schemeClr val="bg2">
                        <a:lumMod val="90000"/>
                      </a:schemeClr>
                    </a:solidFill>
                  </a:tcPr>
                </a:tc>
              </a:tr>
              <a:tr h="315523">
                <a:tc>
                  <a:txBody>
                    <a:bodyPr/>
                    <a:lstStyle/>
                    <a:p>
                      <a:r>
                        <a:rPr lang="ru-RU" sz="1400" b="1" dirty="0" smtClean="0">
                          <a:solidFill>
                            <a:schemeClr val="bg2">
                              <a:lumMod val="25000"/>
                            </a:schemeClr>
                          </a:solidFill>
                          <a:latin typeface="Times New Roman" pitchFamily="18" charset="0"/>
                          <a:cs typeface="Times New Roman" pitchFamily="18" charset="0"/>
                        </a:rPr>
                        <a:t>Дотации</a:t>
                      </a:r>
                      <a:endParaRPr lang="ru-RU" sz="1400" b="1" dirty="0">
                        <a:solidFill>
                          <a:schemeClr val="bg2">
                            <a:lumMod val="25000"/>
                          </a:schemeClr>
                        </a:solidFill>
                        <a:latin typeface="Times New Roman" pitchFamily="18" charset="0"/>
                        <a:cs typeface="Times New Roman" pitchFamily="18" charset="0"/>
                      </a:endParaRPr>
                    </a:p>
                  </a:txBody>
                  <a:tcPr>
                    <a:solidFill>
                      <a:schemeClr val="bg2">
                        <a:lumMod val="90000"/>
                      </a:schemeClr>
                    </a:solidFill>
                  </a:tcPr>
                </a:tc>
                <a:tc>
                  <a:txBody>
                    <a:bodyPr/>
                    <a:lstStyle/>
                    <a:p>
                      <a:pPr algn="ctr"/>
                      <a:r>
                        <a:rPr lang="ru-RU" sz="1400" b="1" dirty="0" smtClean="0">
                          <a:solidFill>
                            <a:schemeClr val="bg2">
                              <a:lumMod val="25000"/>
                            </a:schemeClr>
                          </a:solidFill>
                          <a:latin typeface="Times New Roman" pitchFamily="18" charset="0"/>
                          <a:cs typeface="Times New Roman" pitchFamily="18" charset="0"/>
                        </a:rPr>
                        <a:t>260 256,3</a:t>
                      </a:r>
                      <a:endParaRPr lang="ru-RU" sz="1400" b="1" dirty="0">
                        <a:solidFill>
                          <a:schemeClr val="bg2">
                            <a:lumMod val="25000"/>
                          </a:schemeClr>
                        </a:solidFill>
                        <a:latin typeface="Times New Roman" pitchFamily="18" charset="0"/>
                        <a:cs typeface="Times New Roman" pitchFamily="18" charset="0"/>
                      </a:endParaRPr>
                    </a:p>
                  </a:txBody>
                  <a:tcPr>
                    <a:solidFill>
                      <a:schemeClr val="bg2">
                        <a:lumMod val="90000"/>
                      </a:schemeClr>
                    </a:solidFill>
                  </a:tcPr>
                </a:tc>
                <a:tc>
                  <a:txBody>
                    <a:bodyPr/>
                    <a:lstStyle/>
                    <a:p>
                      <a:pPr algn="ctr"/>
                      <a:r>
                        <a:rPr lang="ru-RU" sz="1400" b="1" dirty="0" smtClean="0">
                          <a:solidFill>
                            <a:schemeClr val="bg2">
                              <a:lumMod val="25000"/>
                            </a:schemeClr>
                          </a:solidFill>
                          <a:latin typeface="Times New Roman" pitchFamily="18" charset="0"/>
                          <a:cs typeface="Times New Roman" pitchFamily="18" charset="0"/>
                        </a:rPr>
                        <a:t>260 256,3</a:t>
                      </a:r>
                      <a:endParaRPr lang="ru-RU" sz="1400" b="1" dirty="0">
                        <a:solidFill>
                          <a:schemeClr val="bg2">
                            <a:lumMod val="25000"/>
                          </a:schemeClr>
                        </a:solidFill>
                        <a:latin typeface="Times New Roman" pitchFamily="18" charset="0"/>
                        <a:cs typeface="Times New Roman" pitchFamily="18" charset="0"/>
                      </a:endParaRPr>
                    </a:p>
                  </a:txBody>
                  <a:tcPr>
                    <a:solidFill>
                      <a:schemeClr val="bg2">
                        <a:lumMod val="90000"/>
                      </a:schemeClr>
                    </a:solidFill>
                  </a:tcPr>
                </a:tc>
                <a:tc>
                  <a:txBody>
                    <a:bodyPr/>
                    <a:lstStyle/>
                    <a:p>
                      <a:pPr algn="ctr"/>
                      <a:r>
                        <a:rPr lang="ru-RU" sz="1400" b="1" dirty="0" smtClean="0">
                          <a:solidFill>
                            <a:schemeClr val="bg2">
                              <a:lumMod val="25000"/>
                            </a:schemeClr>
                          </a:solidFill>
                          <a:latin typeface="Times New Roman" pitchFamily="18" charset="0"/>
                          <a:cs typeface="Times New Roman" pitchFamily="18" charset="0"/>
                        </a:rPr>
                        <a:t>100,0</a:t>
                      </a:r>
                      <a:endParaRPr lang="ru-RU" sz="1400" b="1" dirty="0">
                        <a:solidFill>
                          <a:schemeClr val="bg2">
                            <a:lumMod val="25000"/>
                          </a:schemeClr>
                        </a:solidFill>
                        <a:latin typeface="Times New Roman" pitchFamily="18" charset="0"/>
                        <a:cs typeface="Times New Roman" pitchFamily="18" charset="0"/>
                      </a:endParaRPr>
                    </a:p>
                  </a:txBody>
                  <a:tcPr>
                    <a:solidFill>
                      <a:schemeClr val="bg2">
                        <a:lumMod val="90000"/>
                      </a:schemeClr>
                    </a:solidFill>
                  </a:tcPr>
                </a:tc>
                <a:tc>
                  <a:txBody>
                    <a:bodyPr/>
                    <a:lstStyle/>
                    <a:p>
                      <a:pPr algn="ctr"/>
                      <a:r>
                        <a:rPr lang="ru-RU" sz="1400" b="1" dirty="0" smtClean="0">
                          <a:solidFill>
                            <a:schemeClr val="bg2">
                              <a:lumMod val="25000"/>
                            </a:schemeClr>
                          </a:solidFill>
                          <a:latin typeface="Times New Roman" pitchFamily="18" charset="0"/>
                          <a:cs typeface="Times New Roman" pitchFamily="18" charset="0"/>
                        </a:rPr>
                        <a:t>81,1</a:t>
                      </a:r>
                      <a:endParaRPr lang="ru-RU" sz="1400" b="1" dirty="0">
                        <a:solidFill>
                          <a:schemeClr val="bg2">
                            <a:lumMod val="25000"/>
                          </a:schemeClr>
                        </a:solidFill>
                        <a:latin typeface="Times New Roman" pitchFamily="18" charset="0"/>
                        <a:cs typeface="Times New Roman" pitchFamily="18" charset="0"/>
                      </a:endParaRPr>
                    </a:p>
                  </a:txBody>
                  <a:tcPr>
                    <a:solidFill>
                      <a:schemeClr val="bg2">
                        <a:lumMod val="90000"/>
                      </a:schemeClr>
                    </a:solidFill>
                  </a:tcPr>
                </a:tc>
              </a:tr>
              <a:tr h="315523">
                <a:tc>
                  <a:txBody>
                    <a:bodyPr/>
                    <a:lstStyle/>
                    <a:p>
                      <a:r>
                        <a:rPr lang="ru-RU" sz="1400" b="1" dirty="0" smtClean="0">
                          <a:solidFill>
                            <a:schemeClr val="bg2">
                              <a:lumMod val="25000"/>
                            </a:schemeClr>
                          </a:solidFill>
                          <a:latin typeface="Times New Roman" pitchFamily="18" charset="0"/>
                          <a:cs typeface="Times New Roman" pitchFamily="18" charset="0"/>
                        </a:rPr>
                        <a:t>Субсидии</a:t>
                      </a:r>
                      <a:endParaRPr lang="ru-RU" sz="1400" b="1" dirty="0">
                        <a:solidFill>
                          <a:schemeClr val="bg2">
                            <a:lumMod val="25000"/>
                          </a:schemeClr>
                        </a:solidFill>
                        <a:latin typeface="Times New Roman" pitchFamily="18" charset="0"/>
                        <a:cs typeface="Times New Roman" pitchFamily="18" charset="0"/>
                      </a:endParaRPr>
                    </a:p>
                  </a:txBody>
                  <a:tcPr>
                    <a:solidFill>
                      <a:schemeClr val="bg2">
                        <a:lumMod val="90000"/>
                      </a:schemeClr>
                    </a:solidFill>
                  </a:tcPr>
                </a:tc>
                <a:tc>
                  <a:txBody>
                    <a:bodyPr/>
                    <a:lstStyle/>
                    <a:p>
                      <a:pPr algn="ctr"/>
                      <a:r>
                        <a:rPr lang="ru-RU" sz="1400" b="1" dirty="0" smtClean="0">
                          <a:solidFill>
                            <a:schemeClr val="bg2">
                              <a:lumMod val="25000"/>
                            </a:schemeClr>
                          </a:solidFill>
                          <a:latin typeface="Times New Roman" pitchFamily="18" charset="0"/>
                          <a:cs typeface="Times New Roman" pitchFamily="18" charset="0"/>
                        </a:rPr>
                        <a:t>163</a:t>
                      </a:r>
                      <a:r>
                        <a:rPr lang="ru-RU" sz="1400" b="1" baseline="0" dirty="0" smtClean="0">
                          <a:solidFill>
                            <a:schemeClr val="bg2">
                              <a:lumMod val="25000"/>
                            </a:schemeClr>
                          </a:solidFill>
                          <a:latin typeface="Times New Roman" pitchFamily="18" charset="0"/>
                          <a:cs typeface="Times New Roman" pitchFamily="18" charset="0"/>
                        </a:rPr>
                        <a:t> 033,6</a:t>
                      </a:r>
                      <a:endParaRPr lang="ru-RU" sz="1400" b="1" dirty="0">
                        <a:solidFill>
                          <a:schemeClr val="bg2">
                            <a:lumMod val="25000"/>
                          </a:schemeClr>
                        </a:solidFill>
                        <a:latin typeface="Times New Roman" pitchFamily="18" charset="0"/>
                        <a:cs typeface="Times New Roman" pitchFamily="18" charset="0"/>
                      </a:endParaRPr>
                    </a:p>
                  </a:txBody>
                  <a:tcPr>
                    <a:solidFill>
                      <a:schemeClr val="bg2">
                        <a:lumMod val="90000"/>
                      </a:schemeClr>
                    </a:solidFill>
                  </a:tcPr>
                </a:tc>
                <a:tc>
                  <a:txBody>
                    <a:bodyPr/>
                    <a:lstStyle/>
                    <a:p>
                      <a:pPr algn="ctr"/>
                      <a:r>
                        <a:rPr lang="ru-RU" sz="1400" b="1" dirty="0" smtClean="0">
                          <a:solidFill>
                            <a:schemeClr val="bg2">
                              <a:lumMod val="25000"/>
                            </a:schemeClr>
                          </a:solidFill>
                          <a:latin typeface="Times New Roman" pitchFamily="18" charset="0"/>
                          <a:cs typeface="Times New Roman" pitchFamily="18" charset="0"/>
                        </a:rPr>
                        <a:t>83 631,8</a:t>
                      </a:r>
                      <a:endParaRPr lang="ru-RU" sz="1400" b="1" dirty="0">
                        <a:solidFill>
                          <a:schemeClr val="bg2">
                            <a:lumMod val="25000"/>
                          </a:schemeClr>
                        </a:solidFill>
                        <a:latin typeface="Times New Roman" pitchFamily="18" charset="0"/>
                        <a:cs typeface="Times New Roman" pitchFamily="18" charset="0"/>
                      </a:endParaRPr>
                    </a:p>
                  </a:txBody>
                  <a:tcPr>
                    <a:solidFill>
                      <a:schemeClr val="bg2">
                        <a:lumMod val="90000"/>
                      </a:schemeClr>
                    </a:solidFill>
                  </a:tcPr>
                </a:tc>
                <a:tc>
                  <a:txBody>
                    <a:bodyPr/>
                    <a:lstStyle/>
                    <a:p>
                      <a:pPr algn="ctr"/>
                      <a:r>
                        <a:rPr lang="ru-RU" sz="1400" b="1" dirty="0" smtClean="0">
                          <a:solidFill>
                            <a:schemeClr val="bg2">
                              <a:lumMod val="25000"/>
                            </a:schemeClr>
                          </a:solidFill>
                          <a:latin typeface="Times New Roman" pitchFamily="18" charset="0"/>
                          <a:cs typeface="Times New Roman" pitchFamily="18" charset="0"/>
                        </a:rPr>
                        <a:t>51,3</a:t>
                      </a:r>
                      <a:endParaRPr lang="ru-RU" sz="1400" b="1" dirty="0">
                        <a:solidFill>
                          <a:schemeClr val="bg2">
                            <a:lumMod val="25000"/>
                          </a:schemeClr>
                        </a:solidFill>
                        <a:latin typeface="Times New Roman" pitchFamily="18" charset="0"/>
                        <a:cs typeface="Times New Roman" pitchFamily="18" charset="0"/>
                      </a:endParaRPr>
                    </a:p>
                  </a:txBody>
                  <a:tcPr>
                    <a:solidFill>
                      <a:schemeClr val="bg2">
                        <a:lumMod val="90000"/>
                      </a:schemeClr>
                    </a:solidFill>
                  </a:tcPr>
                </a:tc>
                <a:tc>
                  <a:txBody>
                    <a:bodyPr/>
                    <a:lstStyle/>
                    <a:p>
                      <a:pPr algn="ctr"/>
                      <a:r>
                        <a:rPr lang="ru-RU" sz="1400" b="1" dirty="0" smtClean="0">
                          <a:solidFill>
                            <a:schemeClr val="bg2">
                              <a:lumMod val="25000"/>
                            </a:schemeClr>
                          </a:solidFill>
                          <a:latin typeface="Times New Roman" pitchFamily="18" charset="0"/>
                          <a:cs typeface="Times New Roman" pitchFamily="18" charset="0"/>
                        </a:rPr>
                        <a:t>14,2</a:t>
                      </a:r>
                      <a:endParaRPr lang="ru-RU" sz="1400" b="1" dirty="0">
                        <a:solidFill>
                          <a:schemeClr val="bg2">
                            <a:lumMod val="25000"/>
                          </a:schemeClr>
                        </a:solidFill>
                        <a:latin typeface="Times New Roman" pitchFamily="18" charset="0"/>
                        <a:cs typeface="Times New Roman" pitchFamily="18" charset="0"/>
                      </a:endParaRPr>
                    </a:p>
                  </a:txBody>
                  <a:tcPr>
                    <a:solidFill>
                      <a:schemeClr val="bg2">
                        <a:lumMod val="90000"/>
                      </a:schemeClr>
                    </a:solidFill>
                  </a:tcPr>
                </a:tc>
              </a:tr>
              <a:tr h="315523">
                <a:tc>
                  <a:txBody>
                    <a:bodyPr/>
                    <a:lstStyle/>
                    <a:p>
                      <a:r>
                        <a:rPr lang="ru-RU" sz="1400" b="1" dirty="0" smtClean="0">
                          <a:solidFill>
                            <a:schemeClr val="bg2">
                              <a:lumMod val="25000"/>
                            </a:schemeClr>
                          </a:solidFill>
                          <a:latin typeface="Times New Roman" pitchFamily="18" charset="0"/>
                          <a:cs typeface="Times New Roman" pitchFamily="18" charset="0"/>
                        </a:rPr>
                        <a:t>Субвенции</a:t>
                      </a:r>
                      <a:endParaRPr lang="ru-RU" sz="1400" b="1" dirty="0">
                        <a:solidFill>
                          <a:schemeClr val="bg2">
                            <a:lumMod val="25000"/>
                          </a:schemeClr>
                        </a:solidFill>
                        <a:latin typeface="Times New Roman" pitchFamily="18" charset="0"/>
                        <a:cs typeface="Times New Roman" pitchFamily="18" charset="0"/>
                      </a:endParaRPr>
                    </a:p>
                  </a:txBody>
                  <a:tcPr>
                    <a:solidFill>
                      <a:schemeClr val="bg2">
                        <a:lumMod val="90000"/>
                      </a:schemeClr>
                    </a:solidFill>
                  </a:tcPr>
                </a:tc>
                <a:tc>
                  <a:txBody>
                    <a:bodyPr/>
                    <a:lstStyle/>
                    <a:p>
                      <a:pPr algn="ctr"/>
                      <a:r>
                        <a:rPr lang="ru-RU" sz="1400" b="1" dirty="0" smtClean="0">
                          <a:solidFill>
                            <a:schemeClr val="bg2">
                              <a:lumMod val="25000"/>
                            </a:schemeClr>
                          </a:solidFill>
                          <a:latin typeface="Times New Roman" pitchFamily="18" charset="0"/>
                          <a:cs typeface="Times New Roman" pitchFamily="18" charset="0"/>
                        </a:rPr>
                        <a:t>1 280 686,0</a:t>
                      </a:r>
                      <a:endParaRPr lang="ru-RU" sz="1400" b="1" dirty="0">
                        <a:solidFill>
                          <a:schemeClr val="bg2">
                            <a:lumMod val="25000"/>
                          </a:schemeClr>
                        </a:solidFill>
                        <a:latin typeface="Times New Roman" pitchFamily="18" charset="0"/>
                        <a:cs typeface="Times New Roman" pitchFamily="18" charset="0"/>
                      </a:endParaRPr>
                    </a:p>
                  </a:txBody>
                  <a:tcPr>
                    <a:solidFill>
                      <a:schemeClr val="bg2">
                        <a:lumMod val="90000"/>
                      </a:schemeClr>
                    </a:solidFill>
                  </a:tcPr>
                </a:tc>
                <a:tc>
                  <a:txBody>
                    <a:bodyPr/>
                    <a:lstStyle/>
                    <a:p>
                      <a:pPr algn="ctr"/>
                      <a:r>
                        <a:rPr lang="ru-RU" sz="1400" b="1" dirty="0" smtClean="0">
                          <a:solidFill>
                            <a:schemeClr val="bg2">
                              <a:lumMod val="25000"/>
                            </a:schemeClr>
                          </a:solidFill>
                          <a:latin typeface="Times New Roman" pitchFamily="18" charset="0"/>
                          <a:cs typeface="Times New Roman" pitchFamily="18" charset="0"/>
                        </a:rPr>
                        <a:t>1 272 931,6</a:t>
                      </a:r>
                      <a:endParaRPr lang="ru-RU" sz="1400" b="1" dirty="0">
                        <a:solidFill>
                          <a:schemeClr val="bg2">
                            <a:lumMod val="25000"/>
                          </a:schemeClr>
                        </a:solidFill>
                        <a:latin typeface="Times New Roman" pitchFamily="18" charset="0"/>
                        <a:cs typeface="Times New Roman" pitchFamily="18" charset="0"/>
                      </a:endParaRPr>
                    </a:p>
                  </a:txBody>
                  <a:tcPr>
                    <a:solidFill>
                      <a:schemeClr val="bg2">
                        <a:lumMod val="90000"/>
                      </a:schemeClr>
                    </a:solidFill>
                  </a:tcPr>
                </a:tc>
                <a:tc>
                  <a:txBody>
                    <a:bodyPr/>
                    <a:lstStyle/>
                    <a:p>
                      <a:pPr algn="ctr"/>
                      <a:r>
                        <a:rPr lang="ru-RU" sz="1400" b="1" dirty="0" smtClean="0">
                          <a:solidFill>
                            <a:schemeClr val="bg2">
                              <a:lumMod val="25000"/>
                            </a:schemeClr>
                          </a:solidFill>
                          <a:latin typeface="Times New Roman" pitchFamily="18" charset="0"/>
                          <a:cs typeface="Times New Roman" pitchFamily="18" charset="0"/>
                        </a:rPr>
                        <a:t>99,4</a:t>
                      </a:r>
                      <a:endParaRPr lang="ru-RU" sz="1400" b="1" dirty="0">
                        <a:solidFill>
                          <a:schemeClr val="bg2">
                            <a:lumMod val="25000"/>
                          </a:schemeClr>
                        </a:solidFill>
                        <a:latin typeface="Times New Roman" pitchFamily="18" charset="0"/>
                        <a:cs typeface="Times New Roman" pitchFamily="18" charset="0"/>
                      </a:endParaRPr>
                    </a:p>
                  </a:txBody>
                  <a:tcPr>
                    <a:solidFill>
                      <a:schemeClr val="bg2">
                        <a:lumMod val="90000"/>
                      </a:schemeClr>
                    </a:solidFill>
                  </a:tcPr>
                </a:tc>
                <a:tc>
                  <a:txBody>
                    <a:bodyPr/>
                    <a:lstStyle/>
                    <a:p>
                      <a:pPr algn="ctr"/>
                      <a:r>
                        <a:rPr lang="ru-RU" sz="1400" b="1" dirty="0" smtClean="0">
                          <a:solidFill>
                            <a:schemeClr val="bg2">
                              <a:lumMod val="25000"/>
                            </a:schemeClr>
                          </a:solidFill>
                          <a:latin typeface="Times New Roman" pitchFamily="18" charset="0"/>
                          <a:cs typeface="Times New Roman" pitchFamily="18" charset="0"/>
                        </a:rPr>
                        <a:t>104,2</a:t>
                      </a:r>
                      <a:endParaRPr lang="ru-RU" sz="1400" b="1" dirty="0">
                        <a:solidFill>
                          <a:schemeClr val="bg2">
                            <a:lumMod val="25000"/>
                          </a:schemeClr>
                        </a:solidFill>
                        <a:latin typeface="Times New Roman" pitchFamily="18" charset="0"/>
                        <a:cs typeface="Times New Roman" pitchFamily="18" charset="0"/>
                      </a:endParaRPr>
                    </a:p>
                  </a:txBody>
                  <a:tcPr>
                    <a:solidFill>
                      <a:schemeClr val="bg2">
                        <a:lumMod val="90000"/>
                      </a:schemeClr>
                    </a:solidFill>
                  </a:tcPr>
                </a:tc>
              </a:tr>
              <a:tr h="498272">
                <a:tc>
                  <a:txBody>
                    <a:bodyPr/>
                    <a:lstStyle/>
                    <a:p>
                      <a:r>
                        <a:rPr lang="ru-RU" sz="1400" b="1" dirty="0" smtClean="0">
                          <a:solidFill>
                            <a:schemeClr val="bg2">
                              <a:lumMod val="25000"/>
                            </a:schemeClr>
                          </a:solidFill>
                          <a:latin typeface="Times New Roman" pitchFamily="18" charset="0"/>
                          <a:cs typeface="Times New Roman" pitchFamily="18" charset="0"/>
                        </a:rPr>
                        <a:t>Иные межбюджетные трансферты</a:t>
                      </a:r>
                      <a:endParaRPr lang="ru-RU" sz="1400" b="1" dirty="0">
                        <a:solidFill>
                          <a:schemeClr val="bg2">
                            <a:lumMod val="25000"/>
                          </a:schemeClr>
                        </a:solidFill>
                        <a:latin typeface="Times New Roman" pitchFamily="18" charset="0"/>
                        <a:cs typeface="Times New Roman" pitchFamily="18" charset="0"/>
                      </a:endParaRPr>
                    </a:p>
                  </a:txBody>
                  <a:tcPr>
                    <a:solidFill>
                      <a:schemeClr val="bg2">
                        <a:lumMod val="90000"/>
                      </a:schemeClr>
                    </a:solidFill>
                  </a:tcPr>
                </a:tc>
                <a:tc>
                  <a:txBody>
                    <a:bodyPr/>
                    <a:lstStyle/>
                    <a:p>
                      <a:pPr algn="ctr"/>
                      <a:r>
                        <a:rPr lang="ru-RU" sz="1400" b="1" dirty="0" smtClean="0">
                          <a:solidFill>
                            <a:schemeClr val="bg2">
                              <a:lumMod val="25000"/>
                            </a:schemeClr>
                          </a:solidFill>
                          <a:latin typeface="Times New Roman" pitchFamily="18" charset="0"/>
                          <a:cs typeface="Times New Roman" pitchFamily="18" charset="0"/>
                        </a:rPr>
                        <a:t>140 995,8</a:t>
                      </a:r>
                      <a:endParaRPr lang="ru-RU" sz="1400" b="1" dirty="0">
                        <a:solidFill>
                          <a:schemeClr val="bg2">
                            <a:lumMod val="25000"/>
                          </a:schemeClr>
                        </a:solidFill>
                        <a:latin typeface="Times New Roman" pitchFamily="18" charset="0"/>
                        <a:cs typeface="Times New Roman" pitchFamily="18" charset="0"/>
                      </a:endParaRPr>
                    </a:p>
                  </a:txBody>
                  <a:tcPr>
                    <a:solidFill>
                      <a:schemeClr val="bg2">
                        <a:lumMod val="90000"/>
                      </a:schemeClr>
                    </a:solidFill>
                  </a:tcPr>
                </a:tc>
                <a:tc>
                  <a:txBody>
                    <a:bodyPr/>
                    <a:lstStyle/>
                    <a:p>
                      <a:pPr algn="ctr"/>
                      <a:r>
                        <a:rPr lang="ru-RU" sz="1400" b="1" dirty="0" smtClean="0">
                          <a:solidFill>
                            <a:schemeClr val="bg2">
                              <a:lumMod val="25000"/>
                            </a:schemeClr>
                          </a:solidFill>
                          <a:latin typeface="Times New Roman" pitchFamily="18" charset="0"/>
                          <a:cs typeface="Times New Roman" pitchFamily="18" charset="0"/>
                        </a:rPr>
                        <a:t>139 470,0</a:t>
                      </a:r>
                      <a:endParaRPr lang="ru-RU" sz="1400" b="1" dirty="0">
                        <a:solidFill>
                          <a:schemeClr val="bg2">
                            <a:lumMod val="25000"/>
                          </a:schemeClr>
                        </a:solidFill>
                        <a:latin typeface="Times New Roman" pitchFamily="18" charset="0"/>
                        <a:cs typeface="Times New Roman" pitchFamily="18" charset="0"/>
                      </a:endParaRPr>
                    </a:p>
                  </a:txBody>
                  <a:tcPr>
                    <a:solidFill>
                      <a:schemeClr val="bg2">
                        <a:lumMod val="90000"/>
                      </a:schemeClr>
                    </a:solidFill>
                  </a:tcPr>
                </a:tc>
                <a:tc>
                  <a:txBody>
                    <a:bodyPr/>
                    <a:lstStyle/>
                    <a:p>
                      <a:pPr algn="ctr"/>
                      <a:r>
                        <a:rPr lang="ru-RU" sz="1400" b="1" dirty="0" smtClean="0">
                          <a:solidFill>
                            <a:schemeClr val="bg2">
                              <a:lumMod val="25000"/>
                            </a:schemeClr>
                          </a:solidFill>
                          <a:latin typeface="Times New Roman" pitchFamily="18" charset="0"/>
                          <a:cs typeface="Times New Roman" pitchFamily="18" charset="0"/>
                        </a:rPr>
                        <a:t>98,9</a:t>
                      </a:r>
                      <a:endParaRPr lang="ru-RU" sz="1400" b="1" dirty="0">
                        <a:solidFill>
                          <a:schemeClr val="bg2">
                            <a:lumMod val="25000"/>
                          </a:schemeClr>
                        </a:solidFill>
                        <a:latin typeface="Times New Roman" pitchFamily="18" charset="0"/>
                        <a:cs typeface="Times New Roman" pitchFamily="18" charset="0"/>
                      </a:endParaRPr>
                    </a:p>
                  </a:txBody>
                  <a:tcPr>
                    <a:solidFill>
                      <a:schemeClr val="bg2">
                        <a:lumMod val="90000"/>
                      </a:schemeClr>
                    </a:solidFill>
                  </a:tcPr>
                </a:tc>
                <a:tc>
                  <a:txBody>
                    <a:bodyPr/>
                    <a:lstStyle/>
                    <a:p>
                      <a:pPr algn="ctr"/>
                      <a:r>
                        <a:rPr lang="ru-RU" sz="1400" b="1" dirty="0" smtClean="0">
                          <a:solidFill>
                            <a:schemeClr val="bg2">
                              <a:lumMod val="25000"/>
                            </a:schemeClr>
                          </a:solidFill>
                          <a:latin typeface="Times New Roman" pitchFamily="18" charset="0"/>
                          <a:cs typeface="Times New Roman" pitchFamily="18" charset="0"/>
                        </a:rPr>
                        <a:t>346,1</a:t>
                      </a:r>
                      <a:endParaRPr lang="ru-RU" sz="1400" b="1" dirty="0">
                        <a:solidFill>
                          <a:schemeClr val="bg2">
                            <a:lumMod val="25000"/>
                          </a:schemeClr>
                        </a:solidFill>
                        <a:latin typeface="Times New Roman" pitchFamily="18" charset="0"/>
                        <a:cs typeface="Times New Roman" pitchFamily="18" charset="0"/>
                      </a:endParaRPr>
                    </a:p>
                  </a:txBody>
                  <a:tcPr>
                    <a:solidFill>
                      <a:schemeClr val="bg2">
                        <a:lumMod val="90000"/>
                      </a:schemeClr>
                    </a:solidFill>
                  </a:tcPr>
                </a:tc>
              </a:tr>
              <a:tr h="1113784">
                <a:tc>
                  <a:txBody>
                    <a:bodyPr/>
                    <a:lstStyle/>
                    <a:p>
                      <a:r>
                        <a:rPr lang="ru-RU" sz="1400" b="1" dirty="0" smtClean="0">
                          <a:solidFill>
                            <a:schemeClr val="bg2">
                              <a:lumMod val="25000"/>
                            </a:schemeClr>
                          </a:solidFill>
                          <a:latin typeface="Times New Roman" pitchFamily="18" charset="0"/>
                          <a:cs typeface="Times New Roman" pitchFamily="18" charset="0"/>
                        </a:rPr>
                        <a:t>Доходы от возврата остатков, субвенций и иных межбюджетных трансфертов</a:t>
                      </a:r>
                      <a:endParaRPr lang="ru-RU" sz="1400" b="1" dirty="0">
                        <a:solidFill>
                          <a:schemeClr val="bg2">
                            <a:lumMod val="25000"/>
                          </a:schemeClr>
                        </a:solidFill>
                        <a:latin typeface="Times New Roman" pitchFamily="18" charset="0"/>
                        <a:cs typeface="Times New Roman" pitchFamily="18" charset="0"/>
                      </a:endParaRPr>
                    </a:p>
                  </a:txBody>
                  <a:tcPr>
                    <a:solidFill>
                      <a:schemeClr val="bg2">
                        <a:lumMod val="90000"/>
                      </a:schemeClr>
                    </a:solidFill>
                  </a:tcPr>
                </a:tc>
                <a:tc>
                  <a:txBody>
                    <a:bodyPr/>
                    <a:lstStyle/>
                    <a:p>
                      <a:pPr algn="ctr"/>
                      <a:r>
                        <a:rPr lang="ru-RU" sz="1400" b="1" dirty="0" smtClean="0">
                          <a:solidFill>
                            <a:schemeClr val="bg2">
                              <a:lumMod val="25000"/>
                            </a:schemeClr>
                          </a:solidFill>
                          <a:latin typeface="Times New Roman" pitchFamily="18" charset="0"/>
                          <a:cs typeface="Times New Roman" pitchFamily="18" charset="0"/>
                        </a:rPr>
                        <a:t>8,0</a:t>
                      </a:r>
                      <a:endParaRPr lang="ru-RU" sz="1400" b="1" dirty="0">
                        <a:solidFill>
                          <a:schemeClr val="bg2">
                            <a:lumMod val="25000"/>
                          </a:schemeClr>
                        </a:solidFill>
                        <a:latin typeface="Times New Roman" pitchFamily="18" charset="0"/>
                        <a:cs typeface="Times New Roman" pitchFamily="18" charset="0"/>
                      </a:endParaRPr>
                    </a:p>
                  </a:txBody>
                  <a:tcPr>
                    <a:solidFill>
                      <a:schemeClr val="bg2">
                        <a:lumMod val="90000"/>
                      </a:schemeClr>
                    </a:solidFill>
                  </a:tcPr>
                </a:tc>
                <a:tc>
                  <a:txBody>
                    <a:bodyPr/>
                    <a:lstStyle/>
                    <a:p>
                      <a:pPr algn="ctr"/>
                      <a:r>
                        <a:rPr lang="ru-RU" sz="1400" b="1" dirty="0" smtClean="0">
                          <a:solidFill>
                            <a:schemeClr val="bg2">
                              <a:lumMod val="25000"/>
                            </a:schemeClr>
                          </a:solidFill>
                          <a:latin typeface="Times New Roman" pitchFamily="18" charset="0"/>
                          <a:cs typeface="Times New Roman" pitchFamily="18" charset="0"/>
                        </a:rPr>
                        <a:t>10,2</a:t>
                      </a:r>
                      <a:endParaRPr lang="ru-RU" sz="1400" b="1" dirty="0">
                        <a:solidFill>
                          <a:schemeClr val="bg2">
                            <a:lumMod val="25000"/>
                          </a:schemeClr>
                        </a:solidFill>
                        <a:latin typeface="Times New Roman" pitchFamily="18" charset="0"/>
                        <a:cs typeface="Times New Roman" pitchFamily="18" charset="0"/>
                      </a:endParaRPr>
                    </a:p>
                  </a:txBody>
                  <a:tcPr>
                    <a:solidFill>
                      <a:schemeClr val="bg2">
                        <a:lumMod val="90000"/>
                      </a:schemeClr>
                    </a:solidFill>
                  </a:tcPr>
                </a:tc>
                <a:tc>
                  <a:txBody>
                    <a:bodyPr/>
                    <a:lstStyle/>
                    <a:p>
                      <a:pPr algn="ctr"/>
                      <a:r>
                        <a:rPr lang="ru-RU" sz="1400" b="1" dirty="0" smtClean="0">
                          <a:solidFill>
                            <a:schemeClr val="bg2">
                              <a:lumMod val="25000"/>
                            </a:schemeClr>
                          </a:solidFill>
                          <a:latin typeface="Times New Roman" pitchFamily="18" charset="0"/>
                          <a:cs typeface="Times New Roman" pitchFamily="18" charset="0"/>
                        </a:rPr>
                        <a:t>127,5</a:t>
                      </a:r>
                      <a:endParaRPr lang="ru-RU" sz="1400" b="1" dirty="0">
                        <a:solidFill>
                          <a:schemeClr val="bg2">
                            <a:lumMod val="25000"/>
                          </a:schemeClr>
                        </a:solidFill>
                        <a:latin typeface="Times New Roman" pitchFamily="18" charset="0"/>
                        <a:cs typeface="Times New Roman" pitchFamily="18" charset="0"/>
                      </a:endParaRPr>
                    </a:p>
                  </a:txBody>
                  <a:tcPr>
                    <a:solidFill>
                      <a:schemeClr val="bg2">
                        <a:lumMod val="90000"/>
                      </a:schemeClr>
                    </a:solidFill>
                  </a:tcPr>
                </a:tc>
                <a:tc>
                  <a:txBody>
                    <a:bodyPr/>
                    <a:lstStyle/>
                    <a:p>
                      <a:pPr algn="ctr"/>
                      <a:endParaRPr lang="ru-RU" sz="1400" b="1" dirty="0">
                        <a:solidFill>
                          <a:schemeClr val="bg2">
                            <a:lumMod val="25000"/>
                          </a:schemeClr>
                        </a:solidFill>
                        <a:latin typeface="Times New Roman" pitchFamily="18" charset="0"/>
                        <a:cs typeface="Times New Roman" pitchFamily="18" charset="0"/>
                      </a:endParaRPr>
                    </a:p>
                  </a:txBody>
                  <a:tcPr>
                    <a:solidFill>
                      <a:schemeClr val="bg2">
                        <a:lumMod val="90000"/>
                      </a:schemeClr>
                    </a:solidFill>
                  </a:tcPr>
                </a:tc>
              </a:tr>
              <a:tr h="1113784">
                <a:tc>
                  <a:txBody>
                    <a:bodyPr/>
                    <a:lstStyle/>
                    <a:p>
                      <a:r>
                        <a:rPr lang="ru-RU" sz="1400" b="1" dirty="0" smtClean="0">
                          <a:solidFill>
                            <a:schemeClr val="bg2">
                              <a:lumMod val="25000"/>
                            </a:schemeClr>
                          </a:solidFill>
                          <a:latin typeface="Times New Roman" pitchFamily="18" charset="0"/>
                          <a:cs typeface="Times New Roman" pitchFamily="18" charset="0"/>
                        </a:rPr>
                        <a:t>Возврат остатков субсидий,</a:t>
                      </a:r>
                      <a:r>
                        <a:rPr lang="ru-RU" sz="1400" b="1" baseline="0" dirty="0" smtClean="0">
                          <a:solidFill>
                            <a:schemeClr val="bg2">
                              <a:lumMod val="25000"/>
                            </a:schemeClr>
                          </a:solidFill>
                          <a:latin typeface="Times New Roman" pitchFamily="18" charset="0"/>
                          <a:cs typeface="Times New Roman" pitchFamily="18" charset="0"/>
                        </a:rPr>
                        <a:t> субвенций и иных межбюджетных трансфертов</a:t>
                      </a:r>
                      <a:endParaRPr lang="ru-RU" sz="1400" b="1" dirty="0">
                        <a:solidFill>
                          <a:schemeClr val="bg2">
                            <a:lumMod val="25000"/>
                          </a:schemeClr>
                        </a:solidFill>
                        <a:latin typeface="Times New Roman" pitchFamily="18" charset="0"/>
                        <a:cs typeface="Times New Roman" pitchFamily="18" charset="0"/>
                      </a:endParaRPr>
                    </a:p>
                  </a:txBody>
                  <a:tcPr>
                    <a:solidFill>
                      <a:schemeClr val="bg2">
                        <a:lumMod val="90000"/>
                      </a:schemeClr>
                    </a:solidFill>
                  </a:tcPr>
                </a:tc>
                <a:tc>
                  <a:txBody>
                    <a:bodyPr/>
                    <a:lstStyle/>
                    <a:p>
                      <a:pPr algn="ctr"/>
                      <a:r>
                        <a:rPr lang="ru-RU" sz="1400" b="1" dirty="0" smtClean="0">
                          <a:solidFill>
                            <a:schemeClr val="bg2">
                              <a:lumMod val="25000"/>
                            </a:schemeClr>
                          </a:solidFill>
                          <a:latin typeface="Times New Roman" pitchFamily="18" charset="0"/>
                          <a:cs typeface="Times New Roman" pitchFamily="18" charset="0"/>
                        </a:rPr>
                        <a:t>-226,7</a:t>
                      </a:r>
                      <a:endParaRPr lang="ru-RU" sz="1400" b="1" dirty="0">
                        <a:solidFill>
                          <a:schemeClr val="bg2">
                            <a:lumMod val="25000"/>
                          </a:schemeClr>
                        </a:solidFill>
                        <a:latin typeface="Times New Roman" pitchFamily="18" charset="0"/>
                        <a:cs typeface="Times New Roman" pitchFamily="18" charset="0"/>
                      </a:endParaRPr>
                    </a:p>
                  </a:txBody>
                  <a:tcPr>
                    <a:solidFill>
                      <a:schemeClr val="bg2">
                        <a:lumMod val="90000"/>
                      </a:schemeClr>
                    </a:solidFill>
                  </a:tcPr>
                </a:tc>
                <a:tc>
                  <a:txBody>
                    <a:bodyPr/>
                    <a:lstStyle/>
                    <a:p>
                      <a:pPr algn="ctr"/>
                      <a:r>
                        <a:rPr lang="ru-RU" sz="1400" b="1" dirty="0" smtClean="0">
                          <a:solidFill>
                            <a:schemeClr val="bg2">
                              <a:lumMod val="25000"/>
                            </a:schemeClr>
                          </a:solidFill>
                          <a:latin typeface="Times New Roman" pitchFamily="18" charset="0"/>
                          <a:cs typeface="Times New Roman" pitchFamily="18" charset="0"/>
                        </a:rPr>
                        <a:t>-226,7</a:t>
                      </a:r>
                      <a:endParaRPr lang="ru-RU" sz="1400" b="1" dirty="0">
                        <a:solidFill>
                          <a:schemeClr val="bg2">
                            <a:lumMod val="25000"/>
                          </a:schemeClr>
                        </a:solidFill>
                        <a:latin typeface="Times New Roman" pitchFamily="18" charset="0"/>
                        <a:cs typeface="Times New Roman" pitchFamily="18" charset="0"/>
                      </a:endParaRPr>
                    </a:p>
                  </a:txBody>
                  <a:tcPr>
                    <a:solidFill>
                      <a:schemeClr val="bg2">
                        <a:lumMod val="90000"/>
                      </a:schemeClr>
                    </a:solidFill>
                  </a:tcPr>
                </a:tc>
                <a:tc>
                  <a:txBody>
                    <a:bodyPr/>
                    <a:lstStyle/>
                    <a:p>
                      <a:pPr algn="ctr"/>
                      <a:r>
                        <a:rPr lang="ru-RU" sz="1400" b="1" dirty="0" smtClean="0">
                          <a:solidFill>
                            <a:schemeClr val="bg2">
                              <a:lumMod val="25000"/>
                            </a:schemeClr>
                          </a:solidFill>
                          <a:latin typeface="Times New Roman" pitchFamily="18" charset="0"/>
                          <a:cs typeface="Times New Roman" pitchFamily="18" charset="0"/>
                        </a:rPr>
                        <a:t>100,0</a:t>
                      </a:r>
                      <a:endParaRPr lang="ru-RU" sz="1400" b="1" dirty="0">
                        <a:solidFill>
                          <a:schemeClr val="bg2">
                            <a:lumMod val="25000"/>
                          </a:schemeClr>
                        </a:solidFill>
                        <a:latin typeface="Times New Roman" pitchFamily="18" charset="0"/>
                        <a:cs typeface="Times New Roman" pitchFamily="18" charset="0"/>
                      </a:endParaRPr>
                    </a:p>
                  </a:txBody>
                  <a:tcPr>
                    <a:solidFill>
                      <a:schemeClr val="bg2">
                        <a:lumMod val="90000"/>
                      </a:schemeClr>
                    </a:solidFill>
                  </a:tcPr>
                </a:tc>
                <a:tc>
                  <a:txBody>
                    <a:bodyPr/>
                    <a:lstStyle/>
                    <a:p>
                      <a:pPr algn="ctr"/>
                      <a:r>
                        <a:rPr lang="ru-RU" sz="1400" b="1" dirty="0" smtClean="0">
                          <a:solidFill>
                            <a:schemeClr val="bg2">
                              <a:lumMod val="25000"/>
                            </a:schemeClr>
                          </a:solidFill>
                          <a:latin typeface="Times New Roman" pitchFamily="18" charset="0"/>
                          <a:cs typeface="Times New Roman" pitchFamily="18" charset="0"/>
                        </a:rPr>
                        <a:t>2 138,7</a:t>
                      </a:r>
                      <a:endParaRPr lang="ru-RU" sz="1400" b="1" dirty="0">
                        <a:solidFill>
                          <a:schemeClr val="bg2">
                            <a:lumMod val="25000"/>
                          </a:schemeClr>
                        </a:solidFill>
                        <a:latin typeface="Times New Roman" pitchFamily="18" charset="0"/>
                        <a:cs typeface="Times New Roman" pitchFamily="18" charset="0"/>
                      </a:endParaRPr>
                    </a:p>
                  </a:txBody>
                  <a:tcPr>
                    <a:solidFill>
                      <a:schemeClr val="bg2">
                        <a:lumMod val="90000"/>
                      </a:schemeClr>
                    </a:solidFill>
                  </a:tcPr>
                </a:tc>
              </a:tr>
            </a:tbl>
          </a:graphicData>
        </a:graphic>
      </p:graphicFrame>
    </p:spTree>
    <p:extLst>
      <p:ext uri="{BB962C8B-B14F-4D97-AF65-F5344CB8AC3E}">
        <p14:creationId xmlns:p14="http://schemas.microsoft.com/office/powerpoint/2010/main" val="18632155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1"/>
          <p:cNvSpPr>
            <a:spLocks noGrp="1"/>
          </p:cNvSpPr>
          <p:nvPr>
            <p:ph type="subTitle" idx="1"/>
          </p:nvPr>
        </p:nvSpPr>
        <p:spPr>
          <a:xfrm>
            <a:off x="1371600" y="3933056"/>
            <a:ext cx="6400800" cy="1440160"/>
          </a:xfrm>
        </p:spPr>
        <p:txBody>
          <a:bodyPr/>
          <a:lstStyle/>
          <a:p>
            <a:endParaRPr lang="ru-RU" dirty="0">
              <a:solidFill>
                <a:schemeClr val="accent4">
                  <a:lumMod val="50000"/>
                </a:schemeClr>
              </a:solidFill>
            </a:endParaRPr>
          </a:p>
        </p:txBody>
      </p:sp>
      <p:sp>
        <p:nvSpPr>
          <p:cNvPr id="4" name="Заголовок 3"/>
          <p:cNvSpPr>
            <a:spLocks noGrp="1"/>
          </p:cNvSpPr>
          <p:nvPr>
            <p:ph type="ctrTitle"/>
          </p:nvPr>
        </p:nvSpPr>
        <p:spPr>
          <a:xfrm>
            <a:off x="422030" y="116632"/>
            <a:ext cx="8229600" cy="905272"/>
          </a:xfrm>
        </p:spPr>
        <p:txBody>
          <a:bodyPr>
            <a:normAutofit fontScale="90000"/>
          </a:bodyPr>
          <a:lstStyle/>
          <a:p>
            <a:pPr algn="ctr"/>
            <a:r>
              <a:rPr lang="ru-RU" sz="2700" dirty="0" smtClean="0">
                <a:solidFill>
                  <a:schemeClr val="bg2">
                    <a:lumMod val="25000"/>
                  </a:schemeClr>
                </a:solidFill>
                <a:effectLst/>
                <a:latin typeface="Times New Roman" pitchFamily="18" charset="0"/>
                <a:cs typeface="Times New Roman" pitchFamily="18" charset="0"/>
              </a:rPr>
              <a:t>ИСТОЧНИКИ ФИНАНСИРОВАНИЯ ДЕФИЦИТА БЮДЖЕТА</a:t>
            </a:r>
            <a:br>
              <a:rPr lang="ru-RU" sz="2700" dirty="0" smtClean="0">
                <a:solidFill>
                  <a:schemeClr val="bg2">
                    <a:lumMod val="25000"/>
                  </a:schemeClr>
                </a:solidFill>
                <a:effectLst/>
                <a:latin typeface="Times New Roman" pitchFamily="18" charset="0"/>
                <a:cs typeface="Times New Roman" pitchFamily="18" charset="0"/>
              </a:rPr>
            </a:br>
            <a:r>
              <a:rPr lang="ru-RU" sz="2800" dirty="0">
                <a:solidFill>
                  <a:schemeClr val="accent4">
                    <a:lumMod val="50000"/>
                  </a:schemeClr>
                </a:solidFill>
                <a:effectLst/>
              </a:rPr>
              <a:t/>
            </a:r>
            <a:br>
              <a:rPr lang="ru-RU" sz="2800" dirty="0">
                <a:solidFill>
                  <a:schemeClr val="accent4">
                    <a:lumMod val="50000"/>
                  </a:schemeClr>
                </a:solidFill>
                <a:effectLst/>
              </a:rPr>
            </a:br>
            <a:r>
              <a:rPr lang="ru-RU" sz="2800" dirty="0" smtClean="0">
                <a:solidFill>
                  <a:schemeClr val="accent4">
                    <a:lumMod val="50000"/>
                  </a:schemeClr>
                </a:solidFill>
                <a:effectLst/>
              </a:rPr>
              <a:t/>
            </a:r>
            <a:br>
              <a:rPr lang="ru-RU" sz="2800" dirty="0" smtClean="0">
                <a:solidFill>
                  <a:schemeClr val="accent4">
                    <a:lumMod val="50000"/>
                  </a:schemeClr>
                </a:solidFill>
                <a:effectLst/>
              </a:rPr>
            </a:br>
            <a:endParaRPr lang="ru-RU" sz="2800" dirty="0">
              <a:solidFill>
                <a:schemeClr val="accent4">
                  <a:lumMod val="50000"/>
                </a:schemeClr>
              </a:solidFill>
            </a:endParaRPr>
          </a:p>
        </p:txBody>
      </p:sp>
      <p:sp>
        <p:nvSpPr>
          <p:cNvPr id="8" name="Заголовок 3"/>
          <p:cNvSpPr txBox="1">
            <a:spLocks/>
          </p:cNvSpPr>
          <p:nvPr/>
        </p:nvSpPr>
        <p:spPr>
          <a:xfrm>
            <a:off x="592619" y="3933056"/>
            <a:ext cx="8229600" cy="720080"/>
          </a:xfrm>
          <a:prstGeom prst="rect">
            <a:avLst/>
          </a:prstGeom>
        </p:spPr>
        <p:txBody>
          <a:bodyPr vert="horz" lIns="45720" tIns="0" rIns="45720" bIns="0" anchor="b">
            <a:normAutofit/>
            <a:scene3d>
              <a:camera prst="orthographicFront"/>
              <a:lightRig rig="soft" dir="t">
                <a:rot lat="0" lon="0" rev="17220000"/>
              </a:lightRig>
            </a:scene3d>
            <a:sp3d prstMaterial="softEdge">
              <a:bevelT w="38100" h="38100"/>
            </a:sp3d>
          </a:bodyPr>
          <a:lstStyle>
            <a:lvl1pPr algn="ctr" rtl="0" eaLnBrk="1" latinLnBrk="0" hangingPunct="1">
              <a:spcBef>
                <a:spcPct val="0"/>
              </a:spcBef>
              <a:buNone/>
              <a:defRPr kumimoji="0" sz="4800" b="1" kern="1200"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latin typeface="+mj-lt"/>
                <a:ea typeface="+mj-ea"/>
                <a:cs typeface="+mj-cs"/>
              </a:defRPr>
            </a:lvl1pPr>
          </a:lstStyle>
          <a:p>
            <a:endParaRPr lang="ru-RU" sz="2800" dirty="0">
              <a:solidFill>
                <a:schemeClr val="accent4">
                  <a:lumMod val="50000"/>
                </a:schemeClr>
              </a:solidFill>
              <a:effectLst/>
            </a:endParaRPr>
          </a:p>
        </p:txBody>
      </p:sp>
      <p:graphicFrame>
        <p:nvGraphicFramePr>
          <p:cNvPr id="7" name="Таблица 6"/>
          <p:cNvGraphicFramePr>
            <a:graphicFrameLocks noGrp="1"/>
          </p:cNvGraphicFramePr>
          <p:nvPr>
            <p:extLst>
              <p:ext uri="{D42A27DB-BD31-4B8C-83A1-F6EECF244321}">
                <p14:modId xmlns:p14="http://schemas.microsoft.com/office/powerpoint/2010/main" val="319252135"/>
              </p:ext>
            </p:extLst>
          </p:nvPr>
        </p:nvGraphicFramePr>
        <p:xfrm>
          <a:off x="592617" y="836713"/>
          <a:ext cx="8229601" cy="2979157"/>
        </p:xfrm>
        <a:graphic>
          <a:graphicData uri="http://schemas.openxmlformats.org/drawingml/2006/table">
            <a:tbl>
              <a:tblPr firstRow="1" bandRow="1">
                <a:tableStyleId>{00A15C55-8517-42AA-B614-E9B94910E393}</a:tableStyleId>
              </a:tblPr>
              <a:tblGrid>
                <a:gridCol w="2827255"/>
                <a:gridCol w="1944216"/>
                <a:gridCol w="1665544"/>
                <a:gridCol w="1792586"/>
              </a:tblGrid>
              <a:tr h="828585">
                <a:tc>
                  <a:txBody>
                    <a:bodyPr/>
                    <a:lstStyle/>
                    <a:p>
                      <a:pPr algn="ctr"/>
                      <a:r>
                        <a:rPr lang="ru-RU" sz="1400" dirty="0" smtClean="0">
                          <a:solidFill>
                            <a:schemeClr val="bg2">
                              <a:lumMod val="25000"/>
                            </a:schemeClr>
                          </a:solidFill>
                        </a:rPr>
                        <a:t>Наименование показателя</a:t>
                      </a:r>
                      <a:endParaRPr lang="ru-RU" sz="1400" dirty="0">
                        <a:solidFill>
                          <a:schemeClr val="bg2">
                            <a:lumMod val="25000"/>
                          </a:schemeClr>
                        </a:solidFill>
                        <a:latin typeface="Times New Roman" pitchFamily="18" charset="0"/>
                        <a:cs typeface="Times New Roman" pitchFamily="18" charset="0"/>
                      </a:endParaRPr>
                    </a:p>
                  </a:txBody>
                  <a:tcPr>
                    <a:solidFill>
                      <a:schemeClr val="bg2">
                        <a:lumMod val="90000"/>
                      </a:schemeClr>
                    </a:solidFill>
                  </a:tcPr>
                </a:tc>
                <a:tc>
                  <a:txBody>
                    <a:bodyPr/>
                    <a:lstStyle/>
                    <a:p>
                      <a:pPr algn="ctr"/>
                      <a:r>
                        <a:rPr lang="ru-RU" sz="1400" dirty="0" smtClean="0">
                          <a:solidFill>
                            <a:schemeClr val="bg2">
                              <a:lumMod val="25000"/>
                            </a:schemeClr>
                          </a:solidFill>
                        </a:rPr>
                        <a:t>Утверждено на 2021год</a:t>
                      </a:r>
                      <a:endParaRPr lang="ru-RU" sz="1400" dirty="0">
                        <a:solidFill>
                          <a:schemeClr val="bg2">
                            <a:lumMod val="25000"/>
                          </a:schemeClr>
                        </a:solidFill>
                        <a:latin typeface="Times New Roman" pitchFamily="18" charset="0"/>
                        <a:cs typeface="Times New Roman" pitchFamily="18" charset="0"/>
                      </a:endParaRPr>
                    </a:p>
                  </a:txBody>
                  <a:tcPr>
                    <a:solidFill>
                      <a:schemeClr val="bg2">
                        <a:lumMod val="90000"/>
                      </a:schemeClr>
                    </a:solidFill>
                  </a:tcPr>
                </a:tc>
                <a:tc>
                  <a:txBody>
                    <a:bodyPr/>
                    <a:lstStyle/>
                    <a:p>
                      <a:pPr algn="ctr"/>
                      <a:r>
                        <a:rPr lang="ru-RU" sz="1400" dirty="0" smtClean="0">
                          <a:solidFill>
                            <a:schemeClr val="bg2">
                              <a:lumMod val="25000"/>
                            </a:schemeClr>
                          </a:solidFill>
                        </a:rPr>
                        <a:t>Исполнено в 2021году</a:t>
                      </a:r>
                      <a:endParaRPr lang="ru-RU" sz="1400" dirty="0">
                        <a:solidFill>
                          <a:schemeClr val="bg2">
                            <a:lumMod val="25000"/>
                          </a:schemeClr>
                        </a:solidFill>
                        <a:latin typeface="Times New Roman" pitchFamily="18" charset="0"/>
                        <a:cs typeface="Times New Roman" pitchFamily="18" charset="0"/>
                      </a:endParaRPr>
                    </a:p>
                  </a:txBody>
                  <a:tcPr>
                    <a:solidFill>
                      <a:schemeClr val="bg2">
                        <a:lumMod val="90000"/>
                      </a:schemeClr>
                    </a:solidFill>
                  </a:tcPr>
                </a:tc>
                <a:tc>
                  <a:txBody>
                    <a:bodyPr/>
                    <a:lstStyle/>
                    <a:p>
                      <a:pPr algn="ctr"/>
                      <a:r>
                        <a:rPr lang="ru-RU" sz="1400" dirty="0" smtClean="0">
                          <a:solidFill>
                            <a:schemeClr val="bg2">
                              <a:lumMod val="25000"/>
                            </a:schemeClr>
                          </a:solidFill>
                        </a:rPr>
                        <a:t>% к плановому назначению</a:t>
                      </a:r>
                      <a:endParaRPr lang="ru-RU" sz="1400" dirty="0">
                        <a:solidFill>
                          <a:schemeClr val="bg2">
                            <a:lumMod val="25000"/>
                          </a:schemeClr>
                        </a:solidFill>
                        <a:latin typeface="Times New Roman" pitchFamily="18" charset="0"/>
                        <a:cs typeface="Times New Roman" pitchFamily="18" charset="0"/>
                      </a:endParaRPr>
                    </a:p>
                  </a:txBody>
                  <a:tcPr>
                    <a:solidFill>
                      <a:schemeClr val="bg2">
                        <a:lumMod val="90000"/>
                      </a:schemeClr>
                    </a:solidFill>
                  </a:tcPr>
                </a:tc>
              </a:tr>
              <a:tr h="662868">
                <a:tc>
                  <a:txBody>
                    <a:bodyPr/>
                    <a:lstStyle/>
                    <a:p>
                      <a:r>
                        <a:rPr lang="ru-RU" sz="1200" b="1" dirty="0" smtClean="0">
                          <a:solidFill>
                            <a:schemeClr val="bg2">
                              <a:lumMod val="25000"/>
                            </a:schemeClr>
                          </a:solidFill>
                        </a:rPr>
                        <a:t>Источники</a:t>
                      </a:r>
                      <a:r>
                        <a:rPr lang="ru-RU" sz="1200" b="1" baseline="0" dirty="0" smtClean="0">
                          <a:solidFill>
                            <a:schemeClr val="bg2">
                              <a:lumMod val="25000"/>
                            </a:schemeClr>
                          </a:solidFill>
                        </a:rPr>
                        <a:t> финансирования  дефицита бюджетов:</a:t>
                      </a:r>
                      <a:endParaRPr lang="ru-RU" sz="1200" b="1" dirty="0">
                        <a:solidFill>
                          <a:schemeClr val="bg2">
                            <a:lumMod val="25000"/>
                          </a:schemeClr>
                        </a:solidFill>
                        <a:latin typeface="Times New Roman" pitchFamily="18" charset="0"/>
                        <a:cs typeface="Times New Roman" pitchFamily="18" charset="0"/>
                      </a:endParaRPr>
                    </a:p>
                  </a:txBody>
                  <a:tcPr>
                    <a:solidFill>
                      <a:schemeClr val="bg2">
                        <a:lumMod val="90000"/>
                      </a:schemeClr>
                    </a:solidFill>
                  </a:tcPr>
                </a:tc>
                <a:tc>
                  <a:txBody>
                    <a:bodyPr/>
                    <a:lstStyle/>
                    <a:p>
                      <a:pPr algn="ctr"/>
                      <a:r>
                        <a:rPr lang="ru-RU" sz="1200" b="1" dirty="0" smtClean="0">
                          <a:solidFill>
                            <a:schemeClr val="bg2">
                              <a:lumMod val="25000"/>
                            </a:schemeClr>
                          </a:solidFill>
                        </a:rPr>
                        <a:t>54 677,1</a:t>
                      </a:r>
                      <a:endParaRPr lang="ru-RU" sz="1200" b="1" dirty="0">
                        <a:solidFill>
                          <a:schemeClr val="bg2">
                            <a:lumMod val="25000"/>
                          </a:schemeClr>
                        </a:solidFill>
                        <a:latin typeface="Times New Roman" pitchFamily="18" charset="0"/>
                        <a:cs typeface="Times New Roman" pitchFamily="18" charset="0"/>
                      </a:endParaRPr>
                    </a:p>
                  </a:txBody>
                  <a:tcPr>
                    <a:solidFill>
                      <a:schemeClr val="bg2">
                        <a:lumMod val="90000"/>
                      </a:schemeClr>
                    </a:solidFill>
                  </a:tcPr>
                </a:tc>
                <a:tc>
                  <a:txBody>
                    <a:bodyPr/>
                    <a:lstStyle/>
                    <a:p>
                      <a:pPr algn="ctr"/>
                      <a:r>
                        <a:rPr lang="ru-RU" sz="1200" b="1" dirty="0" smtClean="0">
                          <a:solidFill>
                            <a:schemeClr val="bg2">
                              <a:lumMod val="25000"/>
                            </a:schemeClr>
                          </a:solidFill>
                        </a:rPr>
                        <a:t>25 550,8</a:t>
                      </a:r>
                      <a:endParaRPr lang="ru-RU" sz="1200" b="1" dirty="0">
                        <a:solidFill>
                          <a:schemeClr val="bg2">
                            <a:lumMod val="25000"/>
                          </a:schemeClr>
                        </a:solidFill>
                        <a:latin typeface="Times New Roman" pitchFamily="18" charset="0"/>
                        <a:cs typeface="Times New Roman" pitchFamily="18" charset="0"/>
                      </a:endParaRPr>
                    </a:p>
                  </a:txBody>
                  <a:tcPr>
                    <a:solidFill>
                      <a:schemeClr val="bg2">
                        <a:lumMod val="90000"/>
                      </a:schemeClr>
                    </a:solidFill>
                  </a:tcPr>
                </a:tc>
                <a:tc>
                  <a:txBody>
                    <a:bodyPr/>
                    <a:lstStyle/>
                    <a:p>
                      <a:pPr algn="ctr"/>
                      <a:r>
                        <a:rPr lang="ru-RU" sz="1200" b="1" dirty="0" smtClean="0">
                          <a:solidFill>
                            <a:schemeClr val="bg2">
                              <a:lumMod val="25000"/>
                            </a:schemeClr>
                          </a:solidFill>
                          <a:latin typeface="+mn-lt"/>
                          <a:cs typeface="+mn-cs"/>
                        </a:rPr>
                        <a:t>46,7</a:t>
                      </a:r>
                      <a:endParaRPr lang="ru-RU" sz="1200" b="1" dirty="0">
                        <a:solidFill>
                          <a:schemeClr val="bg2">
                            <a:lumMod val="25000"/>
                          </a:schemeClr>
                        </a:solidFill>
                        <a:latin typeface="Times New Roman" pitchFamily="18" charset="0"/>
                        <a:cs typeface="Times New Roman" pitchFamily="18" charset="0"/>
                      </a:endParaRPr>
                    </a:p>
                  </a:txBody>
                  <a:tcPr>
                    <a:solidFill>
                      <a:schemeClr val="bg2">
                        <a:lumMod val="90000"/>
                      </a:schemeClr>
                    </a:solidFill>
                  </a:tcPr>
                </a:tc>
              </a:tr>
              <a:tr h="469532">
                <a:tc>
                  <a:txBody>
                    <a:bodyPr/>
                    <a:lstStyle/>
                    <a:p>
                      <a:r>
                        <a:rPr lang="ru-RU" sz="1200" b="1" dirty="0" smtClean="0">
                          <a:solidFill>
                            <a:schemeClr val="bg2">
                              <a:lumMod val="25000"/>
                            </a:schemeClr>
                          </a:solidFill>
                        </a:rPr>
                        <a:t>Изменение остатков средств</a:t>
                      </a:r>
                      <a:endParaRPr lang="ru-RU" sz="1200" b="1" dirty="0">
                        <a:solidFill>
                          <a:schemeClr val="bg2">
                            <a:lumMod val="25000"/>
                          </a:schemeClr>
                        </a:solidFill>
                        <a:latin typeface="Times New Roman" pitchFamily="18" charset="0"/>
                        <a:cs typeface="Times New Roman" pitchFamily="18" charset="0"/>
                      </a:endParaRPr>
                    </a:p>
                  </a:txBody>
                  <a:tcPr>
                    <a:solidFill>
                      <a:schemeClr val="bg2">
                        <a:lumMod val="90000"/>
                      </a:schemeClr>
                    </a:solidFill>
                  </a:tcPr>
                </a:tc>
                <a:tc>
                  <a:txBody>
                    <a:bodyPr/>
                    <a:lstStyle/>
                    <a:p>
                      <a:pPr algn="ctr"/>
                      <a:r>
                        <a:rPr lang="ru-RU" sz="1200" b="1" dirty="0" smtClean="0">
                          <a:solidFill>
                            <a:schemeClr val="bg2">
                              <a:lumMod val="25000"/>
                            </a:schemeClr>
                          </a:solidFill>
                        </a:rPr>
                        <a:t>20 727,1</a:t>
                      </a:r>
                      <a:endParaRPr lang="ru-RU" sz="1200" b="1" dirty="0">
                        <a:solidFill>
                          <a:schemeClr val="bg2">
                            <a:lumMod val="25000"/>
                          </a:schemeClr>
                        </a:solidFill>
                        <a:latin typeface="Times New Roman" pitchFamily="18" charset="0"/>
                        <a:cs typeface="Times New Roman" pitchFamily="18" charset="0"/>
                      </a:endParaRPr>
                    </a:p>
                  </a:txBody>
                  <a:tcPr>
                    <a:solidFill>
                      <a:schemeClr val="bg2">
                        <a:lumMod val="90000"/>
                      </a:schemeClr>
                    </a:solidFill>
                  </a:tcPr>
                </a:tc>
                <a:tc>
                  <a:txBody>
                    <a:bodyPr/>
                    <a:lstStyle/>
                    <a:p>
                      <a:pPr algn="ctr"/>
                      <a:r>
                        <a:rPr lang="ru-RU" sz="1200" b="1" dirty="0" smtClean="0">
                          <a:solidFill>
                            <a:schemeClr val="bg2">
                              <a:lumMod val="25000"/>
                            </a:schemeClr>
                          </a:solidFill>
                          <a:latin typeface="Times New Roman" pitchFamily="18" charset="0"/>
                          <a:cs typeface="Times New Roman" pitchFamily="18" charset="0"/>
                        </a:rPr>
                        <a:t>- 8 399,2</a:t>
                      </a:r>
                      <a:endParaRPr lang="ru-RU" sz="1200" b="1" dirty="0">
                        <a:solidFill>
                          <a:schemeClr val="bg2">
                            <a:lumMod val="25000"/>
                          </a:schemeClr>
                        </a:solidFill>
                        <a:latin typeface="Times New Roman" pitchFamily="18" charset="0"/>
                        <a:cs typeface="Times New Roman" pitchFamily="18" charset="0"/>
                      </a:endParaRPr>
                    </a:p>
                  </a:txBody>
                  <a:tcPr>
                    <a:solidFill>
                      <a:schemeClr val="bg2">
                        <a:lumMod val="90000"/>
                      </a:schemeClr>
                    </a:solidFill>
                  </a:tcPr>
                </a:tc>
                <a:tc>
                  <a:txBody>
                    <a:bodyPr/>
                    <a:lstStyle/>
                    <a:p>
                      <a:pPr algn="ctr"/>
                      <a:r>
                        <a:rPr lang="ru-RU" sz="1200" b="1" dirty="0" smtClean="0">
                          <a:solidFill>
                            <a:schemeClr val="bg2">
                              <a:lumMod val="25000"/>
                            </a:schemeClr>
                          </a:solidFill>
                        </a:rPr>
                        <a:t>40,5</a:t>
                      </a:r>
                      <a:endParaRPr lang="ru-RU" sz="1200" b="1" dirty="0">
                        <a:solidFill>
                          <a:schemeClr val="bg2">
                            <a:lumMod val="25000"/>
                          </a:schemeClr>
                        </a:solidFill>
                        <a:latin typeface="Times New Roman" pitchFamily="18" charset="0"/>
                        <a:cs typeface="Times New Roman" pitchFamily="18" charset="0"/>
                      </a:endParaRPr>
                    </a:p>
                  </a:txBody>
                  <a:tcPr>
                    <a:solidFill>
                      <a:schemeClr val="bg2">
                        <a:lumMod val="90000"/>
                      </a:schemeClr>
                    </a:solidFill>
                  </a:tcPr>
                </a:tc>
              </a:tr>
              <a:tr h="469532">
                <a:tc>
                  <a:txBody>
                    <a:bodyPr/>
                    <a:lstStyle/>
                    <a:p>
                      <a:pPr>
                        <a:spcAft>
                          <a:spcPts val="0"/>
                        </a:spcAft>
                      </a:pPr>
                      <a:r>
                        <a:rPr lang="ru-RU" sz="1200" b="1" dirty="0">
                          <a:solidFill>
                            <a:schemeClr val="bg2">
                              <a:lumMod val="25000"/>
                            </a:schemeClr>
                          </a:solidFill>
                          <a:effectLst/>
                        </a:rPr>
                        <a:t>Увеличение прочих остатков денежных средств бюджетов муниципальных районов</a:t>
                      </a:r>
                      <a:endParaRPr lang="ru-RU" sz="1200" b="1" dirty="0">
                        <a:solidFill>
                          <a:schemeClr val="bg2">
                            <a:lumMod val="25000"/>
                          </a:schemeClr>
                        </a:solidFill>
                        <a:effectLst/>
                        <a:latin typeface="Times New Roman"/>
                        <a:ea typeface="Times New Roman"/>
                      </a:endParaRPr>
                    </a:p>
                  </a:txBody>
                  <a:tcPr marL="68580" marR="68580" marT="0" marB="0" anchor="b">
                    <a:solidFill>
                      <a:schemeClr val="bg2">
                        <a:lumMod val="90000"/>
                      </a:schemeClr>
                    </a:solidFill>
                  </a:tcPr>
                </a:tc>
                <a:tc>
                  <a:txBody>
                    <a:bodyPr/>
                    <a:lstStyle/>
                    <a:p>
                      <a:pPr algn="ctr"/>
                      <a:r>
                        <a:rPr lang="ru-RU" sz="1200" b="1" dirty="0" smtClean="0">
                          <a:solidFill>
                            <a:schemeClr val="bg2">
                              <a:lumMod val="25000"/>
                            </a:schemeClr>
                          </a:solidFill>
                        </a:rPr>
                        <a:t>-2 958 384,1</a:t>
                      </a:r>
                      <a:endParaRPr lang="ru-RU" sz="1200" b="1" dirty="0">
                        <a:solidFill>
                          <a:schemeClr val="bg2">
                            <a:lumMod val="25000"/>
                          </a:schemeClr>
                        </a:solidFill>
                        <a:latin typeface="Times New Roman" pitchFamily="18" charset="0"/>
                        <a:cs typeface="Times New Roman" pitchFamily="18" charset="0"/>
                      </a:endParaRPr>
                    </a:p>
                  </a:txBody>
                  <a:tcPr>
                    <a:solidFill>
                      <a:schemeClr val="bg2">
                        <a:lumMod val="90000"/>
                      </a:schemeClr>
                    </a:solidFill>
                  </a:tcPr>
                </a:tc>
                <a:tc>
                  <a:txBody>
                    <a:bodyPr/>
                    <a:lstStyle/>
                    <a:p>
                      <a:pPr algn="ctr"/>
                      <a:r>
                        <a:rPr lang="ru-RU" sz="1200" b="1" dirty="0" smtClean="0">
                          <a:solidFill>
                            <a:schemeClr val="bg2">
                              <a:lumMod val="25000"/>
                            </a:schemeClr>
                          </a:solidFill>
                        </a:rPr>
                        <a:t>-2 931 058,6</a:t>
                      </a:r>
                      <a:endParaRPr lang="ru-RU" sz="1200" b="1" dirty="0">
                        <a:solidFill>
                          <a:schemeClr val="bg2">
                            <a:lumMod val="25000"/>
                          </a:schemeClr>
                        </a:solidFill>
                        <a:latin typeface="Times New Roman" pitchFamily="18" charset="0"/>
                        <a:cs typeface="Times New Roman" pitchFamily="18" charset="0"/>
                      </a:endParaRPr>
                    </a:p>
                  </a:txBody>
                  <a:tcPr>
                    <a:solidFill>
                      <a:schemeClr val="bg2">
                        <a:lumMod val="90000"/>
                      </a:schemeClr>
                    </a:solidFill>
                  </a:tcPr>
                </a:tc>
                <a:tc>
                  <a:txBody>
                    <a:bodyPr/>
                    <a:lstStyle/>
                    <a:p>
                      <a:pPr algn="ctr"/>
                      <a:r>
                        <a:rPr lang="ru-RU" sz="1200" b="1" dirty="0" smtClean="0">
                          <a:solidFill>
                            <a:schemeClr val="bg2">
                              <a:lumMod val="25000"/>
                            </a:schemeClr>
                          </a:solidFill>
                        </a:rPr>
                        <a:t>99,1</a:t>
                      </a:r>
                      <a:endParaRPr lang="ru-RU" sz="1200" b="1" dirty="0">
                        <a:solidFill>
                          <a:schemeClr val="bg2">
                            <a:lumMod val="25000"/>
                          </a:schemeClr>
                        </a:solidFill>
                        <a:latin typeface="Times New Roman" pitchFamily="18" charset="0"/>
                        <a:cs typeface="Times New Roman" pitchFamily="18" charset="0"/>
                      </a:endParaRPr>
                    </a:p>
                  </a:txBody>
                  <a:tcPr>
                    <a:solidFill>
                      <a:schemeClr val="bg2">
                        <a:lumMod val="90000"/>
                      </a:schemeClr>
                    </a:solidFill>
                  </a:tcPr>
                </a:tc>
              </a:tr>
              <a:tr h="469532">
                <a:tc>
                  <a:txBody>
                    <a:bodyPr/>
                    <a:lstStyle/>
                    <a:p>
                      <a:pPr>
                        <a:spcAft>
                          <a:spcPts val="0"/>
                        </a:spcAft>
                      </a:pPr>
                      <a:r>
                        <a:rPr lang="ru-RU" sz="1200" b="1" dirty="0">
                          <a:solidFill>
                            <a:schemeClr val="bg2">
                              <a:lumMod val="25000"/>
                            </a:schemeClr>
                          </a:solidFill>
                          <a:effectLst/>
                        </a:rPr>
                        <a:t>Уменьшение прочих остатков денежных средств бюджетов</a:t>
                      </a:r>
                      <a:endParaRPr lang="ru-RU" sz="1200" b="1" dirty="0">
                        <a:solidFill>
                          <a:schemeClr val="bg2">
                            <a:lumMod val="25000"/>
                          </a:schemeClr>
                        </a:solidFill>
                        <a:effectLst/>
                        <a:latin typeface="Times New Roman"/>
                        <a:ea typeface="Times New Roman"/>
                      </a:endParaRPr>
                    </a:p>
                  </a:txBody>
                  <a:tcPr marL="68580" marR="68580" marT="0" marB="0" anchor="b">
                    <a:solidFill>
                      <a:schemeClr val="bg2">
                        <a:lumMod val="90000"/>
                      </a:schemeClr>
                    </a:solidFill>
                  </a:tcPr>
                </a:tc>
                <a:tc>
                  <a:txBody>
                    <a:bodyPr/>
                    <a:lstStyle/>
                    <a:p>
                      <a:pPr algn="ctr"/>
                      <a:r>
                        <a:rPr lang="ru-RU" sz="1200" b="1" dirty="0" smtClean="0">
                          <a:solidFill>
                            <a:schemeClr val="bg2">
                              <a:lumMod val="25000"/>
                            </a:schemeClr>
                          </a:solidFill>
                        </a:rPr>
                        <a:t>2 979 111,2</a:t>
                      </a:r>
                      <a:endParaRPr lang="ru-RU" sz="1200" b="1" dirty="0">
                        <a:solidFill>
                          <a:schemeClr val="bg2">
                            <a:lumMod val="25000"/>
                          </a:schemeClr>
                        </a:solidFill>
                        <a:latin typeface="Times New Roman" pitchFamily="18" charset="0"/>
                        <a:cs typeface="Times New Roman" pitchFamily="18" charset="0"/>
                      </a:endParaRPr>
                    </a:p>
                  </a:txBody>
                  <a:tcPr>
                    <a:solidFill>
                      <a:schemeClr val="bg2">
                        <a:lumMod val="90000"/>
                      </a:schemeClr>
                    </a:solidFill>
                  </a:tcPr>
                </a:tc>
                <a:tc>
                  <a:txBody>
                    <a:bodyPr/>
                    <a:lstStyle/>
                    <a:p>
                      <a:pPr algn="ctr"/>
                      <a:r>
                        <a:rPr lang="ru-RU" sz="1200" b="1" dirty="0" smtClean="0">
                          <a:solidFill>
                            <a:schemeClr val="bg2">
                              <a:lumMod val="25000"/>
                            </a:schemeClr>
                          </a:solidFill>
                        </a:rPr>
                        <a:t>2 922 659,4</a:t>
                      </a:r>
                      <a:endParaRPr lang="ru-RU" sz="1200" b="1" dirty="0">
                        <a:solidFill>
                          <a:schemeClr val="bg2">
                            <a:lumMod val="25000"/>
                          </a:schemeClr>
                        </a:solidFill>
                        <a:latin typeface="Times New Roman" pitchFamily="18" charset="0"/>
                        <a:cs typeface="Times New Roman" pitchFamily="18" charset="0"/>
                      </a:endParaRPr>
                    </a:p>
                  </a:txBody>
                  <a:tcPr>
                    <a:solidFill>
                      <a:schemeClr val="bg2">
                        <a:lumMod val="90000"/>
                      </a:schemeClr>
                    </a:solidFill>
                  </a:tcPr>
                </a:tc>
                <a:tc>
                  <a:txBody>
                    <a:bodyPr/>
                    <a:lstStyle/>
                    <a:p>
                      <a:pPr algn="ctr"/>
                      <a:r>
                        <a:rPr lang="ru-RU" sz="1200" b="1" dirty="0" smtClean="0">
                          <a:solidFill>
                            <a:schemeClr val="bg2">
                              <a:lumMod val="25000"/>
                            </a:schemeClr>
                          </a:solidFill>
                        </a:rPr>
                        <a:t>98,1</a:t>
                      </a:r>
                      <a:endParaRPr lang="ru-RU" sz="1200" b="1" dirty="0">
                        <a:solidFill>
                          <a:schemeClr val="bg2">
                            <a:lumMod val="25000"/>
                          </a:schemeClr>
                        </a:solidFill>
                        <a:latin typeface="Times New Roman" pitchFamily="18" charset="0"/>
                        <a:cs typeface="Times New Roman" pitchFamily="18" charset="0"/>
                      </a:endParaRPr>
                    </a:p>
                  </a:txBody>
                  <a:tcPr>
                    <a:solidFill>
                      <a:schemeClr val="bg2">
                        <a:lumMod val="90000"/>
                      </a:schemeClr>
                    </a:solidFill>
                  </a:tcPr>
                </a:tc>
              </a:tr>
            </a:tbl>
          </a:graphicData>
        </a:graphic>
      </p:graphicFrame>
    </p:spTree>
    <p:extLst>
      <p:ext uri="{BB962C8B-B14F-4D97-AF65-F5344CB8AC3E}">
        <p14:creationId xmlns:p14="http://schemas.microsoft.com/office/powerpoint/2010/main" val="162779540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251520" y="-27384"/>
            <a:ext cx="8496944" cy="6768752"/>
          </a:xfrm>
          <a:blipFill>
            <a:blip r:embed="rId2"/>
            <a:stretch>
              <a:fillRect/>
            </a:stretch>
          </a:blipFill>
        </p:spPr>
        <p:txBody>
          <a:bodyPr>
            <a:noAutofit/>
          </a:bodyPr>
          <a:lstStyle/>
          <a:p>
            <a:pPr algn="ctr"/>
            <a:r>
              <a:rPr lang="ru-RU" sz="2400" b="1" dirty="0" smtClean="0">
                <a:solidFill>
                  <a:srgbClr val="002060"/>
                </a:solidFill>
                <a:latin typeface="Times New Roman" pitchFamily="18" charset="0"/>
                <a:cs typeface="Times New Roman" pitchFamily="18" charset="0"/>
              </a:rPr>
              <a:t>Расходы бюджета в разрезе направлений расходов</a:t>
            </a:r>
          </a:p>
          <a:p>
            <a:pPr algn="ctr"/>
            <a:endParaRPr lang="ru-RU" sz="2400" b="1" dirty="0" smtClean="0">
              <a:solidFill>
                <a:srgbClr val="002060"/>
              </a:solidFill>
              <a:latin typeface="Times New Roman" pitchFamily="18" charset="0"/>
              <a:cs typeface="Times New Roman" pitchFamily="18" charset="0"/>
            </a:endParaRPr>
          </a:p>
        </p:txBody>
      </p:sp>
      <p:graphicFrame>
        <p:nvGraphicFramePr>
          <p:cNvPr id="2" name="Таблица 1"/>
          <p:cNvGraphicFramePr>
            <a:graphicFrameLocks noGrp="1"/>
          </p:cNvGraphicFramePr>
          <p:nvPr>
            <p:extLst>
              <p:ext uri="{D42A27DB-BD31-4B8C-83A1-F6EECF244321}">
                <p14:modId xmlns:p14="http://schemas.microsoft.com/office/powerpoint/2010/main" val="4006528504"/>
              </p:ext>
            </p:extLst>
          </p:nvPr>
        </p:nvGraphicFramePr>
        <p:xfrm>
          <a:off x="1835695" y="620690"/>
          <a:ext cx="6768753" cy="5096582"/>
        </p:xfrm>
        <a:graphic>
          <a:graphicData uri="http://schemas.openxmlformats.org/drawingml/2006/table">
            <a:tbl>
              <a:tblPr firstRow="1" bandRow="1">
                <a:tableStyleId>{5C22544A-7EE6-4342-B048-85BDC9FD1C3A}</a:tableStyleId>
              </a:tblPr>
              <a:tblGrid>
                <a:gridCol w="3678671"/>
                <a:gridCol w="1001850"/>
                <a:gridCol w="936104"/>
                <a:gridCol w="1152128"/>
              </a:tblGrid>
              <a:tr h="504054">
                <a:tc>
                  <a:txBody>
                    <a:bodyPr/>
                    <a:lstStyle/>
                    <a:p>
                      <a:pPr algn="ctr"/>
                      <a:r>
                        <a:rPr lang="ru-RU" sz="1400" dirty="0" smtClean="0">
                          <a:solidFill>
                            <a:schemeClr val="bg2">
                              <a:lumMod val="25000"/>
                            </a:schemeClr>
                          </a:solidFill>
                          <a:latin typeface="Times New Roman" pitchFamily="18" charset="0"/>
                          <a:cs typeface="Times New Roman" pitchFamily="18" charset="0"/>
                        </a:rPr>
                        <a:t>Наименование </a:t>
                      </a:r>
                      <a:endParaRPr lang="ru-RU" sz="1400" dirty="0">
                        <a:solidFill>
                          <a:schemeClr val="bg2">
                            <a:lumMod val="25000"/>
                          </a:schemeClr>
                        </a:solidFill>
                        <a:latin typeface="Times New Roman" pitchFamily="18" charset="0"/>
                        <a:cs typeface="Times New Roman" pitchFamily="18" charset="0"/>
                      </a:endParaRPr>
                    </a:p>
                  </a:txBody>
                  <a:tcPr>
                    <a:solidFill>
                      <a:schemeClr val="bg2">
                        <a:lumMod val="90000"/>
                      </a:schemeClr>
                    </a:solidFill>
                  </a:tcPr>
                </a:tc>
                <a:tc gridSpan="2">
                  <a:txBody>
                    <a:bodyPr/>
                    <a:lstStyle/>
                    <a:p>
                      <a:pPr algn="ctr"/>
                      <a:r>
                        <a:rPr lang="ru-RU" sz="1400" dirty="0" smtClean="0">
                          <a:solidFill>
                            <a:schemeClr val="bg2">
                              <a:lumMod val="25000"/>
                            </a:schemeClr>
                          </a:solidFill>
                          <a:latin typeface="Times New Roman" pitchFamily="18" charset="0"/>
                          <a:cs typeface="Times New Roman" pitchFamily="18" charset="0"/>
                        </a:rPr>
                        <a:t>2021 год</a:t>
                      </a:r>
                    </a:p>
                    <a:p>
                      <a:pPr algn="ctr"/>
                      <a:r>
                        <a:rPr lang="ru-RU" sz="1400" dirty="0" err="1" smtClean="0">
                          <a:solidFill>
                            <a:schemeClr val="bg2">
                              <a:lumMod val="25000"/>
                            </a:schemeClr>
                          </a:solidFill>
                          <a:latin typeface="Times New Roman" pitchFamily="18" charset="0"/>
                          <a:cs typeface="Times New Roman" pitchFamily="18" charset="0"/>
                        </a:rPr>
                        <a:t>тыс.рублей</a:t>
                      </a:r>
                      <a:endParaRPr lang="ru-RU" sz="1400" dirty="0">
                        <a:solidFill>
                          <a:schemeClr val="bg2">
                            <a:lumMod val="25000"/>
                          </a:schemeClr>
                        </a:solidFill>
                        <a:latin typeface="Times New Roman" pitchFamily="18" charset="0"/>
                        <a:cs typeface="Times New Roman" pitchFamily="18" charset="0"/>
                      </a:endParaRPr>
                    </a:p>
                  </a:txBody>
                  <a:tcPr>
                    <a:solidFill>
                      <a:schemeClr val="bg2">
                        <a:lumMod val="90000"/>
                      </a:schemeClr>
                    </a:solidFill>
                  </a:tcPr>
                </a:tc>
                <a:tc hMerge="1">
                  <a:txBody>
                    <a:bodyPr/>
                    <a:lstStyle/>
                    <a:p>
                      <a:endParaRPr lang="ru-RU" dirty="0"/>
                    </a:p>
                  </a:txBody>
                  <a:tcPr>
                    <a:solidFill>
                      <a:schemeClr val="accent4">
                        <a:lumMod val="75000"/>
                      </a:schemeClr>
                    </a:solidFill>
                  </a:tcPr>
                </a:tc>
                <a:tc>
                  <a:txBody>
                    <a:bodyPr/>
                    <a:lstStyle/>
                    <a:p>
                      <a:pPr algn="ctr"/>
                      <a:r>
                        <a:rPr lang="ru-RU" sz="1400" dirty="0" smtClean="0">
                          <a:solidFill>
                            <a:schemeClr val="bg2">
                              <a:lumMod val="25000"/>
                            </a:schemeClr>
                          </a:solidFill>
                          <a:latin typeface="Times New Roman" pitchFamily="18" charset="0"/>
                          <a:cs typeface="Times New Roman" pitchFamily="18" charset="0"/>
                        </a:rPr>
                        <a:t>Исполнено к плану</a:t>
                      </a:r>
                    </a:p>
                    <a:p>
                      <a:pPr algn="ctr"/>
                      <a:r>
                        <a:rPr lang="ru-RU" sz="1400" dirty="0" smtClean="0">
                          <a:solidFill>
                            <a:schemeClr val="bg2">
                              <a:lumMod val="25000"/>
                            </a:schemeClr>
                          </a:solidFill>
                          <a:latin typeface="Times New Roman" pitchFamily="18" charset="0"/>
                          <a:cs typeface="Times New Roman" pitchFamily="18" charset="0"/>
                        </a:rPr>
                        <a:t>%</a:t>
                      </a:r>
                      <a:endParaRPr lang="ru-RU" sz="1400" dirty="0">
                        <a:solidFill>
                          <a:schemeClr val="bg2">
                            <a:lumMod val="25000"/>
                          </a:schemeClr>
                        </a:solidFill>
                        <a:latin typeface="Times New Roman" pitchFamily="18" charset="0"/>
                        <a:cs typeface="Times New Roman" pitchFamily="18" charset="0"/>
                      </a:endParaRPr>
                    </a:p>
                  </a:txBody>
                  <a:tcPr>
                    <a:solidFill>
                      <a:schemeClr val="bg2">
                        <a:lumMod val="90000"/>
                      </a:schemeClr>
                    </a:solidFill>
                  </a:tcPr>
                </a:tc>
              </a:tr>
              <a:tr h="276590">
                <a:tc>
                  <a:txBody>
                    <a:bodyPr/>
                    <a:lstStyle/>
                    <a:p>
                      <a:r>
                        <a:rPr lang="ru-RU" sz="1200" b="1" dirty="0" smtClean="0">
                          <a:solidFill>
                            <a:schemeClr val="bg2">
                              <a:lumMod val="25000"/>
                            </a:schemeClr>
                          </a:solidFill>
                          <a:latin typeface="Times New Roman" pitchFamily="18" charset="0"/>
                          <a:cs typeface="Times New Roman" pitchFamily="18" charset="0"/>
                        </a:rPr>
                        <a:t>Всего расходов, в том числе:</a:t>
                      </a:r>
                      <a:endParaRPr lang="ru-RU" sz="1200" b="1" dirty="0">
                        <a:solidFill>
                          <a:schemeClr val="bg2">
                            <a:lumMod val="25000"/>
                          </a:schemeClr>
                        </a:solidFill>
                        <a:latin typeface="Times New Roman" pitchFamily="18" charset="0"/>
                        <a:cs typeface="Times New Roman" pitchFamily="18" charset="0"/>
                      </a:endParaRPr>
                    </a:p>
                  </a:txBody>
                  <a:tcPr>
                    <a:solidFill>
                      <a:schemeClr val="bg2">
                        <a:lumMod val="90000"/>
                      </a:schemeClr>
                    </a:solidFill>
                  </a:tcPr>
                </a:tc>
                <a:tc>
                  <a:txBody>
                    <a:bodyPr/>
                    <a:lstStyle/>
                    <a:p>
                      <a:pPr algn="r"/>
                      <a:r>
                        <a:rPr lang="ru-RU" sz="1200" b="1" dirty="0" smtClean="0">
                          <a:solidFill>
                            <a:schemeClr val="bg2">
                              <a:lumMod val="25000"/>
                            </a:schemeClr>
                          </a:solidFill>
                          <a:latin typeface="Times New Roman" pitchFamily="18" charset="0"/>
                          <a:cs typeface="Times New Roman" pitchFamily="18" charset="0"/>
                        </a:rPr>
                        <a:t>2 989 941,6</a:t>
                      </a:r>
                      <a:endParaRPr lang="ru-RU" sz="1200" b="1" dirty="0">
                        <a:solidFill>
                          <a:schemeClr val="bg2">
                            <a:lumMod val="25000"/>
                          </a:schemeClr>
                        </a:solidFill>
                        <a:latin typeface="Times New Roman" pitchFamily="18" charset="0"/>
                        <a:cs typeface="Times New Roman" pitchFamily="18" charset="0"/>
                      </a:endParaRPr>
                    </a:p>
                  </a:txBody>
                  <a:tcPr>
                    <a:solidFill>
                      <a:schemeClr val="bg2">
                        <a:lumMod val="90000"/>
                      </a:schemeClr>
                    </a:solidFill>
                  </a:tcPr>
                </a:tc>
                <a:tc>
                  <a:txBody>
                    <a:bodyPr/>
                    <a:lstStyle/>
                    <a:p>
                      <a:pPr algn="r"/>
                      <a:r>
                        <a:rPr lang="ru-RU" sz="1200" b="1" dirty="0" smtClean="0">
                          <a:solidFill>
                            <a:schemeClr val="bg2">
                              <a:lumMod val="25000"/>
                            </a:schemeClr>
                          </a:solidFill>
                          <a:latin typeface="Times New Roman" pitchFamily="18" charset="0"/>
                          <a:cs typeface="Times New Roman" pitchFamily="18" charset="0"/>
                        </a:rPr>
                        <a:t>2 974 102,0</a:t>
                      </a:r>
                      <a:endParaRPr lang="ru-RU" sz="1200" b="1" dirty="0">
                        <a:solidFill>
                          <a:schemeClr val="bg2">
                            <a:lumMod val="25000"/>
                          </a:schemeClr>
                        </a:solidFill>
                        <a:latin typeface="Times New Roman" pitchFamily="18" charset="0"/>
                        <a:cs typeface="Times New Roman" pitchFamily="18" charset="0"/>
                      </a:endParaRPr>
                    </a:p>
                  </a:txBody>
                  <a:tcPr>
                    <a:solidFill>
                      <a:schemeClr val="bg2">
                        <a:lumMod val="90000"/>
                      </a:schemeClr>
                    </a:solidFill>
                  </a:tcPr>
                </a:tc>
                <a:tc>
                  <a:txBody>
                    <a:bodyPr/>
                    <a:lstStyle/>
                    <a:p>
                      <a:pPr algn="r"/>
                      <a:r>
                        <a:rPr lang="ru-RU" sz="1200" b="1" dirty="0" smtClean="0">
                          <a:solidFill>
                            <a:schemeClr val="bg2">
                              <a:lumMod val="25000"/>
                            </a:schemeClr>
                          </a:solidFill>
                          <a:latin typeface="Times New Roman" pitchFamily="18" charset="0"/>
                          <a:cs typeface="Times New Roman" pitchFamily="18" charset="0"/>
                        </a:rPr>
                        <a:t>99,5</a:t>
                      </a:r>
                      <a:endParaRPr lang="ru-RU" sz="1200" b="1" dirty="0">
                        <a:solidFill>
                          <a:schemeClr val="bg2">
                            <a:lumMod val="25000"/>
                          </a:schemeClr>
                        </a:solidFill>
                        <a:latin typeface="Times New Roman" pitchFamily="18" charset="0"/>
                        <a:cs typeface="Times New Roman" pitchFamily="18" charset="0"/>
                      </a:endParaRPr>
                    </a:p>
                  </a:txBody>
                  <a:tcPr>
                    <a:solidFill>
                      <a:schemeClr val="bg2">
                        <a:lumMod val="90000"/>
                      </a:schemeClr>
                    </a:solidFill>
                  </a:tcPr>
                </a:tc>
              </a:tr>
              <a:tr h="245350">
                <a:tc>
                  <a:txBody>
                    <a:bodyPr/>
                    <a:lstStyle/>
                    <a:p>
                      <a:r>
                        <a:rPr lang="ru-RU" sz="1200" b="1" dirty="0" smtClean="0">
                          <a:solidFill>
                            <a:schemeClr val="bg2">
                              <a:lumMod val="25000"/>
                            </a:schemeClr>
                          </a:solidFill>
                          <a:latin typeface="Times New Roman" pitchFamily="18" charset="0"/>
                          <a:cs typeface="Times New Roman" pitchFamily="18" charset="0"/>
                        </a:rPr>
                        <a:t>Общегосударственные вопросы</a:t>
                      </a:r>
                      <a:endParaRPr lang="ru-RU" sz="1200" b="1" dirty="0">
                        <a:solidFill>
                          <a:schemeClr val="bg2">
                            <a:lumMod val="25000"/>
                          </a:schemeClr>
                        </a:solidFill>
                        <a:latin typeface="Times New Roman" pitchFamily="18" charset="0"/>
                        <a:cs typeface="Times New Roman" pitchFamily="18" charset="0"/>
                      </a:endParaRPr>
                    </a:p>
                  </a:txBody>
                  <a:tcPr>
                    <a:solidFill>
                      <a:schemeClr val="bg2">
                        <a:lumMod val="90000"/>
                      </a:schemeClr>
                    </a:solidFill>
                  </a:tcPr>
                </a:tc>
                <a:tc>
                  <a:txBody>
                    <a:bodyPr/>
                    <a:lstStyle/>
                    <a:p>
                      <a:pPr algn="r"/>
                      <a:r>
                        <a:rPr lang="ru-RU" sz="1200" b="1" dirty="0" smtClean="0">
                          <a:solidFill>
                            <a:schemeClr val="bg2">
                              <a:lumMod val="25000"/>
                            </a:schemeClr>
                          </a:solidFill>
                          <a:latin typeface="Times New Roman" pitchFamily="18" charset="0"/>
                          <a:cs typeface="Times New Roman" pitchFamily="18" charset="0"/>
                        </a:rPr>
                        <a:t>278 833,6</a:t>
                      </a:r>
                      <a:endParaRPr lang="ru-RU" sz="1200" b="1" dirty="0">
                        <a:solidFill>
                          <a:schemeClr val="bg2">
                            <a:lumMod val="25000"/>
                          </a:schemeClr>
                        </a:solidFill>
                        <a:latin typeface="Times New Roman" pitchFamily="18" charset="0"/>
                        <a:cs typeface="Times New Roman" pitchFamily="18" charset="0"/>
                      </a:endParaRPr>
                    </a:p>
                  </a:txBody>
                  <a:tcPr>
                    <a:solidFill>
                      <a:schemeClr val="bg2">
                        <a:lumMod val="90000"/>
                      </a:schemeClr>
                    </a:solidFill>
                  </a:tcPr>
                </a:tc>
                <a:tc>
                  <a:txBody>
                    <a:bodyPr/>
                    <a:lstStyle/>
                    <a:p>
                      <a:pPr algn="r"/>
                      <a:r>
                        <a:rPr lang="ru-RU" sz="1200" b="1" dirty="0" smtClean="0">
                          <a:solidFill>
                            <a:schemeClr val="bg2">
                              <a:lumMod val="25000"/>
                            </a:schemeClr>
                          </a:solidFill>
                          <a:latin typeface="Times New Roman" pitchFamily="18" charset="0"/>
                          <a:cs typeface="Times New Roman" pitchFamily="18" charset="0"/>
                        </a:rPr>
                        <a:t>277 327,8</a:t>
                      </a:r>
                      <a:endParaRPr lang="ru-RU" sz="1200" b="1" dirty="0">
                        <a:solidFill>
                          <a:schemeClr val="bg2">
                            <a:lumMod val="25000"/>
                          </a:schemeClr>
                        </a:solidFill>
                        <a:latin typeface="Times New Roman" pitchFamily="18" charset="0"/>
                        <a:cs typeface="Times New Roman" pitchFamily="18" charset="0"/>
                      </a:endParaRPr>
                    </a:p>
                  </a:txBody>
                  <a:tcPr>
                    <a:solidFill>
                      <a:schemeClr val="bg2">
                        <a:lumMod val="90000"/>
                      </a:schemeClr>
                    </a:solidFill>
                  </a:tcPr>
                </a:tc>
                <a:tc>
                  <a:txBody>
                    <a:bodyPr/>
                    <a:lstStyle/>
                    <a:p>
                      <a:pPr algn="r"/>
                      <a:r>
                        <a:rPr lang="ru-RU" sz="1200" b="1" dirty="0" smtClean="0">
                          <a:solidFill>
                            <a:schemeClr val="bg2">
                              <a:lumMod val="25000"/>
                            </a:schemeClr>
                          </a:solidFill>
                          <a:latin typeface="Times New Roman" pitchFamily="18" charset="0"/>
                          <a:cs typeface="Times New Roman" pitchFamily="18" charset="0"/>
                        </a:rPr>
                        <a:t>99,5</a:t>
                      </a:r>
                      <a:endParaRPr lang="ru-RU" sz="1200" b="1" dirty="0">
                        <a:solidFill>
                          <a:schemeClr val="bg2">
                            <a:lumMod val="25000"/>
                          </a:schemeClr>
                        </a:solidFill>
                        <a:latin typeface="Times New Roman" pitchFamily="18" charset="0"/>
                        <a:cs typeface="Times New Roman" pitchFamily="18" charset="0"/>
                      </a:endParaRPr>
                    </a:p>
                  </a:txBody>
                  <a:tcPr>
                    <a:solidFill>
                      <a:schemeClr val="bg2">
                        <a:lumMod val="90000"/>
                      </a:schemeClr>
                    </a:solidFill>
                  </a:tcPr>
                </a:tc>
              </a:tr>
              <a:tr h="288032">
                <a:tc>
                  <a:txBody>
                    <a:bodyPr/>
                    <a:lstStyle/>
                    <a:p>
                      <a:r>
                        <a:rPr lang="ru-RU" sz="1200" b="1" dirty="0" smtClean="0">
                          <a:solidFill>
                            <a:schemeClr val="bg2">
                              <a:lumMod val="25000"/>
                            </a:schemeClr>
                          </a:solidFill>
                          <a:latin typeface="Times New Roman" pitchFamily="18" charset="0"/>
                          <a:cs typeface="Times New Roman" pitchFamily="18" charset="0"/>
                        </a:rPr>
                        <a:t>Национальная оборона</a:t>
                      </a:r>
                      <a:endParaRPr lang="ru-RU" sz="1200" b="1" dirty="0">
                        <a:solidFill>
                          <a:schemeClr val="bg2">
                            <a:lumMod val="25000"/>
                          </a:schemeClr>
                        </a:solidFill>
                        <a:latin typeface="Times New Roman" pitchFamily="18" charset="0"/>
                        <a:cs typeface="Times New Roman" pitchFamily="18" charset="0"/>
                      </a:endParaRPr>
                    </a:p>
                  </a:txBody>
                  <a:tcPr>
                    <a:solidFill>
                      <a:schemeClr val="bg2">
                        <a:lumMod val="90000"/>
                      </a:schemeClr>
                    </a:solidFill>
                  </a:tcPr>
                </a:tc>
                <a:tc>
                  <a:txBody>
                    <a:bodyPr/>
                    <a:lstStyle/>
                    <a:p>
                      <a:pPr algn="r"/>
                      <a:r>
                        <a:rPr lang="ru-RU" sz="1200" b="1" dirty="0" smtClean="0">
                          <a:solidFill>
                            <a:schemeClr val="bg2">
                              <a:lumMod val="25000"/>
                            </a:schemeClr>
                          </a:solidFill>
                          <a:latin typeface="Times New Roman" pitchFamily="18" charset="0"/>
                          <a:cs typeface="Times New Roman" pitchFamily="18" charset="0"/>
                        </a:rPr>
                        <a:t>749,5</a:t>
                      </a:r>
                      <a:endParaRPr lang="ru-RU" sz="1200" b="1" dirty="0">
                        <a:solidFill>
                          <a:schemeClr val="bg2">
                            <a:lumMod val="25000"/>
                          </a:schemeClr>
                        </a:solidFill>
                        <a:latin typeface="Times New Roman" pitchFamily="18" charset="0"/>
                        <a:cs typeface="Times New Roman" pitchFamily="18" charset="0"/>
                      </a:endParaRPr>
                    </a:p>
                  </a:txBody>
                  <a:tcPr>
                    <a:solidFill>
                      <a:schemeClr val="bg2">
                        <a:lumMod val="90000"/>
                      </a:schemeClr>
                    </a:solidFill>
                  </a:tcPr>
                </a:tc>
                <a:tc>
                  <a:txBody>
                    <a:bodyPr/>
                    <a:lstStyle/>
                    <a:p>
                      <a:pPr algn="r"/>
                      <a:r>
                        <a:rPr lang="ru-RU" sz="1200" b="1" dirty="0" smtClean="0">
                          <a:solidFill>
                            <a:schemeClr val="bg2">
                              <a:lumMod val="25000"/>
                            </a:schemeClr>
                          </a:solidFill>
                          <a:latin typeface="Times New Roman" pitchFamily="18" charset="0"/>
                          <a:cs typeface="Times New Roman" pitchFamily="18" charset="0"/>
                        </a:rPr>
                        <a:t>749,5</a:t>
                      </a:r>
                      <a:endParaRPr lang="ru-RU" sz="1200" b="1" dirty="0">
                        <a:solidFill>
                          <a:schemeClr val="bg2">
                            <a:lumMod val="25000"/>
                          </a:schemeClr>
                        </a:solidFill>
                        <a:latin typeface="Times New Roman" pitchFamily="18" charset="0"/>
                        <a:cs typeface="Times New Roman" pitchFamily="18" charset="0"/>
                      </a:endParaRPr>
                    </a:p>
                  </a:txBody>
                  <a:tcPr>
                    <a:solidFill>
                      <a:schemeClr val="bg2">
                        <a:lumMod val="90000"/>
                      </a:schemeClr>
                    </a:solidFill>
                  </a:tcPr>
                </a:tc>
                <a:tc>
                  <a:txBody>
                    <a:bodyPr/>
                    <a:lstStyle/>
                    <a:p>
                      <a:pPr algn="r"/>
                      <a:r>
                        <a:rPr lang="ru-RU" sz="1200" b="1" dirty="0" smtClean="0">
                          <a:solidFill>
                            <a:schemeClr val="bg2">
                              <a:lumMod val="25000"/>
                            </a:schemeClr>
                          </a:solidFill>
                          <a:latin typeface="Times New Roman" pitchFamily="18" charset="0"/>
                          <a:cs typeface="Times New Roman" pitchFamily="18" charset="0"/>
                        </a:rPr>
                        <a:t>100,0</a:t>
                      </a:r>
                      <a:endParaRPr lang="ru-RU" sz="1200" b="1" dirty="0">
                        <a:solidFill>
                          <a:schemeClr val="bg2">
                            <a:lumMod val="25000"/>
                          </a:schemeClr>
                        </a:solidFill>
                        <a:latin typeface="Times New Roman" pitchFamily="18" charset="0"/>
                        <a:cs typeface="Times New Roman" pitchFamily="18" charset="0"/>
                      </a:endParaRPr>
                    </a:p>
                  </a:txBody>
                  <a:tcPr>
                    <a:solidFill>
                      <a:schemeClr val="bg2">
                        <a:lumMod val="90000"/>
                      </a:schemeClr>
                    </a:solidFill>
                  </a:tcPr>
                </a:tc>
              </a:tr>
              <a:tr h="463288">
                <a:tc>
                  <a:txBody>
                    <a:bodyPr/>
                    <a:lstStyle/>
                    <a:p>
                      <a:pPr algn="l"/>
                      <a:r>
                        <a:rPr lang="ru-RU" sz="1200" b="1" kern="1200" dirty="0" smtClean="0">
                          <a:solidFill>
                            <a:schemeClr val="bg2">
                              <a:lumMod val="25000"/>
                            </a:schemeClr>
                          </a:solidFill>
                          <a:effectLst/>
                          <a:latin typeface="Times New Roman" pitchFamily="18" charset="0"/>
                          <a:ea typeface="+mn-ea"/>
                          <a:cs typeface="Times New Roman" pitchFamily="18" charset="0"/>
                        </a:rPr>
                        <a:t>Национальная безопасность и правоохранительная деятельность</a:t>
                      </a:r>
                      <a:endParaRPr lang="ru-RU" sz="1200" b="1" dirty="0">
                        <a:solidFill>
                          <a:schemeClr val="bg2">
                            <a:lumMod val="25000"/>
                          </a:schemeClr>
                        </a:solidFill>
                        <a:latin typeface="Times New Roman" pitchFamily="18" charset="0"/>
                        <a:cs typeface="Times New Roman" pitchFamily="18" charset="0"/>
                      </a:endParaRPr>
                    </a:p>
                  </a:txBody>
                  <a:tcPr>
                    <a:solidFill>
                      <a:schemeClr val="bg2">
                        <a:lumMod val="90000"/>
                      </a:schemeClr>
                    </a:solidFill>
                  </a:tcPr>
                </a:tc>
                <a:tc>
                  <a:txBody>
                    <a:bodyPr/>
                    <a:lstStyle/>
                    <a:p>
                      <a:pPr algn="r"/>
                      <a:r>
                        <a:rPr lang="ru-RU" sz="1200" b="1" dirty="0" smtClean="0">
                          <a:solidFill>
                            <a:schemeClr val="bg2">
                              <a:lumMod val="25000"/>
                            </a:schemeClr>
                          </a:solidFill>
                          <a:latin typeface="Times New Roman" pitchFamily="18" charset="0"/>
                          <a:cs typeface="Times New Roman" pitchFamily="18" charset="0"/>
                        </a:rPr>
                        <a:t>30 935,1</a:t>
                      </a:r>
                      <a:endParaRPr lang="ru-RU" sz="1200" b="1" dirty="0">
                        <a:solidFill>
                          <a:schemeClr val="bg2">
                            <a:lumMod val="25000"/>
                          </a:schemeClr>
                        </a:solidFill>
                        <a:latin typeface="Times New Roman" pitchFamily="18" charset="0"/>
                        <a:cs typeface="Times New Roman" pitchFamily="18" charset="0"/>
                      </a:endParaRPr>
                    </a:p>
                  </a:txBody>
                  <a:tcPr>
                    <a:solidFill>
                      <a:schemeClr val="bg2">
                        <a:lumMod val="90000"/>
                      </a:schemeClr>
                    </a:solidFill>
                  </a:tcPr>
                </a:tc>
                <a:tc>
                  <a:txBody>
                    <a:bodyPr/>
                    <a:lstStyle/>
                    <a:p>
                      <a:pPr algn="r"/>
                      <a:r>
                        <a:rPr lang="ru-RU" sz="1200" b="1" dirty="0" smtClean="0">
                          <a:solidFill>
                            <a:schemeClr val="bg2">
                              <a:lumMod val="25000"/>
                            </a:schemeClr>
                          </a:solidFill>
                          <a:latin typeface="Times New Roman" pitchFamily="18" charset="0"/>
                          <a:cs typeface="Times New Roman" pitchFamily="18" charset="0"/>
                        </a:rPr>
                        <a:t>30 873,5</a:t>
                      </a:r>
                      <a:endParaRPr lang="ru-RU" sz="1200" b="1" dirty="0">
                        <a:solidFill>
                          <a:schemeClr val="bg2">
                            <a:lumMod val="25000"/>
                          </a:schemeClr>
                        </a:solidFill>
                        <a:latin typeface="Times New Roman" pitchFamily="18" charset="0"/>
                        <a:cs typeface="Times New Roman" pitchFamily="18" charset="0"/>
                      </a:endParaRPr>
                    </a:p>
                  </a:txBody>
                  <a:tcPr>
                    <a:solidFill>
                      <a:schemeClr val="bg2">
                        <a:lumMod val="90000"/>
                      </a:schemeClr>
                    </a:solidFill>
                  </a:tcPr>
                </a:tc>
                <a:tc>
                  <a:txBody>
                    <a:bodyPr/>
                    <a:lstStyle/>
                    <a:p>
                      <a:pPr algn="r"/>
                      <a:r>
                        <a:rPr lang="ru-RU" sz="1200" b="1" dirty="0" smtClean="0">
                          <a:solidFill>
                            <a:schemeClr val="bg2">
                              <a:lumMod val="25000"/>
                            </a:schemeClr>
                          </a:solidFill>
                          <a:latin typeface="Times New Roman" pitchFamily="18" charset="0"/>
                          <a:cs typeface="Times New Roman" pitchFamily="18" charset="0"/>
                        </a:rPr>
                        <a:t>99,8</a:t>
                      </a:r>
                      <a:endParaRPr lang="ru-RU" sz="1200" b="1" dirty="0">
                        <a:solidFill>
                          <a:schemeClr val="bg2">
                            <a:lumMod val="25000"/>
                          </a:schemeClr>
                        </a:solidFill>
                        <a:latin typeface="Times New Roman" pitchFamily="18" charset="0"/>
                        <a:cs typeface="Times New Roman" pitchFamily="18" charset="0"/>
                      </a:endParaRPr>
                    </a:p>
                  </a:txBody>
                  <a:tcPr>
                    <a:solidFill>
                      <a:schemeClr val="bg2">
                        <a:lumMod val="90000"/>
                      </a:schemeClr>
                    </a:solidFill>
                  </a:tcPr>
                </a:tc>
              </a:tr>
              <a:tr h="328800">
                <a:tc>
                  <a:txBody>
                    <a:bodyPr/>
                    <a:lstStyle/>
                    <a:p>
                      <a:r>
                        <a:rPr lang="ru-RU" sz="1200" b="1" kern="1200" dirty="0" smtClean="0">
                          <a:solidFill>
                            <a:schemeClr val="bg2">
                              <a:lumMod val="25000"/>
                            </a:schemeClr>
                          </a:solidFill>
                          <a:effectLst/>
                          <a:latin typeface="Times New Roman" pitchFamily="18" charset="0"/>
                          <a:ea typeface="+mn-ea"/>
                          <a:cs typeface="Times New Roman" pitchFamily="18" charset="0"/>
                        </a:rPr>
                        <a:t>Национальная экономика</a:t>
                      </a:r>
                      <a:endParaRPr lang="ru-RU" sz="1200" b="1" dirty="0">
                        <a:solidFill>
                          <a:schemeClr val="bg2">
                            <a:lumMod val="25000"/>
                          </a:schemeClr>
                        </a:solidFill>
                        <a:latin typeface="Times New Roman" pitchFamily="18" charset="0"/>
                        <a:cs typeface="Times New Roman" pitchFamily="18" charset="0"/>
                      </a:endParaRPr>
                    </a:p>
                  </a:txBody>
                  <a:tcPr>
                    <a:solidFill>
                      <a:schemeClr val="bg2">
                        <a:lumMod val="90000"/>
                      </a:schemeClr>
                    </a:solidFill>
                  </a:tcPr>
                </a:tc>
                <a:tc>
                  <a:txBody>
                    <a:bodyPr/>
                    <a:lstStyle/>
                    <a:p>
                      <a:pPr algn="r"/>
                      <a:r>
                        <a:rPr lang="ru-RU" sz="1200" b="1" dirty="0" smtClean="0">
                          <a:solidFill>
                            <a:schemeClr val="bg2">
                              <a:lumMod val="25000"/>
                            </a:schemeClr>
                          </a:solidFill>
                          <a:latin typeface="Times New Roman" pitchFamily="18" charset="0"/>
                          <a:cs typeface="Times New Roman" pitchFamily="18" charset="0"/>
                        </a:rPr>
                        <a:t>29</a:t>
                      </a:r>
                      <a:r>
                        <a:rPr lang="ru-RU" sz="1200" b="1" baseline="0" dirty="0" smtClean="0">
                          <a:solidFill>
                            <a:schemeClr val="bg2">
                              <a:lumMod val="25000"/>
                            </a:schemeClr>
                          </a:solidFill>
                          <a:latin typeface="Times New Roman" pitchFamily="18" charset="0"/>
                          <a:cs typeface="Times New Roman" pitchFamily="18" charset="0"/>
                        </a:rPr>
                        <a:t> 953,2</a:t>
                      </a:r>
                      <a:endParaRPr lang="ru-RU" sz="1200" b="1" dirty="0">
                        <a:solidFill>
                          <a:schemeClr val="bg2">
                            <a:lumMod val="25000"/>
                          </a:schemeClr>
                        </a:solidFill>
                        <a:latin typeface="Times New Roman" pitchFamily="18" charset="0"/>
                        <a:cs typeface="Times New Roman" pitchFamily="18" charset="0"/>
                      </a:endParaRPr>
                    </a:p>
                  </a:txBody>
                  <a:tcPr>
                    <a:solidFill>
                      <a:schemeClr val="bg2">
                        <a:lumMod val="90000"/>
                      </a:schemeClr>
                    </a:solidFill>
                  </a:tcPr>
                </a:tc>
                <a:tc>
                  <a:txBody>
                    <a:bodyPr/>
                    <a:lstStyle/>
                    <a:p>
                      <a:pPr algn="r"/>
                      <a:r>
                        <a:rPr lang="ru-RU" sz="1200" b="1" dirty="0" smtClean="0">
                          <a:solidFill>
                            <a:schemeClr val="bg2">
                              <a:lumMod val="25000"/>
                            </a:schemeClr>
                          </a:solidFill>
                          <a:latin typeface="Times New Roman" pitchFamily="18" charset="0"/>
                          <a:cs typeface="Times New Roman" pitchFamily="18" charset="0"/>
                        </a:rPr>
                        <a:t>28 649,9</a:t>
                      </a:r>
                      <a:endParaRPr lang="ru-RU" sz="1200" b="1" dirty="0">
                        <a:solidFill>
                          <a:schemeClr val="bg2">
                            <a:lumMod val="25000"/>
                          </a:schemeClr>
                        </a:solidFill>
                        <a:latin typeface="Times New Roman" pitchFamily="18" charset="0"/>
                        <a:cs typeface="Times New Roman" pitchFamily="18" charset="0"/>
                      </a:endParaRPr>
                    </a:p>
                  </a:txBody>
                  <a:tcPr>
                    <a:solidFill>
                      <a:schemeClr val="bg2">
                        <a:lumMod val="90000"/>
                      </a:schemeClr>
                    </a:solidFill>
                  </a:tcPr>
                </a:tc>
                <a:tc>
                  <a:txBody>
                    <a:bodyPr/>
                    <a:lstStyle/>
                    <a:p>
                      <a:pPr algn="r"/>
                      <a:r>
                        <a:rPr lang="ru-RU" sz="1200" b="1" dirty="0" smtClean="0">
                          <a:solidFill>
                            <a:schemeClr val="bg2">
                              <a:lumMod val="25000"/>
                            </a:schemeClr>
                          </a:solidFill>
                          <a:latin typeface="Times New Roman" pitchFamily="18" charset="0"/>
                          <a:cs typeface="Times New Roman" pitchFamily="18" charset="0"/>
                        </a:rPr>
                        <a:t>95,6</a:t>
                      </a:r>
                      <a:endParaRPr lang="ru-RU" sz="1200" b="1" dirty="0">
                        <a:solidFill>
                          <a:schemeClr val="bg2">
                            <a:lumMod val="25000"/>
                          </a:schemeClr>
                        </a:solidFill>
                        <a:latin typeface="Times New Roman" pitchFamily="18" charset="0"/>
                        <a:cs typeface="Times New Roman" pitchFamily="18" charset="0"/>
                      </a:endParaRPr>
                    </a:p>
                  </a:txBody>
                  <a:tcPr>
                    <a:solidFill>
                      <a:schemeClr val="bg2">
                        <a:lumMod val="90000"/>
                      </a:schemeClr>
                    </a:solidFill>
                  </a:tcPr>
                </a:tc>
              </a:tr>
              <a:tr h="229736">
                <a:tc>
                  <a:txBody>
                    <a:bodyPr/>
                    <a:lstStyle/>
                    <a:p>
                      <a:r>
                        <a:rPr lang="ru-RU" sz="1200" b="1" kern="1200" dirty="0" smtClean="0">
                          <a:solidFill>
                            <a:schemeClr val="bg2">
                              <a:lumMod val="25000"/>
                            </a:schemeClr>
                          </a:solidFill>
                          <a:effectLst/>
                          <a:latin typeface="Times New Roman" pitchFamily="18" charset="0"/>
                          <a:ea typeface="+mn-ea"/>
                          <a:cs typeface="Times New Roman" pitchFamily="18" charset="0"/>
                        </a:rPr>
                        <a:t>Жилищно-коммунальное хозяйство</a:t>
                      </a:r>
                      <a:endParaRPr lang="ru-RU" sz="1200" b="1" dirty="0">
                        <a:solidFill>
                          <a:schemeClr val="bg2">
                            <a:lumMod val="25000"/>
                          </a:schemeClr>
                        </a:solidFill>
                        <a:latin typeface="Times New Roman" pitchFamily="18" charset="0"/>
                        <a:cs typeface="Times New Roman" pitchFamily="18" charset="0"/>
                      </a:endParaRPr>
                    </a:p>
                  </a:txBody>
                  <a:tcPr>
                    <a:solidFill>
                      <a:schemeClr val="bg2">
                        <a:lumMod val="90000"/>
                      </a:schemeClr>
                    </a:solidFill>
                  </a:tcPr>
                </a:tc>
                <a:tc>
                  <a:txBody>
                    <a:bodyPr/>
                    <a:lstStyle/>
                    <a:p>
                      <a:pPr algn="r"/>
                      <a:r>
                        <a:rPr lang="ru-RU" sz="1200" b="1" dirty="0" smtClean="0">
                          <a:solidFill>
                            <a:schemeClr val="bg2">
                              <a:lumMod val="25000"/>
                            </a:schemeClr>
                          </a:solidFill>
                          <a:latin typeface="Times New Roman" pitchFamily="18" charset="0"/>
                          <a:cs typeface="Times New Roman" pitchFamily="18" charset="0"/>
                        </a:rPr>
                        <a:t>2 506,0</a:t>
                      </a:r>
                      <a:endParaRPr lang="ru-RU" sz="1200" b="1" dirty="0">
                        <a:solidFill>
                          <a:schemeClr val="bg2">
                            <a:lumMod val="25000"/>
                          </a:schemeClr>
                        </a:solidFill>
                        <a:latin typeface="Times New Roman" pitchFamily="18" charset="0"/>
                        <a:cs typeface="Times New Roman" pitchFamily="18" charset="0"/>
                      </a:endParaRPr>
                    </a:p>
                  </a:txBody>
                  <a:tcPr>
                    <a:solidFill>
                      <a:schemeClr val="bg2">
                        <a:lumMod val="90000"/>
                      </a:schemeClr>
                    </a:solidFill>
                  </a:tcPr>
                </a:tc>
                <a:tc>
                  <a:txBody>
                    <a:bodyPr/>
                    <a:lstStyle/>
                    <a:p>
                      <a:pPr algn="r"/>
                      <a:r>
                        <a:rPr lang="ru-RU" sz="1200" b="1" dirty="0" smtClean="0">
                          <a:solidFill>
                            <a:schemeClr val="bg2">
                              <a:lumMod val="25000"/>
                            </a:schemeClr>
                          </a:solidFill>
                          <a:latin typeface="Times New Roman" pitchFamily="18" charset="0"/>
                          <a:cs typeface="Times New Roman" pitchFamily="18" charset="0"/>
                        </a:rPr>
                        <a:t>2 505,9</a:t>
                      </a:r>
                      <a:endParaRPr lang="ru-RU" sz="1200" b="1" dirty="0">
                        <a:solidFill>
                          <a:schemeClr val="bg2">
                            <a:lumMod val="25000"/>
                          </a:schemeClr>
                        </a:solidFill>
                        <a:latin typeface="Times New Roman" pitchFamily="18" charset="0"/>
                        <a:cs typeface="Times New Roman" pitchFamily="18" charset="0"/>
                      </a:endParaRPr>
                    </a:p>
                  </a:txBody>
                  <a:tcPr>
                    <a:solidFill>
                      <a:schemeClr val="bg2">
                        <a:lumMod val="90000"/>
                      </a:schemeClr>
                    </a:solidFill>
                  </a:tcPr>
                </a:tc>
                <a:tc>
                  <a:txBody>
                    <a:bodyPr/>
                    <a:lstStyle/>
                    <a:p>
                      <a:pPr algn="r"/>
                      <a:r>
                        <a:rPr lang="ru-RU" sz="1200" b="1" dirty="0" smtClean="0">
                          <a:solidFill>
                            <a:schemeClr val="bg2">
                              <a:lumMod val="25000"/>
                            </a:schemeClr>
                          </a:solidFill>
                          <a:latin typeface="Times New Roman" pitchFamily="18" charset="0"/>
                          <a:cs typeface="Times New Roman" pitchFamily="18" charset="0"/>
                        </a:rPr>
                        <a:t>100,0</a:t>
                      </a:r>
                      <a:endParaRPr lang="ru-RU" sz="1200" b="1" dirty="0">
                        <a:solidFill>
                          <a:schemeClr val="bg2">
                            <a:lumMod val="25000"/>
                          </a:schemeClr>
                        </a:solidFill>
                        <a:latin typeface="Times New Roman" pitchFamily="18" charset="0"/>
                        <a:cs typeface="Times New Roman" pitchFamily="18" charset="0"/>
                      </a:endParaRPr>
                    </a:p>
                  </a:txBody>
                  <a:tcPr>
                    <a:solidFill>
                      <a:schemeClr val="bg2">
                        <a:lumMod val="90000"/>
                      </a:schemeClr>
                    </a:solidFill>
                  </a:tcPr>
                </a:tc>
              </a:tr>
              <a:tr h="288032">
                <a:tc>
                  <a:txBody>
                    <a:bodyPr/>
                    <a:lstStyle/>
                    <a:p>
                      <a:r>
                        <a:rPr lang="ru-RU" sz="1200" b="1" dirty="0" smtClean="0">
                          <a:solidFill>
                            <a:schemeClr val="bg2">
                              <a:lumMod val="25000"/>
                            </a:schemeClr>
                          </a:solidFill>
                          <a:latin typeface="Times New Roman" pitchFamily="18" charset="0"/>
                          <a:cs typeface="Times New Roman" pitchFamily="18" charset="0"/>
                        </a:rPr>
                        <a:t>Образование</a:t>
                      </a:r>
                      <a:endParaRPr lang="ru-RU" sz="1200" b="1" dirty="0">
                        <a:solidFill>
                          <a:schemeClr val="bg2">
                            <a:lumMod val="25000"/>
                          </a:schemeClr>
                        </a:solidFill>
                        <a:latin typeface="Times New Roman" pitchFamily="18" charset="0"/>
                        <a:cs typeface="Times New Roman" pitchFamily="18" charset="0"/>
                      </a:endParaRPr>
                    </a:p>
                  </a:txBody>
                  <a:tcPr>
                    <a:solidFill>
                      <a:schemeClr val="bg2">
                        <a:lumMod val="90000"/>
                      </a:schemeClr>
                    </a:solidFill>
                  </a:tcPr>
                </a:tc>
                <a:tc>
                  <a:txBody>
                    <a:bodyPr/>
                    <a:lstStyle/>
                    <a:p>
                      <a:pPr algn="r"/>
                      <a:r>
                        <a:rPr lang="ru-RU" sz="1200" b="1" dirty="0" smtClean="0">
                          <a:solidFill>
                            <a:schemeClr val="bg2">
                              <a:lumMod val="25000"/>
                            </a:schemeClr>
                          </a:solidFill>
                          <a:latin typeface="Times New Roman" pitchFamily="18" charset="0"/>
                          <a:cs typeface="Times New Roman" pitchFamily="18" charset="0"/>
                        </a:rPr>
                        <a:t>2 265 666,5</a:t>
                      </a:r>
                      <a:endParaRPr lang="ru-RU" sz="1200" b="1" dirty="0">
                        <a:solidFill>
                          <a:schemeClr val="bg2">
                            <a:lumMod val="25000"/>
                          </a:schemeClr>
                        </a:solidFill>
                        <a:latin typeface="Times New Roman" pitchFamily="18" charset="0"/>
                        <a:cs typeface="Times New Roman" pitchFamily="18" charset="0"/>
                      </a:endParaRPr>
                    </a:p>
                  </a:txBody>
                  <a:tcPr>
                    <a:solidFill>
                      <a:schemeClr val="bg2">
                        <a:lumMod val="90000"/>
                      </a:schemeClr>
                    </a:solidFill>
                  </a:tcPr>
                </a:tc>
                <a:tc>
                  <a:txBody>
                    <a:bodyPr/>
                    <a:lstStyle/>
                    <a:p>
                      <a:pPr algn="r"/>
                      <a:r>
                        <a:rPr lang="ru-RU" sz="1200" b="1" dirty="0" smtClean="0">
                          <a:solidFill>
                            <a:schemeClr val="bg2">
                              <a:lumMod val="25000"/>
                            </a:schemeClr>
                          </a:solidFill>
                          <a:latin typeface="Times New Roman" pitchFamily="18" charset="0"/>
                          <a:cs typeface="Times New Roman" pitchFamily="18" charset="0"/>
                        </a:rPr>
                        <a:t>2 259 319,7</a:t>
                      </a:r>
                      <a:endParaRPr lang="ru-RU" sz="1200" b="1" dirty="0">
                        <a:solidFill>
                          <a:schemeClr val="bg2">
                            <a:lumMod val="25000"/>
                          </a:schemeClr>
                        </a:solidFill>
                        <a:latin typeface="Times New Roman" pitchFamily="18" charset="0"/>
                        <a:cs typeface="Times New Roman" pitchFamily="18" charset="0"/>
                      </a:endParaRPr>
                    </a:p>
                  </a:txBody>
                  <a:tcPr>
                    <a:solidFill>
                      <a:schemeClr val="bg2">
                        <a:lumMod val="90000"/>
                      </a:schemeClr>
                    </a:solidFill>
                  </a:tcPr>
                </a:tc>
                <a:tc>
                  <a:txBody>
                    <a:bodyPr/>
                    <a:lstStyle/>
                    <a:p>
                      <a:pPr algn="r"/>
                      <a:r>
                        <a:rPr lang="ru-RU" sz="1200" b="1" dirty="0" smtClean="0">
                          <a:solidFill>
                            <a:schemeClr val="bg2">
                              <a:lumMod val="25000"/>
                            </a:schemeClr>
                          </a:solidFill>
                          <a:latin typeface="Times New Roman" pitchFamily="18" charset="0"/>
                          <a:cs typeface="Times New Roman" pitchFamily="18" charset="0"/>
                        </a:rPr>
                        <a:t>99,7</a:t>
                      </a:r>
                      <a:endParaRPr lang="ru-RU" sz="1200" b="1" dirty="0">
                        <a:solidFill>
                          <a:schemeClr val="bg2">
                            <a:lumMod val="25000"/>
                          </a:schemeClr>
                        </a:solidFill>
                        <a:latin typeface="Times New Roman" pitchFamily="18" charset="0"/>
                        <a:cs typeface="Times New Roman" pitchFamily="18" charset="0"/>
                      </a:endParaRPr>
                    </a:p>
                  </a:txBody>
                  <a:tcPr>
                    <a:solidFill>
                      <a:schemeClr val="bg2">
                        <a:lumMod val="90000"/>
                      </a:schemeClr>
                    </a:solidFill>
                  </a:tcPr>
                </a:tc>
              </a:tr>
              <a:tr h="288032">
                <a:tc>
                  <a:txBody>
                    <a:bodyPr/>
                    <a:lstStyle/>
                    <a:p>
                      <a:r>
                        <a:rPr lang="ru-RU" sz="1200" b="1" kern="1200" dirty="0" smtClean="0">
                          <a:solidFill>
                            <a:schemeClr val="bg2">
                              <a:lumMod val="25000"/>
                            </a:schemeClr>
                          </a:solidFill>
                          <a:effectLst/>
                          <a:latin typeface="Times New Roman" pitchFamily="18" charset="0"/>
                          <a:ea typeface="+mn-ea"/>
                          <a:cs typeface="Times New Roman" pitchFamily="18" charset="0"/>
                        </a:rPr>
                        <a:t>Культура, кинематография </a:t>
                      </a:r>
                      <a:endParaRPr lang="ru-RU" sz="1200" b="1" dirty="0">
                        <a:solidFill>
                          <a:schemeClr val="bg2">
                            <a:lumMod val="25000"/>
                          </a:schemeClr>
                        </a:solidFill>
                        <a:latin typeface="Times New Roman" pitchFamily="18" charset="0"/>
                        <a:cs typeface="Times New Roman" pitchFamily="18" charset="0"/>
                      </a:endParaRPr>
                    </a:p>
                  </a:txBody>
                  <a:tcPr>
                    <a:solidFill>
                      <a:schemeClr val="bg2">
                        <a:lumMod val="90000"/>
                      </a:schemeClr>
                    </a:solidFill>
                  </a:tcPr>
                </a:tc>
                <a:tc>
                  <a:txBody>
                    <a:bodyPr/>
                    <a:lstStyle/>
                    <a:p>
                      <a:pPr algn="r"/>
                      <a:r>
                        <a:rPr lang="ru-RU" sz="1200" b="1" dirty="0" smtClean="0">
                          <a:solidFill>
                            <a:schemeClr val="bg2">
                              <a:lumMod val="25000"/>
                            </a:schemeClr>
                          </a:solidFill>
                          <a:latin typeface="Times New Roman" pitchFamily="18" charset="0"/>
                          <a:cs typeface="Times New Roman" pitchFamily="18" charset="0"/>
                        </a:rPr>
                        <a:t>63 877,3</a:t>
                      </a:r>
                      <a:endParaRPr lang="ru-RU" sz="1200" b="1" dirty="0">
                        <a:solidFill>
                          <a:schemeClr val="bg2">
                            <a:lumMod val="25000"/>
                          </a:schemeClr>
                        </a:solidFill>
                        <a:latin typeface="Times New Roman" pitchFamily="18" charset="0"/>
                        <a:cs typeface="Times New Roman" pitchFamily="18" charset="0"/>
                      </a:endParaRPr>
                    </a:p>
                  </a:txBody>
                  <a:tcPr>
                    <a:solidFill>
                      <a:schemeClr val="bg2">
                        <a:lumMod val="90000"/>
                      </a:schemeClr>
                    </a:solidFill>
                  </a:tcPr>
                </a:tc>
                <a:tc>
                  <a:txBody>
                    <a:bodyPr/>
                    <a:lstStyle/>
                    <a:p>
                      <a:pPr algn="r"/>
                      <a:r>
                        <a:rPr lang="ru-RU" sz="1200" b="1" dirty="0" smtClean="0">
                          <a:solidFill>
                            <a:schemeClr val="bg2">
                              <a:lumMod val="25000"/>
                            </a:schemeClr>
                          </a:solidFill>
                          <a:latin typeface="Times New Roman" pitchFamily="18" charset="0"/>
                          <a:cs typeface="Times New Roman" pitchFamily="18" charset="0"/>
                        </a:rPr>
                        <a:t>63 877,3</a:t>
                      </a:r>
                      <a:endParaRPr lang="ru-RU" sz="1200" b="1" dirty="0">
                        <a:solidFill>
                          <a:schemeClr val="bg2">
                            <a:lumMod val="25000"/>
                          </a:schemeClr>
                        </a:solidFill>
                        <a:latin typeface="Times New Roman" pitchFamily="18" charset="0"/>
                        <a:cs typeface="Times New Roman" pitchFamily="18" charset="0"/>
                      </a:endParaRPr>
                    </a:p>
                  </a:txBody>
                  <a:tcPr>
                    <a:solidFill>
                      <a:schemeClr val="bg2">
                        <a:lumMod val="90000"/>
                      </a:schemeClr>
                    </a:solidFill>
                  </a:tcPr>
                </a:tc>
                <a:tc>
                  <a:txBody>
                    <a:bodyPr/>
                    <a:lstStyle/>
                    <a:p>
                      <a:pPr algn="r"/>
                      <a:r>
                        <a:rPr lang="ru-RU" sz="1200" b="1" dirty="0" smtClean="0">
                          <a:solidFill>
                            <a:schemeClr val="bg2">
                              <a:lumMod val="25000"/>
                            </a:schemeClr>
                          </a:solidFill>
                          <a:latin typeface="Times New Roman" pitchFamily="18" charset="0"/>
                          <a:cs typeface="Times New Roman" pitchFamily="18" charset="0"/>
                        </a:rPr>
                        <a:t>100,0</a:t>
                      </a:r>
                      <a:endParaRPr lang="ru-RU" sz="1200" b="1" dirty="0">
                        <a:solidFill>
                          <a:schemeClr val="bg2">
                            <a:lumMod val="25000"/>
                          </a:schemeClr>
                        </a:solidFill>
                        <a:latin typeface="Times New Roman" pitchFamily="18" charset="0"/>
                        <a:cs typeface="Times New Roman" pitchFamily="18" charset="0"/>
                      </a:endParaRPr>
                    </a:p>
                  </a:txBody>
                  <a:tcPr>
                    <a:solidFill>
                      <a:schemeClr val="bg2">
                        <a:lumMod val="90000"/>
                      </a:schemeClr>
                    </a:solidFill>
                  </a:tcPr>
                </a:tc>
              </a:tr>
              <a:tr h="288032">
                <a:tc>
                  <a:txBody>
                    <a:bodyPr/>
                    <a:lstStyle/>
                    <a:p>
                      <a:r>
                        <a:rPr lang="ru-RU" sz="1200" b="1" kern="1200" dirty="0" smtClean="0">
                          <a:solidFill>
                            <a:schemeClr val="bg2">
                              <a:lumMod val="25000"/>
                            </a:schemeClr>
                          </a:solidFill>
                          <a:effectLst/>
                          <a:latin typeface="Times New Roman" pitchFamily="18" charset="0"/>
                          <a:ea typeface="+mn-ea"/>
                          <a:cs typeface="Times New Roman" pitchFamily="18" charset="0"/>
                        </a:rPr>
                        <a:t>Здравоохранение </a:t>
                      </a:r>
                      <a:endParaRPr lang="ru-RU" sz="1200" b="1" dirty="0">
                        <a:solidFill>
                          <a:schemeClr val="bg2">
                            <a:lumMod val="25000"/>
                          </a:schemeClr>
                        </a:solidFill>
                        <a:latin typeface="Times New Roman" pitchFamily="18" charset="0"/>
                        <a:cs typeface="Times New Roman" pitchFamily="18" charset="0"/>
                      </a:endParaRPr>
                    </a:p>
                  </a:txBody>
                  <a:tcPr>
                    <a:solidFill>
                      <a:schemeClr val="bg2">
                        <a:lumMod val="90000"/>
                      </a:schemeClr>
                    </a:solidFill>
                  </a:tcPr>
                </a:tc>
                <a:tc>
                  <a:txBody>
                    <a:bodyPr/>
                    <a:lstStyle/>
                    <a:p>
                      <a:pPr algn="r"/>
                      <a:r>
                        <a:rPr lang="ru-RU" sz="1200" b="1" dirty="0" smtClean="0">
                          <a:solidFill>
                            <a:schemeClr val="bg2">
                              <a:lumMod val="25000"/>
                            </a:schemeClr>
                          </a:solidFill>
                          <a:latin typeface="Times New Roman" pitchFamily="18" charset="0"/>
                          <a:cs typeface="Times New Roman" pitchFamily="18" charset="0"/>
                        </a:rPr>
                        <a:t>98,6</a:t>
                      </a:r>
                      <a:endParaRPr lang="ru-RU" sz="1200" b="1" dirty="0">
                        <a:solidFill>
                          <a:schemeClr val="bg2">
                            <a:lumMod val="25000"/>
                          </a:schemeClr>
                        </a:solidFill>
                        <a:latin typeface="Times New Roman" pitchFamily="18" charset="0"/>
                        <a:cs typeface="Times New Roman" pitchFamily="18" charset="0"/>
                      </a:endParaRPr>
                    </a:p>
                  </a:txBody>
                  <a:tcPr>
                    <a:solidFill>
                      <a:schemeClr val="bg2">
                        <a:lumMod val="90000"/>
                      </a:schemeClr>
                    </a:solidFill>
                  </a:tcPr>
                </a:tc>
                <a:tc>
                  <a:txBody>
                    <a:bodyPr/>
                    <a:lstStyle/>
                    <a:p>
                      <a:pPr algn="r"/>
                      <a:r>
                        <a:rPr lang="ru-RU" sz="1200" b="1" dirty="0" smtClean="0">
                          <a:solidFill>
                            <a:schemeClr val="bg2">
                              <a:lumMod val="25000"/>
                            </a:schemeClr>
                          </a:solidFill>
                          <a:latin typeface="Times New Roman" pitchFamily="18" charset="0"/>
                          <a:cs typeface="Times New Roman" pitchFamily="18" charset="0"/>
                        </a:rPr>
                        <a:t>98,6</a:t>
                      </a:r>
                      <a:endParaRPr lang="ru-RU" sz="1200" b="1" dirty="0">
                        <a:solidFill>
                          <a:schemeClr val="bg2">
                            <a:lumMod val="25000"/>
                          </a:schemeClr>
                        </a:solidFill>
                        <a:latin typeface="Times New Roman" pitchFamily="18" charset="0"/>
                        <a:cs typeface="Times New Roman" pitchFamily="18" charset="0"/>
                      </a:endParaRPr>
                    </a:p>
                  </a:txBody>
                  <a:tcPr>
                    <a:solidFill>
                      <a:schemeClr val="bg2">
                        <a:lumMod val="90000"/>
                      </a:schemeClr>
                    </a:solidFill>
                  </a:tcPr>
                </a:tc>
                <a:tc>
                  <a:txBody>
                    <a:bodyPr/>
                    <a:lstStyle/>
                    <a:p>
                      <a:pPr algn="r"/>
                      <a:r>
                        <a:rPr lang="ru-RU" sz="1200" b="1" dirty="0" smtClean="0">
                          <a:solidFill>
                            <a:schemeClr val="bg2">
                              <a:lumMod val="25000"/>
                            </a:schemeClr>
                          </a:solidFill>
                          <a:latin typeface="Times New Roman" pitchFamily="18" charset="0"/>
                          <a:cs typeface="Times New Roman" pitchFamily="18" charset="0"/>
                        </a:rPr>
                        <a:t>100,0</a:t>
                      </a:r>
                      <a:endParaRPr lang="ru-RU" sz="1200" b="1" dirty="0">
                        <a:solidFill>
                          <a:schemeClr val="bg2">
                            <a:lumMod val="25000"/>
                          </a:schemeClr>
                        </a:solidFill>
                        <a:latin typeface="Times New Roman" pitchFamily="18" charset="0"/>
                        <a:cs typeface="Times New Roman" pitchFamily="18" charset="0"/>
                      </a:endParaRPr>
                    </a:p>
                  </a:txBody>
                  <a:tcPr>
                    <a:solidFill>
                      <a:schemeClr val="bg2">
                        <a:lumMod val="90000"/>
                      </a:schemeClr>
                    </a:solidFill>
                  </a:tcPr>
                </a:tc>
              </a:tr>
              <a:tr h="288032">
                <a:tc>
                  <a:txBody>
                    <a:bodyPr/>
                    <a:lstStyle/>
                    <a:p>
                      <a:r>
                        <a:rPr lang="ru-RU" sz="1200" b="1" kern="1200" dirty="0" smtClean="0">
                          <a:solidFill>
                            <a:schemeClr val="bg2">
                              <a:lumMod val="25000"/>
                            </a:schemeClr>
                          </a:solidFill>
                          <a:effectLst/>
                          <a:latin typeface="Times New Roman" pitchFamily="18" charset="0"/>
                          <a:ea typeface="+mn-ea"/>
                          <a:cs typeface="Times New Roman" pitchFamily="18" charset="0"/>
                        </a:rPr>
                        <a:t>Социальная политика</a:t>
                      </a:r>
                      <a:endParaRPr lang="ru-RU" sz="1200" b="1" dirty="0">
                        <a:solidFill>
                          <a:schemeClr val="bg2">
                            <a:lumMod val="25000"/>
                          </a:schemeClr>
                        </a:solidFill>
                        <a:latin typeface="Times New Roman" pitchFamily="18" charset="0"/>
                        <a:cs typeface="Times New Roman" pitchFamily="18" charset="0"/>
                      </a:endParaRPr>
                    </a:p>
                  </a:txBody>
                  <a:tcPr>
                    <a:solidFill>
                      <a:schemeClr val="bg2">
                        <a:lumMod val="90000"/>
                      </a:schemeClr>
                    </a:solidFill>
                  </a:tcPr>
                </a:tc>
                <a:tc>
                  <a:txBody>
                    <a:bodyPr/>
                    <a:lstStyle/>
                    <a:p>
                      <a:pPr algn="r"/>
                      <a:r>
                        <a:rPr lang="ru-RU" sz="1200" b="1" dirty="0" smtClean="0">
                          <a:solidFill>
                            <a:schemeClr val="bg2">
                              <a:lumMod val="25000"/>
                            </a:schemeClr>
                          </a:solidFill>
                          <a:latin typeface="Times New Roman" pitchFamily="18" charset="0"/>
                          <a:cs typeface="Times New Roman" pitchFamily="18" charset="0"/>
                        </a:rPr>
                        <a:t>169 751,9</a:t>
                      </a:r>
                      <a:endParaRPr lang="ru-RU" sz="1200" b="1" dirty="0">
                        <a:solidFill>
                          <a:schemeClr val="bg2">
                            <a:lumMod val="25000"/>
                          </a:schemeClr>
                        </a:solidFill>
                        <a:latin typeface="Times New Roman" pitchFamily="18" charset="0"/>
                        <a:cs typeface="Times New Roman" pitchFamily="18" charset="0"/>
                      </a:endParaRPr>
                    </a:p>
                  </a:txBody>
                  <a:tcPr>
                    <a:solidFill>
                      <a:schemeClr val="bg2">
                        <a:lumMod val="90000"/>
                      </a:schemeClr>
                    </a:solidFill>
                  </a:tcPr>
                </a:tc>
                <a:tc>
                  <a:txBody>
                    <a:bodyPr/>
                    <a:lstStyle/>
                    <a:p>
                      <a:pPr algn="r"/>
                      <a:r>
                        <a:rPr lang="ru-RU" sz="1200" b="1" dirty="0" smtClean="0">
                          <a:solidFill>
                            <a:schemeClr val="bg2">
                              <a:lumMod val="25000"/>
                            </a:schemeClr>
                          </a:solidFill>
                          <a:latin typeface="Times New Roman" pitchFamily="18" charset="0"/>
                          <a:cs typeface="Times New Roman" pitchFamily="18" charset="0"/>
                        </a:rPr>
                        <a:t>167 503,8</a:t>
                      </a:r>
                      <a:endParaRPr lang="ru-RU" sz="1200" b="1" dirty="0">
                        <a:solidFill>
                          <a:schemeClr val="bg2">
                            <a:lumMod val="25000"/>
                          </a:schemeClr>
                        </a:solidFill>
                        <a:latin typeface="Times New Roman" pitchFamily="18" charset="0"/>
                        <a:cs typeface="Times New Roman" pitchFamily="18" charset="0"/>
                      </a:endParaRPr>
                    </a:p>
                  </a:txBody>
                  <a:tcPr>
                    <a:solidFill>
                      <a:schemeClr val="bg2">
                        <a:lumMod val="90000"/>
                      </a:schemeClr>
                    </a:solidFill>
                  </a:tcPr>
                </a:tc>
                <a:tc>
                  <a:txBody>
                    <a:bodyPr/>
                    <a:lstStyle/>
                    <a:p>
                      <a:pPr algn="r"/>
                      <a:r>
                        <a:rPr lang="ru-RU" sz="1200" b="1" dirty="0" smtClean="0">
                          <a:solidFill>
                            <a:schemeClr val="bg2">
                              <a:lumMod val="25000"/>
                            </a:schemeClr>
                          </a:solidFill>
                          <a:latin typeface="Times New Roman" pitchFamily="18" charset="0"/>
                          <a:cs typeface="Times New Roman" pitchFamily="18" charset="0"/>
                        </a:rPr>
                        <a:t>98,7</a:t>
                      </a:r>
                      <a:endParaRPr lang="ru-RU" sz="1200" b="1" dirty="0">
                        <a:solidFill>
                          <a:schemeClr val="bg2">
                            <a:lumMod val="25000"/>
                          </a:schemeClr>
                        </a:solidFill>
                        <a:latin typeface="Times New Roman" pitchFamily="18" charset="0"/>
                        <a:cs typeface="Times New Roman" pitchFamily="18" charset="0"/>
                      </a:endParaRPr>
                    </a:p>
                  </a:txBody>
                  <a:tcPr>
                    <a:solidFill>
                      <a:schemeClr val="bg2">
                        <a:lumMod val="90000"/>
                      </a:schemeClr>
                    </a:solidFill>
                  </a:tcPr>
                </a:tc>
              </a:tr>
              <a:tr h="288032">
                <a:tc>
                  <a:txBody>
                    <a:bodyPr/>
                    <a:lstStyle/>
                    <a:p>
                      <a:pPr>
                        <a:spcAft>
                          <a:spcPts val="0"/>
                        </a:spcAft>
                      </a:pPr>
                      <a:r>
                        <a:rPr lang="ru-RU" sz="1200" b="1" dirty="0">
                          <a:solidFill>
                            <a:schemeClr val="bg2">
                              <a:lumMod val="25000"/>
                            </a:schemeClr>
                          </a:solidFill>
                          <a:effectLst/>
                          <a:latin typeface="Times New Roman"/>
                          <a:ea typeface="Times New Roman"/>
                        </a:rPr>
                        <a:t>Физическая культура и спорт</a:t>
                      </a:r>
                      <a:endParaRPr lang="ru-RU" sz="1200" dirty="0">
                        <a:solidFill>
                          <a:schemeClr val="bg2">
                            <a:lumMod val="25000"/>
                          </a:schemeClr>
                        </a:solidFill>
                        <a:effectLst/>
                        <a:latin typeface="Times New Roman"/>
                        <a:ea typeface="Times New Roman"/>
                      </a:endParaRPr>
                    </a:p>
                  </a:txBody>
                  <a:tcPr marL="68580" marR="68580" marT="0" marB="0">
                    <a:solidFill>
                      <a:schemeClr val="bg2">
                        <a:lumMod val="90000"/>
                      </a:schemeClr>
                    </a:solidFill>
                  </a:tcPr>
                </a:tc>
                <a:tc>
                  <a:txBody>
                    <a:bodyPr/>
                    <a:lstStyle/>
                    <a:p>
                      <a:pPr algn="r">
                        <a:spcAft>
                          <a:spcPts val="0"/>
                        </a:spcAft>
                      </a:pPr>
                      <a:r>
                        <a:rPr lang="ru-RU" sz="1200" b="1" dirty="0">
                          <a:solidFill>
                            <a:schemeClr val="bg2">
                              <a:lumMod val="25000"/>
                            </a:schemeClr>
                          </a:solidFill>
                          <a:effectLst/>
                          <a:latin typeface="Times New Roman"/>
                          <a:ea typeface="Times New Roman"/>
                        </a:rPr>
                        <a:t>119 699,6</a:t>
                      </a:r>
                      <a:endParaRPr lang="ru-RU" sz="1200" dirty="0">
                        <a:solidFill>
                          <a:schemeClr val="bg2">
                            <a:lumMod val="25000"/>
                          </a:schemeClr>
                        </a:solidFill>
                        <a:effectLst/>
                        <a:latin typeface="Times New Roman"/>
                        <a:ea typeface="Times New Roman"/>
                      </a:endParaRPr>
                    </a:p>
                  </a:txBody>
                  <a:tcPr marL="68580" marR="68580" marT="0" marB="0" anchor="b">
                    <a:solidFill>
                      <a:schemeClr val="bg2">
                        <a:lumMod val="90000"/>
                      </a:schemeClr>
                    </a:solidFill>
                  </a:tcPr>
                </a:tc>
                <a:tc>
                  <a:txBody>
                    <a:bodyPr/>
                    <a:lstStyle/>
                    <a:p>
                      <a:pPr algn="r">
                        <a:spcAft>
                          <a:spcPts val="0"/>
                        </a:spcAft>
                      </a:pPr>
                      <a:r>
                        <a:rPr lang="ru-RU" sz="1200" b="1" dirty="0">
                          <a:solidFill>
                            <a:schemeClr val="bg2">
                              <a:lumMod val="25000"/>
                            </a:schemeClr>
                          </a:solidFill>
                          <a:effectLst/>
                          <a:latin typeface="Times New Roman"/>
                          <a:ea typeface="Times New Roman"/>
                        </a:rPr>
                        <a:t>115 535,1</a:t>
                      </a:r>
                      <a:endParaRPr lang="ru-RU" sz="1200" dirty="0">
                        <a:solidFill>
                          <a:schemeClr val="bg2">
                            <a:lumMod val="25000"/>
                          </a:schemeClr>
                        </a:solidFill>
                        <a:effectLst/>
                        <a:latin typeface="Times New Roman"/>
                        <a:ea typeface="Times New Roman"/>
                      </a:endParaRPr>
                    </a:p>
                  </a:txBody>
                  <a:tcPr marL="68580" marR="68580" marT="0" marB="0" anchor="b">
                    <a:solidFill>
                      <a:schemeClr val="bg2">
                        <a:lumMod val="90000"/>
                      </a:schemeClr>
                    </a:solidFill>
                  </a:tcPr>
                </a:tc>
                <a:tc>
                  <a:txBody>
                    <a:bodyPr/>
                    <a:lstStyle/>
                    <a:p>
                      <a:pPr algn="r">
                        <a:spcAft>
                          <a:spcPts val="0"/>
                        </a:spcAft>
                      </a:pPr>
                      <a:r>
                        <a:rPr lang="ru-RU" sz="1200" b="1" dirty="0">
                          <a:solidFill>
                            <a:schemeClr val="bg2">
                              <a:lumMod val="25000"/>
                            </a:schemeClr>
                          </a:solidFill>
                          <a:effectLst/>
                          <a:latin typeface="Times New Roman"/>
                          <a:ea typeface="Times New Roman"/>
                        </a:rPr>
                        <a:t>96,5</a:t>
                      </a:r>
                      <a:endParaRPr lang="ru-RU" sz="1200" dirty="0">
                        <a:solidFill>
                          <a:schemeClr val="bg2">
                            <a:lumMod val="25000"/>
                          </a:schemeClr>
                        </a:solidFill>
                        <a:effectLst/>
                        <a:latin typeface="Times New Roman"/>
                        <a:ea typeface="Times New Roman"/>
                      </a:endParaRPr>
                    </a:p>
                  </a:txBody>
                  <a:tcPr marL="68580" marR="68580" marT="0" marB="0" anchor="b">
                    <a:solidFill>
                      <a:schemeClr val="bg2">
                        <a:lumMod val="90000"/>
                      </a:schemeClr>
                    </a:solidFill>
                  </a:tcPr>
                </a:tc>
              </a:tr>
              <a:tr h="288032">
                <a:tc>
                  <a:txBody>
                    <a:bodyPr/>
                    <a:lstStyle/>
                    <a:p>
                      <a:pPr>
                        <a:spcAft>
                          <a:spcPts val="0"/>
                        </a:spcAft>
                      </a:pPr>
                      <a:r>
                        <a:rPr lang="ru-RU" sz="1200" b="1" dirty="0">
                          <a:solidFill>
                            <a:schemeClr val="bg2">
                              <a:lumMod val="25000"/>
                            </a:schemeClr>
                          </a:solidFill>
                          <a:effectLst/>
                          <a:latin typeface="Times New Roman"/>
                          <a:ea typeface="Times New Roman"/>
                        </a:rPr>
                        <a:t>Средства массовой информации</a:t>
                      </a:r>
                      <a:endParaRPr lang="ru-RU" sz="1200" dirty="0">
                        <a:solidFill>
                          <a:schemeClr val="bg2">
                            <a:lumMod val="25000"/>
                          </a:schemeClr>
                        </a:solidFill>
                        <a:effectLst/>
                        <a:latin typeface="Times New Roman"/>
                        <a:ea typeface="Times New Roman"/>
                      </a:endParaRPr>
                    </a:p>
                  </a:txBody>
                  <a:tcPr marL="68580" marR="68580" marT="0" marB="0">
                    <a:solidFill>
                      <a:schemeClr val="bg2">
                        <a:lumMod val="90000"/>
                      </a:schemeClr>
                    </a:solidFill>
                  </a:tcPr>
                </a:tc>
                <a:tc>
                  <a:txBody>
                    <a:bodyPr/>
                    <a:lstStyle/>
                    <a:p>
                      <a:pPr algn="r">
                        <a:spcAft>
                          <a:spcPts val="0"/>
                        </a:spcAft>
                      </a:pPr>
                      <a:r>
                        <a:rPr lang="ru-RU" sz="1200" b="1" dirty="0">
                          <a:solidFill>
                            <a:schemeClr val="bg2">
                              <a:lumMod val="25000"/>
                            </a:schemeClr>
                          </a:solidFill>
                          <a:effectLst/>
                          <a:latin typeface="Times New Roman"/>
                          <a:ea typeface="Times New Roman"/>
                        </a:rPr>
                        <a:t>3 625,8</a:t>
                      </a:r>
                      <a:endParaRPr lang="ru-RU" sz="1200" dirty="0">
                        <a:solidFill>
                          <a:schemeClr val="bg2">
                            <a:lumMod val="25000"/>
                          </a:schemeClr>
                        </a:solidFill>
                        <a:effectLst/>
                        <a:latin typeface="Times New Roman"/>
                        <a:ea typeface="Times New Roman"/>
                      </a:endParaRPr>
                    </a:p>
                  </a:txBody>
                  <a:tcPr marL="68580" marR="68580" marT="0" marB="0" anchor="b">
                    <a:solidFill>
                      <a:schemeClr val="bg2">
                        <a:lumMod val="90000"/>
                      </a:schemeClr>
                    </a:solidFill>
                  </a:tcPr>
                </a:tc>
                <a:tc>
                  <a:txBody>
                    <a:bodyPr/>
                    <a:lstStyle/>
                    <a:p>
                      <a:pPr algn="r">
                        <a:spcAft>
                          <a:spcPts val="0"/>
                        </a:spcAft>
                      </a:pPr>
                      <a:r>
                        <a:rPr lang="ru-RU" sz="1200" b="1" dirty="0">
                          <a:solidFill>
                            <a:schemeClr val="bg2">
                              <a:lumMod val="25000"/>
                            </a:schemeClr>
                          </a:solidFill>
                          <a:effectLst/>
                          <a:latin typeface="Times New Roman"/>
                          <a:ea typeface="Times New Roman"/>
                        </a:rPr>
                        <a:t>3 416,4</a:t>
                      </a:r>
                      <a:endParaRPr lang="ru-RU" sz="1200" dirty="0">
                        <a:solidFill>
                          <a:schemeClr val="bg2">
                            <a:lumMod val="25000"/>
                          </a:schemeClr>
                        </a:solidFill>
                        <a:effectLst/>
                        <a:latin typeface="Times New Roman"/>
                        <a:ea typeface="Times New Roman"/>
                      </a:endParaRPr>
                    </a:p>
                  </a:txBody>
                  <a:tcPr marL="68580" marR="68580" marT="0" marB="0" anchor="b">
                    <a:solidFill>
                      <a:schemeClr val="bg2">
                        <a:lumMod val="90000"/>
                      </a:schemeClr>
                    </a:solidFill>
                  </a:tcPr>
                </a:tc>
                <a:tc>
                  <a:txBody>
                    <a:bodyPr/>
                    <a:lstStyle/>
                    <a:p>
                      <a:pPr algn="r">
                        <a:spcAft>
                          <a:spcPts val="0"/>
                        </a:spcAft>
                      </a:pPr>
                      <a:r>
                        <a:rPr lang="ru-RU" sz="1200" b="1" dirty="0">
                          <a:solidFill>
                            <a:schemeClr val="bg2">
                              <a:lumMod val="25000"/>
                            </a:schemeClr>
                          </a:solidFill>
                          <a:effectLst/>
                          <a:latin typeface="Times New Roman"/>
                          <a:ea typeface="Times New Roman"/>
                        </a:rPr>
                        <a:t>94,2</a:t>
                      </a:r>
                      <a:endParaRPr lang="ru-RU" sz="1200" dirty="0">
                        <a:solidFill>
                          <a:schemeClr val="bg2">
                            <a:lumMod val="25000"/>
                          </a:schemeClr>
                        </a:solidFill>
                        <a:effectLst/>
                        <a:latin typeface="Times New Roman"/>
                        <a:ea typeface="Times New Roman"/>
                      </a:endParaRPr>
                    </a:p>
                  </a:txBody>
                  <a:tcPr marL="68580" marR="68580" marT="0" marB="0" anchor="b">
                    <a:solidFill>
                      <a:schemeClr val="bg2">
                        <a:lumMod val="90000"/>
                      </a:schemeClr>
                    </a:solidFill>
                  </a:tcPr>
                </a:tc>
              </a:tr>
              <a:tr h="288032">
                <a:tc>
                  <a:txBody>
                    <a:bodyPr/>
                    <a:lstStyle/>
                    <a:p>
                      <a:pPr>
                        <a:spcAft>
                          <a:spcPts val="0"/>
                        </a:spcAft>
                      </a:pPr>
                      <a:r>
                        <a:rPr lang="ru-RU" sz="1200" b="1">
                          <a:solidFill>
                            <a:schemeClr val="bg2">
                              <a:lumMod val="25000"/>
                            </a:schemeClr>
                          </a:solidFill>
                          <a:effectLst/>
                          <a:latin typeface="Times New Roman"/>
                          <a:ea typeface="Times New Roman"/>
                        </a:rPr>
                        <a:t>Обслуживание государственного и муниципального долга</a:t>
                      </a:r>
                      <a:endParaRPr lang="ru-RU" sz="1200">
                        <a:solidFill>
                          <a:schemeClr val="bg2">
                            <a:lumMod val="25000"/>
                          </a:schemeClr>
                        </a:solidFill>
                        <a:effectLst/>
                        <a:latin typeface="Times New Roman"/>
                        <a:ea typeface="Times New Roman"/>
                      </a:endParaRPr>
                    </a:p>
                  </a:txBody>
                  <a:tcPr marL="68580" marR="68580" marT="0" marB="0">
                    <a:solidFill>
                      <a:schemeClr val="bg2">
                        <a:lumMod val="90000"/>
                      </a:schemeClr>
                    </a:solidFill>
                  </a:tcPr>
                </a:tc>
                <a:tc>
                  <a:txBody>
                    <a:bodyPr/>
                    <a:lstStyle/>
                    <a:p>
                      <a:pPr algn="r">
                        <a:spcAft>
                          <a:spcPts val="0"/>
                        </a:spcAft>
                      </a:pPr>
                      <a:r>
                        <a:rPr lang="ru-RU" sz="1200" b="1">
                          <a:solidFill>
                            <a:schemeClr val="bg2">
                              <a:lumMod val="25000"/>
                            </a:schemeClr>
                          </a:solidFill>
                          <a:effectLst/>
                          <a:latin typeface="Times New Roman"/>
                          <a:ea typeface="Times New Roman"/>
                        </a:rPr>
                        <a:t>5 873,5</a:t>
                      </a:r>
                      <a:endParaRPr lang="ru-RU" sz="1200">
                        <a:solidFill>
                          <a:schemeClr val="bg2">
                            <a:lumMod val="25000"/>
                          </a:schemeClr>
                        </a:solidFill>
                        <a:effectLst/>
                        <a:latin typeface="Times New Roman"/>
                        <a:ea typeface="Times New Roman"/>
                      </a:endParaRPr>
                    </a:p>
                  </a:txBody>
                  <a:tcPr marL="68580" marR="68580" marT="0" marB="0" anchor="b">
                    <a:solidFill>
                      <a:schemeClr val="bg2">
                        <a:lumMod val="90000"/>
                      </a:schemeClr>
                    </a:solidFill>
                  </a:tcPr>
                </a:tc>
                <a:tc>
                  <a:txBody>
                    <a:bodyPr/>
                    <a:lstStyle/>
                    <a:p>
                      <a:pPr algn="r">
                        <a:spcAft>
                          <a:spcPts val="0"/>
                        </a:spcAft>
                      </a:pPr>
                      <a:r>
                        <a:rPr lang="ru-RU" sz="1200" b="1" dirty="0">
                          <a:solidFill>
                            <a:schemeClr val="bg2">
                              <a:lumMod val="25000"/>
                            </a:schemeClr>
                          </a:solidFill>
                          <a:effectLst/>
                          <a:latin typeface="Times New Roman"/>
                          <a:ea typeface="Times New Roman"/>
                        </a:rPr>
                        <a:t>5 873,5</a:t>
                      </a:r>
                      <a:endParaRPr lang="ru-RU" sz="1200" dirty="0">
                        <a:solidFill>
                          <a:schemeClr val="bg2">
                            <a:lumMod val="25000"/>
                          </a:schemeClr>
                        </a:solidFill>
                        <a:effectLst/>
                        <a:latin typeface="Times New Roman"/>
                        <a:ea typeface="Times New Roman"/>
                      </a:endParaRPr>
                    </a:p>
                  </a:txBody>
                  <a:tcPr marL="68580" marR="68580" marT="0" marB="0" anchor="b">
                    <a:solidFill>
                      <a:schemeClr val="bg2">
                        <a:lumMod val="90000"/>
                      </a:schemeClr>
                    </a:solidFill>
                  </a:tcPr>
                </a:tc>
                <a:tc>
                  <a:txBody>
                    <a:bodyPr/>
                    <a:lstStyle/>
                    <a:p>
                      <a:pPr algn="r">
                        <a:spcAft>
                          <a:spcPts val="0"/>
                        </a:spcAft>
                      </a:pPr>
                      <a:r>
                        <a:rPr lang="ru-RU" sz="1200" b="1" dirty="0">
                          <a:solidFill>
                            <a:schemeClr val="bg2">
                              <a:lumMod val="25000"/>
                            </a:schemeClr>
                          </a:solidFill>
                          <a:effectLst/>
                          <a:latin typeface="Times New Roman"/>
                          <a:ea typeface="Times New Roman"/>
                        </a:rPr>
                        <a:t>100,0</a:t>
                      </a:r>
                      <a:endParaRPr lang="ru-RU" sz="1200" dirty="0">
                        <a:solidFill>
                          <a:schemeClr val="bg2">
                            <a:lumMod val="25000"/>
                          </a:schemeClr>
                        </a:solidFill>
                        <a:effectLst/>
                        <a:latin typeface="Times New Roman"/>
                        <a:ea typeface="Times New Roman"/>
                      </a:endParaRPr>
                    </a:p>
                  </a:txBody>
                  <a:tcPr marL="68580" marR="68580" marT="0" marB="0" anchor="b">
                    <a:solidFill>
                      <a:schemeClr val="bg2">
                        <a:lumMod val="90000"/>
                      </a:schemeClr>
                    </a:solidFill>
                  </a:tcPr>
                </a:tc>
              </a:tr>
              <a:tr h="288032">
                <a:tc>
                  <a:txBody>
                    <a:bodyPr/>
                    <a:lstStyle/>
                    <a:p>
                      <a:pPr>
                        <a:spcAft>
                          <a:spcPts val="0"/>
                        </a:spcAft>
                      </a:pPr>
                      <a:r>
                        <a:rPr lang="ru-RU" sz="1200" b="1">
                          <a:solidFill>
                            <a:schemeClr val="bg2">
                              <a:lumMod val="25000"/>
                            </a:schemeClr>
                          </a:solidFill>
                          <a:effectLst/>
                          <a:latin typeface="Times New Roman"/>
                          <a:ea typeface="Times New Roman"/>
                        </a:rPr>
                        <a:t>Межбюджетные трансферты бюджетам муниципальных образований общего характера</a:t>
                      </a:r>
                      <a:endParaRPr lang="ru-RU" sz="1200">
                        <a:solidFill>
                          <a:schemeClr val="bg2">
                            <a:lumMod val="25000"/>
                          </a:schemeClr>
                        </a:solidFill>
                        <a:effectLst/>
                        <a:latin typeface="Times New Roman"/>
                        <a:ea typeface="Times New Roman"/>
                      </a:endParaRPr>
                    </a:p>
                  </a:txBody>
                  <a:tcPr marL="68580" marR="68580" marT="0" marB="0">
                    <a:solidFill>
                      <a:schemeClr val="bg2">
                        <a:lumMod val="90000"/>
                      </a:schemeClr>
                    </a:solidFill>
                  </a:tcPr>
                </a:tc>
                <a:tc>
                  <a:txBody>
                    <a:bodyPr/>
                    <a:lstStyle/>
                    <a:p>
                      <a:pPr algn="r">
                        <a:spcAft>
                          <a:spcPts val="0"/>
                        </a:spcAft>
                      </a:pPr>
                      <a:r>
                        <a:rPr lang="ru-RU" sz="1200" b="1">
                          <a:solidFill>
                            <a:schemeClr val="bg2">
                              <a:lumMod val="25000"/>
                            </a:schemeClr>
                          </a:solidFill>
                          <a:effectLst/>
                          <a:latin typeface="Times New Roman"/>
                          <a:ea typeface="Times New Roman"/>
                        </a:rPr>
                        <a:t>18 371,0</a:t>
                      </a:r>
                      <a:endParaRPr lang="ru-RU" sz="1200">
                        <a:solidFill>
                          <a:schemeClr val="bg2">
                            <a:lumMod val="25000"/>
                          </a:schemeClr>
                        </a:solidFill>
                        <a:effectLst/>
                        <a:latin typeface="Times New Roman"/>
                        <a:ea typeface="Times New Roman"/>
                      </a:endParaRPr>
                    </a:p>
                  </a:txBody>
                  <a:tcPr marL="68580" marR="68580" marT="0" marB="0" anchor="b">
                    <a:solidFill>
                      <a:schemeClr val="bg2">
                        <a:lumMod val="90000"/>
                      </a:schemeClr>
                    </a:solidFill>
                  </a:tcPr>
                </a:tc>
                <a:tc>
                  <a:txBody>
                    <a:bodyPr/>
                    <a:lstStyle/>
                    <a:p>
                      <a:pPr algn="r">
                        <a:spcAft>
                          <a:spcPts val="0"/>
                        </a:spcAft>
                      </a:pPr>
                      <a:r>
                        <a:rPr lang="ru-RU" sz="1200" b="1" dirty="0">
                          <a:solidFill>
                            <a:schemeClr val="bg2">
                              <a:lumMod val="25000"/>
                            </a:schemeClr>
                          </a:solidFill>
                          <a:effectLst/>
                          <a:latin typeface="Times New Roman"/>
                          <a:ea typeface="Times New Roman"/>
                        </a:rPr>
                        <a:t>18 371,0</a:t>
                      </a:r>
                      <a:endParaRPr lang="ru-RU" sz="1200" dirty="0">
                        <a:solidFill>
                          <a:schemeClr val="bg2">
                            <a:lumMod val="25000"/>
                          </a:schemeClr>
                        </a:solidFill>
                        <a:effectLst/>
                        <a:latin typeface="Times New Roman"/>
                        <a:ea typeface="Times New Roman"/>
                      </a:endParaRPr>
                    </a:p>
                  </a:txBody>
                  <a:tcPr marL="68580" marR="68580" marT="0" marB="0" anchor="b">
                    <a:solidFill>
                      <a:schemeClr val="bg2">
                        <a:lumMod val="90000"/>
                      </a:schemeClr>
                    </a:solidFill>
                  </a:tcPr>
                </a:tc>
                <a:tc>
                  <a:txBody>
                    <a:bodyPr/>
                    <a:lstStyle/>
                    <a:p>
                      <a:pPr algn="r">
                        <a:spcAft>
                          <a:spcPts val="0"/>
                        </a:spcAft>
                      </a:pPr>
                      <a:r>
                        <a:rPr lang="ru-RU" sz="1200" b="1" dirty="0">
                          <a:solidFill>
                            <a:schemeClr val="bg2">
                              <a:lumMod val="25000"/>
                            </a:schemeClr>
                          </a:solidFill>
                          <a:effectLst/>
                          <a:latin typeface="Times New Roman"/>
                          <a:ea typeface="Times New Roman"/>
                        </a:rPr>
                        <a:t>100,0</a:t>
                      </a:r>
                      <a:endParaRPr lang="ru-RU" sz="1200" dirty="0">
                        <a:solidFill>
                          <a:schemeClr val="bg2">
                            <a:lumMod val="25000"/>
                          </a:schemeClr>
                        </a:solidFill>
                        <a:effectLst/>
                        <a:latin typeface="Times New Roman"/>
                        <a:ea typeface="Times New Roman"/>
                      </a:endParaRPr>
                    </a:p>
                  </a:txBody>
                  <a:tcPr marL="68580" marR="68580" marT="0" marB="0" anchor="b">
                    <a:solidFill>
                      <a:schemeClr val="bg2">
                        <a:lumMod val="90000"/>
                      </a:schemeClr>
                    </a:solidFill>
                  </a:tcPr>
                </a:tc>
              </a:tr>
            </a:tbl>
          </a:graphicData>
        </a:graphic>
      </p:graphicFrame>
    </p:spTree>
    <p:extLst>
      <p:ext uri="{BB962C8B-B14F-4D97-AF65-F5344CB8AC3E}">
        <p14:creationId xmlns:p14="http://schemas.microsoft.com/office/powerpoint/2010/main" val="285553434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251520" y="-27384"/>
            <a:ext cx="8496944" cy="6768752"/>
          </a:xfrm>
          <a:blipFill>
            <a:blip r:embed="rId2"/>
            <a:stretch>
              <a:fillRect/>
            </a:stretch>
          </a:blipFill>
        </p:spPr>
        <p:txBody>
          <a:bodyPr>
            <a:noAutofit/>
          </a:bodyPr>
          <a:lstStyle/>
          <a:p>
            <a:pPr algn="ctr"/>
            <a:r>
              <a:rPr lang="ru-RU" sz="2400" b="1" dirty="0">
                <a:solidFill>
                  <a:schemeClr val="bg2">
                    <a:lumMod val="25000"/>
                  </a:schemeClr>
                </a:solidFill>
                <a:latin typeface="Times New Roman" pitchFamily="18" charset="0"/>
                <a:cs typeface="Times New Roman" pitchFamily="18" charset="0"/>
              </a:rPr>
              <a:t>Динамика налоговых и неналоговых доходов местного бюджета</a:t>
            </a:r>
            <a:endParaRPr lang="ru-RU" sz="2400" b="1" dirty="0" smtClean="0">
              <a:solidFill>
                <a:srgbClr val="002060"/>
              </a:solidFill>
              <a:latin typeface="Times New Roman" pitchFamily="18" charset="0"/>
              <a:cs typeface="Times New Roman" pitchFamily="18" charset="0"/>
            </a:endParaRPr>
          </a:p>
        </p:txBody>
      </p:sp>
      <p:graphicFrame>
        <p:nvGraphicFramePr>
          <p:cNvPr id="4" name="Диаграмма 3"/>
          <p:cNvGraphicFramePr/>
          <p:nvPr>
            <p:extLst>
              <p:ext uri="{D42A27DB-BD31-4B8C-83A1-F6EECF244321}">
                <p14:modId xmlns:p14="http://schemas.microsoft.com/office/powerpoint/2010/main" val="3481660010"/>
              </p:ext>
            </p:extLst>
          </p:nvPr>
        </p:nvGraphicFramePr>
        <p:xfrm>
          <a:off x="539552" y="908720"/>
          <a:ext cx="8208912" cy="410445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6038831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2630"/>
            <a:ext cx="8229600" cy="922114"/>
          </a:xfrm>
        </p:spPr>
        <p:txBody>
          <a:bodyPr>
            <a:noAutofit/>
          </a:bodyPr>
          <a:lstStyle/>
          <a:p>
            <a:pPr algn="ctr"/>
            <a:r>
              <a:rPr lang="ru-RU" sz="2400" dirty="0">
                <a:solidFill>
                  <a:schemeClr val="accent1">
                    <a:lumMod val="75000"/>
                  </a:schemeClr>
                </a:solidFill>
                <a:effectLst/>
                <a:latin typeface="Times New Roman" pitchFamily="18" charset="0"/>
                <a:cs typeface="Times New Roman" pitchFamily="18" charset="0"/>
              </a:rPr>
              <a:t>Структура доходной части бюджета муниципального образования Крымский район</a:t>
            </a:r>
            <a:br>
              <a:rPr lang="ru-RU" sz="2400" dirty="0">
                <a:solidFill>
                  <a:schemeClr val="accent1">
                    <a:lumMod val="75000"/>
                  </a:schemeClr>
                </a:solidFill>
                <a:effectLst/>
                <a:latin typeface="Times New Roman" pitchFamily="18" charset="0"/>
                <a:cs typeface="Times New Roman" pitchFamily="18" charset="0"/>
              </a:rPr>
            </a:br>
            <a:endParaRPr lang="ru-RU" sz="2400" dirty="0">
              <a:solidFill>
                <a:schemeClr val="accent1">
                  <a:lumMod val="75000"/>
                </a:schemeClr>
              </a:solidFill>
              <a:latin typeface="Times New Roman" pitchFamily="18" charset="0"/>
              <a:cs typeface="Times New Roman" pitchFamily="18" charset="0"/>
            </a:endParaRPr>
          </a:p>
        </p:txBody>
      </p:sp>
      <p:graphicFrame>
        <p:nvGraphicFramePr>
          <p:cNvPr id="4" name="Объект 3"/>
          <p:cNvGraphicFramePr>
            <a:graphicFrameLocks noGrp="1"/>
          </p:cNvGraphicFramePr>
          <p:nvPr>
            <p:ph sz="quarter" idx="13"/>
            <p:extLst>
              <p:ext uri="{D42A27DB-BD31-4B8C-83A1-F6EECF244321}">
                <p14:modId xmlns:p14="http://schemas.microsoft.com/office/powerpoint/2010/main" val="662337212"/>
              </p:ext>
            </p:extLst>
          </p:nvPr>
        </p:nvGraphicFramePr>
        <p:xfrm>
          <a:off x="1691680" y="1340768"/>
          <a:ext cx="7272808" cy="496855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1188181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7239000" cy="1916832"/>
          </a:xfrm>
        </p:spPr>
        <p:txBody>
          <a:bodyPr>
            <a:noAutofit/>
          </a:bodyPr>
          <a:lstStyle/>
          <a:p>
            <a:pPr algn="ctr"/>
            <a:r>
              <a:rPr lang="ru-RU" sz="2400" dirty="0">
                <a:effectLst/>
              </a:rPr>
              <a:t> </a:t>
            </a:r>
            <a:br>
              <a:rPr lang="ru-RU" sz="2400" dirty="0">
                <a:effectLst/>
              </a:rPr>
            </a:br>
            <a:r>
              <a:rPr lang="ru-RU" sz="2400" dirty="0">
                <a:solidFill>
                  <a:schemeClr val="bg2">
                    <a:lumMod val="25000"/>
                  </a:schemeClr>
                </a:solidFill>
                <a:effectLst/>
                <a:latin typeface="Times New Roman" pitchFamily="18" charset="0"/>
                <a:cs typeface="Times New Roman" pitchFamily="18" charset="0"/>
              </a:rPr>
              <a:t>Сведения о количестве муниципальных учреждений муниципального образования Крымский район </a:t>
            </a:r>
            <a:br>
              <a:rPr lang="ru-RU" sz="2400" dirty="0">
                <a:solidFill>
                  <a:schemeClr val="bg2">
                    <a:lumMod val="25000"/>
                  </a:schemeClr>
                </a:solidFill>
                <a:effectLst/>
                <a:latin typeface="Times New Roman" pitchFamily="18" charset="0"/>
                <a:cs typeface="Times New Roman" pitchFamily="18" charset="0"/>
              </a:rPr>
            </a:br>
            <a:r>
              <a:rPr lang="ru-RU" sz="2400" dirty="0">
                <a:solidFill>
                  <a:schemeClr val="bg2">
                    <a:lumMod val="25000"/>
                  </a:schemeClr>
                </a:solidFill>
                <a:effectLst/>
                <a:latin typeface="Times New Roman" pitchFamily="18" charset="0"/>
                <a:cs typeface="Times New Roman" pitchFamily="18" charset="0"/>
              </a:rPr>
              <a:t>на </a:t>
            </a:r>
            <a:r>
              <a:rPr lang="en-US" sz="2400" dirty="0" smtClean="0">
                <a:solidFill>
                  <a:schemeClr val="bg2">
                    <a:lumMod val="25000"/>
                  </a:schemeClr>
                </a:solidFill>
                <a:effectLst/>
                <a:latin typeface="Times New Roman" pitchFamily="18" charset="0"/>
                <a:cs typeface="Times New Roman" pitchFamily="18" charset="0"/>
              </a:rPr>
              <a:t>31</a:t>
            </a:r>
            <a:r>
              <a:rPr lang="ru-RU" sz="2400" dirty="0" smtClean="0">
                <a:solidFill>
                  <a:schemeClr val="bg2">
                    <a:lumMod val="25000"/>
                  </a:schemeClr>
                </a:solidFill>
                <a:effectLst/>
                <a:latin typeface="Times New Roman" pitchFamily="18" charset="0"/>
                <a:cs typeface="Times New Roman" pitchFamily="18" charset="0"/>
              </a:rPr>
              <a:t> декабря  2020 </a:t>
            </a:r>
            <a:r>
              <a:rPr lang="ru-RU" sz="2400" dirty="0">
                <a:solidFill>
                  <a:schemeClr val="bg2">
                    <a:lumMod val="25000"/>
                  </a:schemeClr>
                </a:solidFill>
                <a:effectLst/>
                <a:latin typeface="Times New Roman" pitchFamily="18" charset="0"/>
                <a:cs typeface="Times New Roman" pitchFamily="18" charset="0"/>
              </a:rPr>
              <a:t>года</a:t>
            </a:r>
            <a:br>
              <a:rPr lang="ru-RU" sz="2400" dirty="0">
                <a:solidFill>
                  <a:schemeClr val="bg2">
                    <a:lumMod val="25000"/>
                  </a:schemeClr>
                </a:solidFill>
                <a:effectLst/>
                <a:latin typeface="Times New Roman" pitchFamily="18" charset="0"/>
                <a:cs typeface="Times New Roman" pitchFamily="18" charset="0"/>
              </a:rPr>
            </a:br>
            <a:endParaRPr lang="ru-RU" sz="2400" dirty="0">
              <a:solidFill>
                <a:schemeClr val="bg2">
                  <a:lumMod val="25000"/>
                </a:schemeClr>
              </a:solidFill>
              <a:latin typeface="Times New Roman" pitchFamily="18" charset="0"/>
              <a:cs typeface="Times New Roman" pitchFamily="18" charset="0"/>
            </a:endParaRPr>
          </a:p>
        </p:txBody>
      </p:sp>
      <p:graphicFrame>
        <p:nvGraphicFramePr>
          <p:cNvPr id="4" name="Объект 3"/>
          <p:cNvGraphicFramePr>
            <a:graphicFrameLocks noGrp="1"/>
          </p:cNvGraphicFramePr>
          <p:nvPr>
            <p:ph sz="quarter" idx="13"/>
            <p:extLst>
              <p:ext uri="{D42A27DB-BD31-4B8C-83A1-F6EECF244321}">
                <p14:modId xmlns:p14="http://schemas.microsoft.com/office/powerpoint/2010/main" val="2616095449"/>
              </p:ext>
            </p:extLst>
          </p:nvPr>
        </p:nvGraphicFramePr>
        <p:xfrm>
          <a:off x="1979713" y="2204863"/>
          <a:ext cx="6840759" cy="3714115"/>
        </p:xfrm>
        <a:graphic>
          <a:graphicData uri="http://schemas.openxmlformats.org/drawingml/2006/table">
            <a:tbl>
              <a:tblPr firstRow="1" firstCol="1" bandRow="1">
                <a:tableStyleId>{5C22544A-7EE6-4342-B048-85BDC9FD1C3A}</a:tableStyleId>
              </a:tblPr>
              <a:tblGrid>
                <a:gridCol w="2736303"/>
                <a:gridCol w="1296144"/>
                <a:gridCol w="792088"/>
                <a:gridCol w="1008112"/>
                <a:gridCol w="1008112"/>
              </a:tblGrid>
              <a:tr h="278055">
                <a:tc rowSpan="2">
                  <a:txBody>
                    <a:bodyPr/>
                    <a:lstStyle/>
                    <a:p>
                      <a:pPr algn="ctr">
                        <a:lnSpc>
                          <a:spcPct val="115000"/>
                        </a:lnSpc>
                        <a:spcAft>
                          <a:spcPts val="0"/>
                        </a:spcAft>
                      </a:pPr>
                      <a:r>
                        <a:rPr lang="ru-RU" sz="1200" b="1" dirty="0">
                          <a:solidFill>
                            <a:schemeClr val="bg2">
                              <a:lumMod val="25000"/>
                            </a:schemeClr>
                          </a:solidFill>
                          <a:effectLst/>
                          <a:latin typeface="Times New Roman" pitchFamily="18" charset="0"/>
                          <a:cs typeface="Times New Roman" pitchFamily="18" charset="0"/>
                        </a:rPr>
                        <a:t>Наименование отрасли</a:t>
                      </a:r>
                      <a:endParaRPr lang="ru-RU" sz="1100" b="1" dirty="0">
                        <a:solidFill>
                          <a:schemeClr val="bg2">
                            <a:lumMod val="25000"/>
                          </a:schemeClr>
                        </a:solidFill>
                        <a:effectLst/>
                        <a:latin typeface="Times New Roman" pitchFamily="18" charset="0"/>
                        <a:ea typeface="Calibri"/>
                        <a:cs typeface="Times New Roman" pitchFamily="18" charset="0"/>
                      </a:endParaRPr>
                    </a:p>
                  </a:txBody>
                  <a:tcPr marL="68580" marR="68580" marT="0" marB="0">
                    <a:solidFill>
                      <a:schemeClr val="bg2">
                        <a:lumMod val="90000"/>
                      </a:schemeClr>
                    </a:solidFill>
                  </a:tcPr>
                </a:tc>
                <a:tc rowSpan="2">
                  <a:txBody>
                    <a:bodyPr/>
                    <a:lstStyle/>
                    <a:p>
                      <a:pPr algn="ctr">
                        <a:lnSpc>
                          <a:spcPct val="115000"/>
                        </a:lnSpc>
                        <a:spcAft>
                          <a:spcPts val="0"/>
                        </a:spcAft>
                      </a:pPr>
                      <a:r>
                        <a:rPr lang="ru-RU" sz="1200" b="1" dirty="0">
                          <a:solidFill>
                            <a:schemeClr val="bg2">
                              <a:lumMod val="25000"/>
                            </a:schemeClr>
                          </a:solidFill>
                          <a:effectLst/>
                          <a:latin typeface="Times New Roman" pitchFamily="18" charset="0"/>
                          <a:cs typeface="Times New Roman" pitchFamily="18" charset="0"/>
                        </a:rPr>
                        <a:t>Всего муниципальных учреждений</a:t>
                      </a:r>
                      <a:endParaRPr lang="ru-RU" sz="1100" b="1" dirty="0">
                        <a:solidFill>
                          <a:schemeClr val="bg2">
                            <a:lumMod val="25000"/>
                          </a:schemeClr>
                        </a:solidFill>
                        <a:effectLst/>
                        <a:latin typeface="Times New Roman" pitchFamily="18" charset="0"/>
                        <a:ea typeface="Calibri"/>
                        <a:cs typeface="Times New Roman" pitchFamily="18" charset="0"/>
                      </a:endParaRPr>
                    </a:p>
                  </a:txBody>
                  <a:tcPr marL="68580" marR="68580" marT="0" marB="0">
                    <a:solidFill>
                      <a:schemeClr val="bg2">
                        <a:lumMod val="90000"/>
                      </a:schemeClr>
                    </a:solidFill>
                  </a:tcPr>
                </a:tc>
                <a:tc gridSpan="3">
                  <a:txBody>
                    <a:bodyPr/>
                    <a:lstStyle/>
                    <a:p>
                      <a:pPr algn="ctr">
                        <a:lnSpc>
                          <a:spcPct val="115000"/>
                        </a:lnSpc>
                        <a:spcAft>
                          <a:spcPts val="0"/>
                        </a:spcAft>
                      </a:pPr>
                      <a:r>
                        <a:rPr lang="ru-RU" sz="1200" b="1" dirty="0">
                          <a:solidFill>
                            <a:schemeClr val="bg2">
                              <a:lumMod val="25000"/>
                            </a:schemeClr>
                          </a:solidFill>
                          <a:effectLst/>
                          <a:latin typeface="Times New Roman" pitchFamily="18" charset="0"/>
                          <a:cs typeface="Times New Roman" pitchFamily="18" charset="0"/>
                        </a:rPr>
                        <a:t>В том числе</a:t>
                      </a:r>
                      <a:endParaRPr lang="ru-RU" sz="1100" b="1" dirty="0">
                        <a:solidFill>
                          <a:schemeClr val="bg2">
                            <a:lumMod val="25000"/>
                          </a:schemeClr>
                        </a:solidFill>
                        <a:effectLst/>
                        <a:latin typeface="Times New Roman" pitchFamily="18" charset="0"/>
                        <a:ea typeface="Calibri"/>
                        <a:cs typeface="Times New Roman" pitchFamily="18" charset="0"/>
                      </a:endParaRPr>
                    </a:p>
                  </a:txBody>
                  <a:tcPr marL="68580" marR="68580" marT="0" marB="0">
                    <a:solidFill>
                      <a:schemeClr val="bg2">
                        <a:lumMod val="90000"/>
                      </a:schemeClr>
                    </a:solidFill>
                  </a:tcPr>
                </a:tc>
                <a:tc hMerge="1">
                  <a:txBody>
                    <a:bodyPr/>
                    <a:lstStyle/>
                    <a:p>
                      <a:endParaRPr lang="ru-RU"/>
                    </a:p>
                  </a:txBody>
                  <a:tcPr/>
                </a:tc>
                <a:tc hMerge="1">
                  <a:txBody>
                    <a:bodyPr/>
                    <a:lstStyle/>
                    <a:p>
                      <a:endParaRPr lang="ru-RU"/>
                    </a:p>
                  </a:txBody>
                  <a:tcPr/>
                </a:tc>
              </a:tr>
              <a:tr h="948550">
                <a:tc vMerge="1">
                  <a:txBody>
                    <a:bodyPr/>
                    <a:lstStyle/>
                    <a:p>
                      <a:endParaRPr lang="ru-RU"/>
                    </a:p>
                  </a:txBody>
                  <a:tcPr/>
                </a:tc>
                <a:tc vMerge="1">
                  <a:txBody>
                    <a:bodyPr/>
                    <a:lstStyle/>
                    <a:p>
                      <a:endParaRPr lang="ru-RU"/>
                    </a:p>
                  </a:txBody>
                  <a:tcPr/>
                </a:tc>
                <a:tc>
                  <a:txBody>
                    <a:bodyPr/>
                    <a:lstStyle/>
                    <a:p>
                      <a:pPr algn="ctr">
                        <a:lnSpc>
                          <a:spcPct val="115000"/>
                        </a:lnSpc>
                        <a:spcAft>
                          <a:spcPts val="0"/>
                        </a:spcAft>
                      </a:pPr>
                      <a:r>
                        <a:rPr lang="ru-RU" sz="1200" b="1" dirty="0">
                          <a:solidFill>
                            <a:schemeClr val="bg2">
                              <a:lumMod val="25000"/>
                            </a:schemeClr>
                          </a:solidFill>
                          <a:effectLst/>
                          <a:latin typeface="Times New Roman" pitchFamily="18" charset="0"/>
                          <a:cs typeface="Times New Roman" pitchFamily="18" charset="0"/>
                        </a:rPr>
                        <a:t>казенные</a:t>
                      </a:r>
                      <a:endParaRPr lang="ru-RU" sz="1100" b="1" dirty="0">
                        <a:solidFill>
                          <a:schemeClr val="bg2">
                            <a:lumMod val="25000"/>
                          </a:schemeClr>
                        </a:solidFill>
                        <a:effectLst/>
                        <a:latin typeface="Times New Roman" pitchFamily="18" charset="0"/>
                        <a:ea typeface="Calibri"/>
                        <a:cs typeface="Times New Roman" pitchFamily="18" charset="0"/>
                      </a:endParaRPr>
                    </a:p>
                  </a:txBody>
                  <a:tcPr marL="68580" marR="68580" marT="0" marB="0">
                    <a:solidFill>
                      <a:schemeClr val="bg2">
                        <a:lumMod val="90000"/>
                      </a:schemeClr>
                    </a:solidFill>
                  </a:tcPr>
                </a:tc>
                <a:tc>
                  <a:txBody>
                    <a:bodyPr/>
                    <a:lstStyle/>
                    <a:p>
                      <a:pPr algn="ctr">
                        <a:lnSpc>
                          <a:spcPct val="115000"/>
                        </a:lnSpc>
                        <a:spcAft>
                          <a:spcPts val="0"/>
                        </a:spcAft>
                      </a:pPr>
                      <a:r>
                        <a:rPr lang="ru-RU" sz="1200" b="1" dirty="0">
                          <a:solidFill>
                            <a:schemeClr val="bg2">
                              <a:lumMod val="25000"/>
                            </a:schemeClr>
                          </a:solidFill>
                          <a:effectLst/>
                          <a:latin typeface="Times New Roman" pitchFamily="18" charset="0"/>
                          <a:cs typeface="Times New Roman" pitchFamily="18" charset="0"/>
                        </a:rPr>
                        <a:t>бюджетные</a:t>
                      </a:r>
                      <a:endParaRPr lang="ru-RU" sz="1100" b="1" dirty="0">
                        <a:solidFill>
                          <a:schemeClr val="bg2">
                            <a:lumMod val="25000"/>
                          </a:schemeClr>
                        </a:solidFill>
                        <a:effectLst/>
                        <a:latin typeface="Times New Roman" pitchFamily="18" charset="0"/>
                        <a:ea typeface="Calibri"/>
                        <a:cs typeface="Times New Roman" pitchFamily="18" charset="0"/>
                      </a:endParaRPr>
                    </a:p>
                  </a:txBody>
                  <a:tcPr marL="68580" marR="68580" marT="0" marB="0">
                    <a:solidFill>
                      <a:schemeClr val="bg2">
                        <a:lumMod val="90000"/>
                      </a:schemeClr>
                    </a:solidFill>
                  </a:tcPr>
                </a:tc>
                <a:tc>
                  <a:txBody>
                    <a:bodyPr/>
                    <a:lstStyle/>
                    <a:p>
                      <a:pPr algn="ctr">
                        <a:lnSpc>
                          <a:spcPct val="115000"/>
                        </a:lnSpc>
                        <a:spcAft>
                          <a:spcPts val="0"/>
                        </a:spcAft>
                      </a:pPr>
                      <a:r>
                        <a:rPr lang="ru-RU" sz="1200" b="1" dirty="0">
                          <a:solidFill>
                            <a:schemeClr val="bg2">
                              <a:lumMod val="25000"/>
                            </a:schemeClr>
                          </a:solidFill>
                          <a:effectLst/>
                          <a:latin typeface="Times New Roman" pitchFamily="18" charset="0"/>
                          <a:cs typeface="Times New Roman" pitchFamily="18" charset="0"/>
                        </a:rPr>
                        <a:t>автономные</a:t>
                      </a:r>
                      <a:endParaRPr lang="ru-RU" sz="1100" b="1" dirty="0">
                        <a:solidFill>
                          <a:schemeClr val="bg2">
                            <a:lumMod val="25000"/>
                          </a:schemeClr>
                        </a:solidFill>
                        <a:effectLst/>
                        <a:latin typeface="Times New Roman" pitchFamily="18" charset="0"/>
                        <a:ea typeface="Calibri"/>
                        <a:cs typeface="Times New Roman" pitchFamily="18" charset="0"/>
                      </a:endParaRPr>
                    </a:p>
                  </a:txBody>
                  <a:tcPr marL="68580" marR="68580" marT="0" marB="0">
                    <a:solidFill>
                      <a:schemeClr val="bg2">
                        <a:lumMod val="90000"/>
                      </a:schemeClr>
                    </a:solidFill>
                  </a:tcPr>
                </a:tc>
              </a:tr>
              <a:tr h="361394">
                <a:tc>
                  <a:txBody>
                    <a:bodyPr/>
                    <a:lstStyle/>
                    <a:p>
                      <a:pPr algn="ctr">
                        <a:lnSpc>
                          <a:spcPct val="115000"/>
                        </a:lnSpc>
                        <a:spcAft>
                          <a:spcPts val="0"/>
                        </a:spcAft>
                      </a:pPr>
                      <a:r>
                        <a:rPr lang="ru-RU" sz="1200" b="1" dirty="0">
                          <a:solidFill>
                            <a:schemeClr val="bg2">
                              <a:lumMod val="25000"/>
                            </a:schemeClr>
                          </a:solidFill>
                          <a:effectLst/>
                          <a:latin typeface="Times New Roman" pitchFamily="18" charset="0"/>
                          <a:cs typeface="Times New Roman" pitchFamily="18" charset="0"/>
                        </a:rPr>
                        <a:t>Всего, в том числе</a:t>
                      </a:r>
                      <a:endParaRPr lang="ru-RU" sz="1100" b="1" dirty="0">
                        <a:solidFill>
                          <a:schemeClr val="bg2">
                            <a:lumMod val="25000"/>
                          </a:schemeClr>
                        </a:solidFill>
                        <a:effectLst/>
                        <a:latin typeface="Times New Roman" pitchFamily="18" charset="0"/>
                        <a:ea typeface="Calibri"/>
                        <a:cs typeface="Times New Roman" pitchFamily="18" charset="0"/>
                      </a:endParaRPr>
                    </a:p>
                  </a:txBody>
                  <a:tcPr marL="68580" marR="68580" marT="0" marB="0">
                    <a:solidFill>
                      <a:schemeClr val="bg2">
                        <a:lumMod val="90000"/>
                      </a:schemeClr>
                    </a:solidFill>
                  </a:tcPr>
                </a:tc>
                <a:tc>
                  <a:txBody>
                    <a:bodyPr/>
                    <a:lstStyle/>
                    <a:p>
                      <a:pPr algn="ctr">
                        <a:lnSpc>
                          <a:spcPct val="115000"/>
                        </a:lnSpc>
                        <a:spcAft>
                          <a:spcPts val="0"/>
                        </a:spcAft>
                      </a:pPr>
                      <a:r>
                        <a:rPr lang="ru-RU" sz="1200" b="1" dirty="0" smtClean="0">
                          <a:solidFill>
                            <a:schemeClr val="bg2">
                              <a:lumMod val="25000"/>
                            </a:schemeClr>
                          </a:solidFill>
                          <a:effectLst/>
                          <a:latin typeface="Times New Roman" pitchFamily="18" charset="0"/>
                          <a:cs typeface="Times New Roman" pitchFamily="18" charset="0"/>
                        </a:rPr>
                        <a:t>106</a:t>
                      </a:r>
                      <a:endParaRPr lang="ru-RU" sz="1100" b="1" dirty="0">
                        <a:solidFill>
                          <a:schemeClr val="bg2">
                            <a:lumMod val="25000"/>
                          </a:schemeClr>
                        </a:solidFill>
                        <a:effectLst/>
                        <a:latin typeface="Times New Roman" pitchFamily="18" charset="0"/>
                        <a:ea typeface="Calibri"/>
                        <a:cs typeface="Times New Roman" pitchFamily="18" charset="0"/>
                      </a:endParaRPr>
                    </a:p>
                  </a:txBody>
                  <a:tcPr marL="68580" marR="68580" marT="0" marB="0">
                    <a:solidFill>
                      <a:schemeClr val="bg2">
                        <a:lumMod val="90000"/>
                      </a:schemeClr>
                    </a:solidFill>
                  </a:tcPr>
                </a:tc>
                <a:tc>
                  <a:txBody>
                    <a:bodyPr/>
                    <a:lstStyle/>
                    <a:p>
                      <a:pPr algn="ctr">
                        <a:lnSpc>
                          <a:spcPct val="115000"/>
                        </a:lnSpc>
                        <a:spcAft>
                          <a:spcPts val="0"/>
                        </a:spcAft>
                      </a:pPr>
                      <a:r>
                        <a:rPr lang="ru-RU" sz="1200" b="1" dirty="0" smtClean="0">
                          <a:solidFill>
                            <a:schemeClr val="bg2">
                              <a:lumMod val="25000"/>
                            </a:schemeClr>
                          </a:solidFill>
                          <a:effectLst/>
                          <a:latin typeface="Times New Roman" pitchFamily="18" charset="0"/>
                          <a:cs typeface="Times New Roman" pitchFamily="18" charset="0"/>
                        </a:rPr>
                        <a:t>11</a:t>
                      </a:r>
                    </a:p>
                    <a:p>
                      <a:pPr algn="ctr">
                        <a:lnSpc>
                          <a:spcPct val="115000"/>
                        </a:lnSpc>
                        <a:spcAft>
                          <a:spcPts val="0"/>
                        </a:spcAft>
                      </a:pPr>
                      <a:endParaRPr lang="ru-RU" sz="1100" b="1" dirty="0">
                        <a:solidFill>
                          <a:schemeClr val="bg2">
                            <a:lumMod val="25000"/>
                          </a:schemeClr>
                        </a:solidFill>
                        <a:effectLst/>
                        <a:latin typeface="Times New Roman" pitchFamily="18" charset="0"/>
                        <a:ea typeface="Calibri"/>
                        <a:cs typeface="Times New Roman" pitchFamily="18" charset="0"/>
                      </a:endParaRPr>
                    </a:p>
                  </a:txBody>
                  <a:tcPr marL="68580" marR="68580" marT="0" marB="0">
                    <a:solidFill>
                      <a:schemeClr val="bg2">
                        <a:lumMod val="90000"/>
                      </a:schemeClr>
                    </a:solidFill>
                  </a:tcPr>
                </a:tc>
                <a:tc>
                  <a:txBody>
                    <a:bodyPr/>
                    <a:lstStyle/>
                    <a:p>
                      <a:pPr algn="ctr">
                        <a:lnSpc>
                          <a:spcPct val="115000"/>
                        </a:lnSpc>
                        <a:spcAft>
                          <a:spcPts val="0"/>
                        </a:spcAft>
                      </a:pPr>
                      <a:r>
                        <a:rPr lang="en-US" sz="1200" b="1" dirty="0" smtClean="0">
                          <a:solidFill>
                            <a:schemeClr val="bg2">
                              <a:lumMod val="25000"/>
                            </a:schemeClr>
                          </a:solidFill>
                          <a:effectLst/>
                          <a:latin typeface="Times New Roman" pitchFamily="18" charset="0"/>
                          <a:ea typeface="+mn-ea"/>
                          <a:cs typeface="Times New Roman" pitchFamily="18" charset="0"/>
                        </a:rPr>
                        <a:t>8</a:t>
                      </a:r>
                      <a:r>
                        <a:rPr lang="ru-RU" sz="1200" b="1" dirty="0" smtClean="0">
                          <a:solidFill>
                            <a:schemeClr val="bg2">
                              <a:lumMod val="25000"/>
                            </a:schemeClr>
                          </a:solidFill>
                          <a:effectLst/>
                          <a:latin typeface="Times New Roman" pitchFamily="18" charset="0"/>
                          <a:ea typeface="+mn-ea"/>
                          <a:cs typeface="Times New Roman" pitchFamily="18" charset="0"/>
                        </a:rPr>
                        <a:t>8</a:t>
                      </a:r>
                      <a:endParaRPr lang="ru-RU" sz="1100" b="1" dirty="0">
                        <a:solidFill>
                          <a:schemeClr val="bg2">
                            <a:lumMod val="25000"/>
                          </a:schemeClr>
                        </a:solidFill>
                        <a:effectLst/>
                        <a:latin typeface="Times New Roman" pitchFamily="18" charset="0"/>
                        <a:ea typeface="Calibri"/>
                        <a:cs typeface="Times New Roman" pitchFamily="18" charset="0"/>
                      </a:endParaRPr>
                    </a:p>
                  </a:txBody>
                  <a:tcPr marL="68580" marR="68580" marT="0" marB="0">
                    <a:solidFill>
                      <a:schemeClr val="bg2">
                        <a:lumMod val="90000"/>
                      </a:schemeClr>
                    </a:solidFill>
                  </a:tcPr>
                </a:tc>
                <a:tc>
                  <a:txBody>
                    <a:bodyPr/>
                    <a:lstStyle/>
                    <a:p>
                      <a:pPr algn="ctr">
                        <a:lnSpc>
                          <a:spcPct val="115000"/>
                        </a:lnSpc>
                        <a:spcAft>
                          <a:spcPts val="0"/>
                        </a:spcAft>
                      </a:pPr>
                      <a:r>
                        <a:rPr lang="ru-RU" sz="1200" b="1" dirty="0" smtClean="0">
                          <a:solidFill>
                            <a:schemeClr val="bg2">
                              <a:lumMod val="25000"/>
                            </a:schemeClr>
                          </a:solidFill>
                          <a:effectLst/>
                          <a:latin typeface="Times New Roman" pitchFamily="18" charset="0"/>
                          <a:ea typeface="+mn-ea"/>
                          <a:cs typeface="Times New Roman" pitchFamily="18" charset="0"/>
                        </a:rPr>
                        <a:t>7</a:t>
                      </a:r>
                    </a:p>
                    <a:p>
                      <a:pPr algn="ctr">
                        <a:lnSpc>
                          <a:spcPct val="115000"/>
                        </a:lnSpc>
                        <a:spcAft>
                          <a:spcPts val="0"/>
                        </a:spcAft>
                      </a:pPr>
                      <a:endParaRPr lang="ru-RU" sz="1100" b="1" dirty="0">
                        <a:solidFill>
                          <a:schemeClr val="bg2">
                            <a:lumMod val="25000"/>
                          </a:schemeClr>
                        </a:solidFill>
                        <a:effectLst/>
                        <a:latin typeface="Times New Roman" pitchFamily="18" charset="0"/>
                        <a:ea typeface="Calibri"/>
                        <a:cs typeface="Times New Roman" pitchFamily="18" charset="0"/>
                      </a:endParaRPr>
                    </a:p>
                  </a:txBody>
                  <a:tcPr marL="68580" marR="68580" marT="0" marB="0">
                    <a:solidFill>
                      <a:schemeClr val="bg2">
                        <a:lumMod val="90000"/>
                      </a:schemeClr>
                    </a:solidFill>
                  </a:tcPr>
                </a:tc>
              </a:tr>
              <a:tr h="694137">
                <a:tc>
                  <a:txBody>
                    <a:bodyPr/>
                    <a:lstStyle/>
                    <a:p>
                      <a:pPr algn="ctr">
                        <a:lnSpc>
                          <a:spcPct val="115000"/>
                        </a:lnSpc>
                        <a:spcAft>
                          <a:spcPts val="0"/>
                        </a:spcAft>
                      </a:pPr>
                      <a:r>
                        <a:rPr lang="ru-RU" sz="1200" b="1" dirty="0">
                          <a:solidFill>
                            <a:schemeClr val="bg2">
                              <a:lumMod val="25000"/>
                            </a:schemeClr>
                          </a:solidFill>
                          <a:effectLst/>
                          <a:latin typeface="Times New Roman" pitchFamily="18" charset="0"/>
                          <a:cs typeface="Times New Roman" pitchFamily="18" charset="0"/>
                        </a:rPr>
                        <a:t>по отраслям социально-культурной сферы, из них</a:t>
                      </a:r>
                      <a:endParaRPr lang="ru-RU" sz="1100" b="1" dirty="0">
                        <a:solidFill>
                          <a:schemeClr val="bg2">
                            <a:lumMod val="25000"/>
                          </a:schemeClr>
                        </a:solidFill>
                        <a:effectLst/>
                        <a:latin typeface="Times New Roman" pitchFamily="18" charset="0"/>
                        <a:ea typeface="Calibri"/>
                        <a:cs typeface="Times New Roman" pitchFamily="18" charset="0"/>
                      </a:endParaRPr>
                    </a:p>
                  </a:txBody>
                  <a:tcPr marL="68580" marR="68580" marT="0" marB="0">
                    <a:solidFill>
                      <a:schemeClr val="bg2">
                        <a:lumMod val="90000"/>
                      </a:schemeClr>
                    </a:solidFill>
                  </a:tcPr>
                </a:tc>
                <a:tc>
                  <a:txBody>
                    <a:bodyPr/>
                    <a:lstStyle/>
                    <a:p>
                      <a:pPr algn="ctr">
                        <a:lnSpc>
                          <a:spcPct val="115000"/>
                        </a:lnSpc>
                        <a:spcAft>
                          <a:spcPts val="0"/>
                        </a:spcAft>
                      </a:pPr>
                      <a:r>
                        <a:rPr lang="ru-RU" sz="1200" b="1" dirty="0" smtClean="0">
                          <a:solidFill>
                            <a:schemeClr val="bg2">
                              <a:lumMod val="25000"/>
                            </a:schemeClr>
                          </a:solidFill>
                          <a:effectLst/>
                          <a:latin typeface="Times New Roman" pitchFamily="18" charset="0"/>
                          <a:cs typeface="Times New Roman" pitchFamily="18" charset="0"/>
                        </a:rPr>
                        <a:t>99</a:t>
                      </a:r>
                      <a:endParaRPr lang="ru-RU" sz="1100" b="1" dirty="0">
                        <a:solidFill>
                          <a:schemeClr val="bg2">
                            <a:lumMod val="25000"/>
                          </a:schemeClr>
                        </a:solidFill>
                        <a:effectLst/>
                        <a:latin typeface="Times New Roman" pitchFamily="18" charset="0"/>
                        <a:ea typeface="Calibri"/>
                        <a:cs typeface="Times New Roman" pitchFamily="18" charset="0"/>
                      </a:endParaRPr>
                    </a:p>
                  </a:txBody>
                  <a:tcPr marL="68580" marR="68580" marT="0" marB="0">
                    <a:solidFill>
                      <a:schemeClr val="bg2">
                        <a:lumMod val="90000"/>
                      </a:schemeClr>
                    </a:solidFill>
                  </a:tcPr>
                </a:tc>
                <a:tc>
                  <a:txBody>
                    <a:bodyPr/>
                    <a:lstStyle/>
                    <a:p>
                      <a:pPr algn="ctr">
                        <a:lnSpc>
                          <a:spcPct val="115000"/>
                        </a:lnSpc>
                        <a:spcAft>
                          <a:spcPts val="0"/>
                        </a:spcAft>
                      </a:pPr>
                      <a:r>
                        <a:rPr lang="ru-RU" sz="1200" b="1" dirty="0" smtClean="0">
                          <a:solidFill>
                            <a:schemeClr val="bg2">
                              <a:lumMod val="25000"/>
                            </a:schemeClr>
                          </a:solidFill>
                          <a:effectLst/>
                          <a:latin typeface="Times New Roman" pitchFamily="18" charset="0"/>
                          <a:ea typeface="+mn-ea"/>
                          <a:cs typeface="Times New Roman" pitchFamily="18" charset="0"/>
                        </a:rPr>
                        <a:t>4</a:t>
                      </a:r>
                      <a:endParaRPr lang="ru-RU" sz="1100" b="1" dirty="0">
                        <a:solidFill>
                          <a:schemeClr val="bg2">
                            <a:lumMod val="25000"/>
                          </a:schemeClr>
                        </a:solidFill>
                        <a:effectLst/>
                        <a:latin typeface="Times New Roman" pitchFamily="18" charset="0"/>
                        <a:ea typeface="Calibri"/>
                        <a:cs typeface="Times New Roman" pitchFamily="18" charset="0"/>
                      </a:endParaRPr>
                    </a:p>
                  </a:txBody>
                  <a:tcPr marL="68580" marR="68580" marT="0" marB="0">
                    <a:solidFill>
                      <a:schemeClr val="bg2">
                        <a:lumMod val="90000"/>
                      </a:schemeClr>
                    </a:solidFill>
                  </a:tcPr>
                </a:tc>
                <a:tc>
                  <a:txBody>
                    <a:bodyPr/>
                    <a:lstStyle/>
                    <a:p>
                      <a:pPr algn="ctr">
                        <a:lnSpc>
                          <a:spcPct val="115000"/>
                        </a:lnSpc>
                        <a:spcAft>
                          <a:spcPts val="0"/>
                        </a:spcAft>
                      </a:pPr>
                      <a:r>
                        <a:rPr lang="ru-RU" sz="1200" b="1" dirty="0" smtClean="0">
                          <a:solidFill>
                            <a:schemeClr val="bg2">
                              <a:lumMod val="25000"/>
                            </a:schemeClr>
                          </a:solidFill>
                          <a:effectLst/>
                          <a:latin typeface="Times New Roman" pitchFamily="18" charset="0"/>
                          <a:cs typeface="Times New Roman" pitchFamily="18" charset="0"/>
                        </a:rPr>
                        <a:t>88</a:t>
                      </a:r>
                      <a:endParaRPr lang="ru-RU" sz="1100" b="1" dirty="0">
                        <a:solidFill>
                          <a:schemeClr val="bg2">
                            <a:lumMod val="25000"/>
                          </a:schemeClr>
                        </a:solidFill>
                        <a:effectLst/>
                        <a:latin typeface="Times New Roman" pitchFamily="18" charset="0"/>
                        <a:ea typeface="Calibri"/>
                        <a:cs typeface="Times New Roman" pitchFamily="18" charset="0"/>
                      </a:endParaRPr>
                    </a:p>
                  </a:txBody>
                  <a:tcPr marL="68580" marR="68580" marT="0" marB="0">
                    <a:solidFill>
                      <a:schemeClr val="bg2">
                        <a:lumMod val="90000"/>
                      </a:schemeClr>
                    </a:solidFill>
                  </a:tcPr>
                </a:tc>
                <a:tc>
                  <a:txBody>
                    <a:bodyPr/>
                    <a:lstStyle/>
                    <a:p>
                      <a:pPr algn="ctr">
                        <a:lnSpc>
                          <a:spcPct val="115000"/>
                        </a:lnSpc>
                        <a:spcAft>
                          <a:spcPts val="0"/>
                        </a:spcAft>
                      </a:pPr>
                      <a:r>
                        <a:rPr lang="ru-RU" sz="1200" b="1" dirty="0" smtClean="0">
                          <a:solidFill>
                            <a:schemeClr val="bg2">
                              <a:lumMod val="25000"/>
                            </a:schemeClr>
                          </a:solidFill>
                          <a:effectLst/>
                          <a:latin typeface="Times New Roman" pitchFamily="18" charset="0"/>
                          <a:ea typeface="+mn-ea"/>
                          <a:cs typeface="Times New Roman" pitchFamily="18" charset="0"/>
                        </a:rPr>
                        <a:t>7</a:t>
                      </a:r>
                      <a:endParaRPr lang="ru-RU" sz="1100" b="1" dirty="0">
                        <a:solidFill>
                          <a:schemeClr val="bg2">
                            <a:lumMod val="25000"/>
                          </a:schemeClr>
                        </a:solidFill>
                        <a:effectLst/>
                        <a:latin typeface="Times New Roman" pitchFamily="18" charset="0"/>
                        <a:ea typeface="Calibri"/>
                        <a:cs typeface="Times New Roman" pitchFamily="18" charset="0"/>
                      </a:endParaRPr>
                    </a:p>
                  </a:txBody>
                  <a:tcPr marL="68580" marR="68580" marT="0" marB="0">
                    <a:solidFill>
                      <a:schemeClr val="bg2">
                        <a:lumMod val="90000"/>
                      </a:schemeClr>
                    </a:solidFill>
                  </a:tcPr>
                </a:tc>
              </a:tr>
              <a:tr h="278055">
                <a:tc>
                  <a:txBody>
                    <a:bodyPr/>
                    <a:lstStyle/>
                    <a:p>
                      <a:pPr algn="ctr">
                        <a:lnSpc>
                          <a:spcPct val="115000"/>
                        </a:lnSpc>
                        <a:spcAft>
                          <a:spcPts val="0"/>
                        </a:spcAft>
                      </a:pPr>
                      <a:r>
                        <a:rPr lang="ru-RU" sz="1200" b="1" dirty="0">
                          <a:solidFill>
                            <a:schemeClr val="bg2">
                              <a:lumMod val="25000"/>
                            </a:schemeClr>
                          </a:solidFill>
                          <a:effectLst/>
                          <a:latin typeface="Times New Roman" pitchFamily="18" charset="0"/>
                          <a:cs typeface="Times New Roman" pitchFamily="18" charset="0"/>
                        </a:rPr>
                        <a:t>Образование</a:t>
                      </a:r>
                      <a:endParaRPr lang="ru-RU" sz="1100" b="1" dirty="0">
                        <a:solidFill>
                          <a:schemeClr val="bg2">
                            <a:lumMod val="25000"/>
                          </a:schemeClr>
                        </a:solidFill>
                        <a:effectLst/>
                        <a:latin typeface="Times New Roman" pitchFamily="18" charset="0"/>
                        <a:ea typeface="Calibri"/>
                        <a:cs typeface="Times New Roman" pitchFamily="18" charset="0"/>
                      </a:endParaRPr>
                    </a:p>
                  </a:txBody>
                  <a:tcPr marL="68580" marR="68580" marT="0" marB="0">
                    <a:solidFill>
                      <a:schemeClr val="bg2">
                        <a:lumMod val="90000"/>
                      </a:schemeClr>
                    </a:solidFill>
                  </a:tcPr>
                </a:tc>
                <a:tc>
                  <a:txBody>
                    <a:bodyPr/>
                    <a:lstStyle/>
                    <a:p>
                      <a:pPr algn="ctr">
                        <a:lnSpc>
                          <a:spcPct val="115000"/>
                        </a:lnSpc>
                        <a:spcAft>
                          <a:spcPts val="0"/>
                        </a:spcAft>
                      </a:pPr>
                      <a:r>
                        <a:rPr lang="en-US" sz="1200" b="1" dirty="0" smtClean="0">
                          <a:solidFill>
                            <a:schemeClr val="bg2">
                              <a:lumMod val="25000"/>
                            </a:schemeClr>
                          </a:solidFill>
                          <a:effectLst/>
                          <a:latin typeface="Times New Roman" pitchFamily="18" charset="0"/>
                          <a:cs typeface="Times New Roman" pitchFamily="18" charset="0"/>
                        </a:rPr>
                        <a:t>8</a:t>
                      </a:r>
                      <a:r>
                        <a:rPr lang="ru-RU" sz="1200" b="1" dirty="0" smtClean="0">
                          <a:solidFill>
                            <a:schemeClr val="bg2">
                              <a:lumMod val="25000"/>
                            </a:schemeClr>
                          </a:solidFill>
                          <a:effectLst/>
                          <a:latin typeface="Times New Roman" pitchFamily="18" charset="0"/>
                          <a:cs typeface="Times New Roman" pitchFamily="18" charset="0"/>
                        </a:rPr>
                        <a:t>7</a:t>
                      </a:r>
                      <a:endParaRPr lang="ru-RU" sz="1100" b="1" dirty="0">
                        <a:solidFill>
                          <a:schemeClr val="bg2">
                            <a:lumMod val="25000"/>
                          </a:schemeClr>
                        </a:solidFill>
                        <a:effectLst/>
                        <a:latin typeface="Times New Roman" pitchFamily="18" charset="0"/>
                        <a:ea typeface="Calibri"/>
                        <a:cs typeface="Times New Roman" pitchFamily="18" charset="0"/>
                      </a:endParaRPr>
                    </a:p>
                  </a:txBody>
                  <a:tcPr marL="68580" marR="68580" marT="0" marB="0">
                    <a:solidFill>
                      <a:schemeClr val="bg2">
                        <a:lumMod val="90000"/>
                      </a:schemeClr>
                    </a:solidFill>
                  </a:tcPr>
                </a:tc>
                <a:tc>
                  <a:txBody>
                    <a:bodyPr/>
                    <a:lstStyle/>
                    <a:p>
                      <a:pPr algn="ctr">
                        <a:lnSpc>
                          <a:spcPct val="115000"/>
                        </a:lnSpc>
                        <a:spcAft>
                          <a:spcPts val="0"/>
                        </a:spcAft>
                      </a:pPr>
                      <a:r>
                        <a:rPr lang="ru-RU" sz="1200" b="1" dirty="0" smtClean="0">
                          <a:solidFill>
                            <a:schemeClr val="bg2">
                              <a:lumMod val="25000"/>
                            </a:schemeClr>
                          </a:solidFill>
                          <a:effectLst/>
                          <a:latin typeface="Times New Roman" pitchFamily="18" charset="0"/>
                          <a:cs typeface="Times New Roman" pitchFamily="18" charset="0"/>
                        </a:rPr>
                        <a:t>3</a:t>
                      </a:r>
                      <a:endParaRPr lang="ru-RU" sz="1100" b="1" dirty="0">
                        <a:solidFill>
                          <a:schemeClr val="bg2">
                            <a:lumMod val="25000"/>
                          </a:schemeClr>
                        </a:solidFill>
                        <a:effectLst/>
                        <a:latin typeface="Times New Roman" pitchFamily="18" charset="0"/>
                        <a:ea typeface="Calibri"/>
                        <a:cs typeface="Times New Roman" pitchFamily="18" charset="0"/>
                      </a:endParaRPr>
                    </a:p>
                  </a:txBody>
                  <a:tcPr marL="68580" marR="68580" marT="0" marB="0">
                    <a:solidFill>
                      <a:schemeClr val="bg2">
                        <a:lumMod val="90000"/>
                      </a:schemeClr>
                    </a:solidFill>
                  </a:tcPr>
                </a:tc>
                <a:tc>
                  <a:txBody>
                    <a:bodyPr/>
                    <a:lstStyle/>
                    <a:p>
                      <a:pPr algn="ctr">
                        <a:lnSpc>
                          <a:spcPct val="115000"/>
                        </a:lnSpc>
                        <a:spcAft>
                          <a:spcPts val="0"/>
                        </a:spcAft>
                      </a:pPr>
                      <a:r>
                        <a:rPr lang="ru-RU" sz="1200" b="1" dirty="0" smtClean="0">
                          <a:solidFill>
                            <a:schemeClr val="bg2">
                              <a:lumMod val="25000"/>
                            </a:schemeClr>
                          </a:solidFill>
                          <a:effectLst/>
                          <a:latin typeface="Times New Roman" pitchFamily="18" charset="0"/>
                          <a:cs typeface="Times New Roman" pitchFamily="18" charset="0"/>
                        </a:rPr>
                        <a:t>77</a:t>
                      </a:r>
                      <a:endParaRPr lang="ru-RU" sz="1100" b="1" dirty="0">
                        <a:solidFill>
                          <a:schemeClr val="bg2">
                            <a:lumMod val="25000"/>
                          </a:schemeClr>
                        </a:solidFill>
                        <a:effectLst/>
                        <a:latin typeface="Times New Roman" pitchFamily="18" charset="0"/>
                        <a:ea typeface="Calibri"/>
                        <a:cs typeface="Times New Roman" pitchFamily="18" charset="0"/>
                      </a:endParaRPr>
                    </a:p>
                  </a:txBody>
                  <a:tcPr marL="68580" marR="68580" marT="0" marB="0">
                    <a:solidFill>
                      <a:schemeClr val="bg2">
                        <a:lumMod val="90000"/>
                      </a:schemeClr>
                    </a:solidFill>
                  </a:tcPr>
                </a:tc>
                <a:tc>
                  <a:txBody>
                    <a:bodyPr/>
                    <a:lstStyle/>
                    <a:p>
                      <a:pPr algn="ctr">
                        <a:lnSpc>
                          <a:spcPct val="115000"/>
                        </a:lnSpc>
                        <a:spcAft>
                          <a:spcPts val="0"/>
                        </a:spcAft>
                      </a:pPr>
                      <a:r>
                        <a:rPr lang="ru-RU" sz="1200" b="1" dirty="0">
                          <a:solidFill>
                            <a:schemeClr val="bg2">
                              <a:lumMod val="25000"/>
                            </a:schemeClr>
                          </a:solidFill>
                          <a:effectLst/>
                          <a:latin typeface="Times New Roman" pitchFamily="18" charset="0"/>
                          <a:cs typeface="Times New Roman" pitchFamily="18" charset="0"/>
                        </a:rPr>
                        <a:t>7</a:t>
                      </a:r>
                      <a:endParaRPr lang="ru-RU" sz="1100" b="1" dirty="0">
                        <a:solidFill>
                          <a:schemeClr val="bg2">
                            <a:lumMod val="25000"/>
                          </a:schemeClr>
                        </a:solidFill>
                        <a:effectLst/>
                        <a:latin typeface="Times New Roman" pitchFamily="18" charset="0"/>
                        <a:ea typeface="Calibri"/>
                        <a:cs typeface="Times New Roman" pitchFamily="18" charset="0"/>
                      </a:endParaRPr>
                    </a:p>
                  </a:txBody>
                  <a:tcPr marL="68580" marR="68580" marT="0" marB="0">
                    <a:solidFill>
                      <a:schemeClr val="bg2">
                        <a:lumMod val="90000"/>
                      </a:schemeClr>
                    </a:solidFill>
                  </a:tcPr>
                </a:tc>
              </a:tr>
              <a:tr h="278055">
                <a:tc>
                  <a:txBody>
                    <a:bodyPr/>
                    <a:lstStyle/>
                    <a:p>
                      <a:pPr algn="ctr">
                        <a:lnSpc>
                          <a:spcPct val="115000"/>
                        </a:lnSpc>
                        <a:spcAft>
                          <a:spcPts val="0"/>
                        </a:spcAft>
                      </a:pPr>
                      <a:r>
                        <a:rPr lang="ru-RU" sz="1200" b="1" dirty="0">
                          <a:solidFill>
                            <a:schemeClr val="bg2">
                              <a:lumMod val="25000"/>
                            </a:schemeClr>
                          </a:solidFill>
                          <a:effectLst/>
                          <a:latin typeface="Times New Roman" pitchFamily="18" charset="0"/>
                          <a:cs typeface="Times New Roman" pitchFamily="18" charset="0"/>
                        </a:rPr>
                        <a:t>Культура</a:t>
                      </a:r>
                      <a:endParaRPr lang="ru-RU" sz="1100" b="1" dirty="0">
                        <a:solidFill>
                          <a:schemeClr val="bg2">
                            <a:lumMod val="25000"/>
                          </a:schemeClr>
                        </a:solidFill>
                        <a:effectLst/>
                        <a:latin typeface="Times New Roman" pitchFamily="18" charset="0"/>
                        <a:ea typeface="Calibri"/>
                        <a:cs typeface="Times New Roman" pitchFamily="18" charset="0"/>
                      </a:endParaRPr>
                    </a:p>
                  </a:txBody>
                  <a:tcPr marL="68580" marR="68580" marT="0" marB="0">
                    <a:solidFill>
                      <a:schemeClr val="bg2">
                        <a:lumMod val="90000"/>
                      </a:schemeClr>
                    </a:solidFill>
                  </a:tcPr>
                </a:tc>
                <a:tc>
                  <a:txBody>
                    <a:bodyPr/>
                    <a:lstStyle/>
                    <a:p>
                      <a:pPr algn="ctr">
                        <a:lnSpc>
                          <a:spcPct val="115000"/>
                        </a:lnSpc>
                        <a:spcAft>
                          <a:spcPts val="0"/>
                        </a:spcAft>
                      </a:pPr>
                      <a:r>
                        <a:rPr lang="ru-RU" sz="1200" b="1" dirty="0" smtClean="0">
                          <a:solidFill>
                            <a:schemeClr val="bg2">
                              <a:lumMod val="25000"/>
                            </a:schemeClr>
                          </a:solidFill>
                          <a:effectLst/>
                          <a:latin typeface="Times New Roman" pitchFamily="18" charset="0"/>
                          <a:cs typeface="Times New Roman" pitchFamily="18" charset="0"/>
                        </a:rPr>
                        <a:t>7</a:t>
                      </a:r>
                      <a:endParaRPr lang="ru-RU" sz="1100" b="1" dirty="0">
                        <a:solidFill>
                          <a:schemeClr val="bg2">
                            <a:lumMod val="25000"/>
                          </a:schemeClr>
                        </a:solidFill>
                        <a:effectLst/>
                        <a:latin typeface="Times New Roman" pitchFamily="18" charset="0"/>
                        <a:ea typeface="Calibri"/>
                        <a:cs typeface="Times New Roman" pitchFamily="18" charset="0"/>
                      </a:endParaRPr>
                    </a:p>
                  </a:txBody>
                  <a:tcPr marL="68580" marR="68580" marT="0" marB="0">
                    <a:solidFill>
                      <a:schemeClr val="bg2">
                        <a:lumMod val="90000"/>
                      </a:schemeClr>
                    </a:solidFill>
                  </a:tcPr>
                </a:tc>
                <a:tc>
                  <a:txBody>
                    <a:bodyPr/>
                    <a:lstStyle/>
                    <a:p>
                      <a:pPr algn="ctr">
                        <a:lnSpc>
                          <a:spcPct val="115000"/>
                        </a:lnSpc>
                        <a:spcAft>
                          <a:spcPts val="0"/>
                        </a:spcAft>
                      </a:pPr>
                      <a:r>
                        <a:rPr lang="ru-RU" sz="1200" b="1" dirty="0" smtClean="0">
                          <a:solidFill>
                            <a:schemeClr val="bg2">
                              <a:lumMod val="25000"/>
                            </a:schemeClr>
                          </a:solidFill>
                          <a:effectLst/>
                          <a:latin typeface="Times New Roman" pitchFamily="18" charset="0"/>
                          <a:cs typeface="Times New Roman" pitchFamily="18" charset="0"/>
                        </a:rPr>
                        <a:t>0</a:t>
                      </a:r>
                      <a:endParaRPr lang="ru-RU" sz="1100" b="1" dirty="0">
                        <a:solidFill>
                          <a:schemeClr val="bg2">
                            <a:lumMod val="25000"/>
                          </a:schemeClr>
                        </a:solidFill>
                        <a:effectLst/>
                        <a:latin typeface="Times New Roman" pitchFamily="18" charset="0"/>
                        <a:ea typeface="Calibri"/>
                        <a:cs typeface="Times New Roman" pitchFamily="18" charset="0"/>
                      </a:endParaRPr>
                    </a:p>
                  </a:txBody>
                  <a:tcPr marL="68580" marR="68580" marT="0" marB="0">
                    <a:solidFill>
                      <a:schemeClr val="bg2">
                        <a:lumMod val="90000"/>
                      </a:schemeClr>
                    </a:solidFill>
                  </a:tcPr>
                </a:tc>
                <a:tc>
                  <a:txBody>
                    <a:bodyPr/>
                    <a:lstStyle/>
                    <a:p>
                      <a:pPr algn="ctr">
                        <a:lnSpc>
                          <a:spcPct val="115000"/>
                        </a:lnSpc>
                        <a:spcAft>
                          <a:spcPts val="0"/>
                        </a:spcAft>
                      </a:pPr>
                      <a:r>
                        <a:rPr lang="en-US" sz="1200" b="1" dirty="0" smtClean="0">
                          <a:solidFill>
                            <a:schemeClr val="bg2">
                              <a:lumMod val="25000"/>
                            </a:schemeClr>
                          </a:solidFill>
                          <a:effectLst/>
                          <a:latin typeface="Times New Roman" pitchFamily="18" charset="0"/>
                          <a:cs typeface="Times New Roman" pitchFamily="18" charset="0"/>
                        </a:rPr>
                        <a:t>7</a:t>
                      </a:r>
                      <a:endParaRPr lang="ru-RU" sz="1100" b="1" dirty="0">
                        <a:solidFill>
                          <a:schemeClr val="bg2">
                            <a:lumMod val="25000"/>
                          </a:schemeClr>
                        </a:solidFill>
                        <a:effectLst/>
                        <a:latin typeface="Times New Roman" pitchFamily="18" charset="0"/>
                        <a:ea typeface="Calibri"/>
                        <a:cs typeface="Times New Roman" pitchFamily="18" charset="0"/>
                      </a:endParaRPr>
                    </a:p>
                  </a:txBody>
                  <a:tcPr marL="68580" marR="68580" marT="0" marB="0">
                    <a:solidFill>
                      <a:schemeClr val="bg2">
                        <a:lumMod val="90000"/>
                      </a:schemeClr>
                    </a:solidFill>
                  </a:tcPr>
                </a:tc>
                <a:tc>
                  <a:txBody>
                    <a:bodyPr/>
                    <a:lstStyle/>
                    <a:p>
                      <a:pPr algn="ctr">
                        <a:lnSpc>
                          <a:spcPct val="115000"/>
                        </a:lnSpc>
                        <a:spcAft>
                          <a:spcPts val="0"/>
                        </a:spcAft>
                      </a:pPr>
                      <a:r>
                        <a:rPr lang="ru-RU" sz="1200" b="1" dirty="0">
                          <a:solidFill>
                            <a:schemeClr val="bg2">
                              <a:lumMod val="25000"/>
                            </a:schemeClr>
                          </a:solidFill>
                          <a:effectLst/>
                          <a:latin typeface="Times New Roman" pitchFamily="18" charset="0"/>
                          <a:cs typeface="Times New Roman" pitchFamily="18" charset="0"/>
                        </a:rPr>
                        <a:t> </a:t>
                      </a:r>
                      <a:endParaRPr lang="ru-RU" sz="1100" b="1" dirty="0">
                        <a:solidFill>
                          <a:schemeClr val="bg2">
                            <a:lumMod val="25000"/>
                          </a:schemeClr>
                        </a:solidFill>
                        <a:effectLst/>
                        <a:latin typeface="Times New Roman" pitchFamily="18" charset="0"/>
                        <a:ea typeface="Calibri"/>
                        <a:cs typeface="Times New Roman" pitchFamily="18" charset="0"/>
                      </a:endParaRPr>
                    </a:p>
                  </a:txBody>
                  <a:tcPr marL="68580" marR="68580" marT="0" marB="0">
                    <a:solidFill>
                      <a:schemeClr val="bg2">
                        <a:lumMod val="90000"/>
                      </a:schemeClr>
                    </a:solidFill>
                  </a:tcPr>
                </a:tc>
              </a:tr>
              <a:tr h="278055">
                <a:tc>
                  <a:txBody>
                    <a:bodyPr/>
                    <a:lstStyle/>
                    <a:p>
                      <a:pPr algn="ctr">
                        <a:lnSpc>
                          <a:spcPct val="115000"/>
                        </a:lnSpc>
                        <a:spcAft>
                          <a:spcPts val="0"/>
                        </a:spcAft>
                      </a:pPr>
                      <a:r>
                        <a:rPr lang="ru-RU" sz="1200" b="1" dirty="0" smtClean="0">
                          <a:solidFill>
                            <a:schemeClr val="bg2">
                              <a:lumMod val="25000"/>
                            </a:schemeClr>
                          </a:solidFill>
                          <a:effectLst/>
                          <a:latin typeface="Times New Roman" pitchFamily="18" charset="0"/>
                          <a:ea typeface="Calibri"/>
                          <a:cs typeface="Times New Roman" pitchFamily="18" charset="0"/>
                        </a:rPr>
                        <a:t>Молодежная политика</a:t>
                      </a:r>
                      <a:endParaRPr lang="ru-RU" sz="1200" b="1" dirty="0">
                        <a:solidFill>
                          <a:schemeClr val="bg2">
                            <a:lumMod val="25000"/>
                          </a:schemeClr>
                        </a:solidFill>
                        <a:effectLst/>
                        <a:latin typeface="Times New Roman" pitchFamily="18" charset="0"/>
                        <a:ea typeface="Calibri"/>
                        <a:cs typeface="Times New Roman" pitchFamily="18" charset="0"/>
                      </a:endParaRPr>
                    </a:p>
                  </a:txBody>
                  <a:tcPr marL="68580" marR="68580" marT="0" marB="0">
                    <a:solidFill>
                      <a:schemeClr val="bg2">
                        <a:lumMod val="90000"/>
                      </a:schemeClr>
                    </a:solidFill>
                  </a:tcPr>
                </a:tc>
                <a:tc>
                  <a:txBody>
                    <a:bodyPr/>
                    <a:lstStyle/>
                    <a:p>
                      <a:pPr algn="ctr">
                        <a:lnSpc>
                          <a:spcPct val="115000"/>
                        </a:lnSpc>
                        <a:spcAft>
                          <a:spcPts val="0"/>
                        </a:spcAft>
                      </a:pPr>
                      <a:r>
                        <a:rPr lang="ru-RU" sz="1200" b="1" dirty="0" smtClean="0">
                          <a:solidFill>
                            <a:schemeClr val="bg2">
                              <a:lumMod val="25000"/>
                            </a:schemeClr>
                          </a:solidFill>
                          <a:effectLst/>
                          <a:latin typeface="Times New Roman" pitchFamily="18" charset="0"/>
                          <a:ea typeface="Calibri"/>
                          <a:cs typeface="Times New Roman" pitchFamily="18" charset="0"/>
                        </a:rPr>
                        <a:t>1</a:t>
                      </a:r>
                      <a:endParaRPr lang="ru-RU" sz="1200" b="1" dirty="0">
                        <a:solidFill>
                          <a:schemeClr val="bg2">
                            <a:lumMod val="25000"/>
                          </a:schemeClr>
                        </a:solidFill>
                        <a:effectLst/>
                        <a:latin typeface="Times New Roman" pitchFamily="18" charset="0"/>
                        <a:ea typeface="Calibri"/>
                        <a:cs typeface="Times New Roman" pitchFamily="18" charset="0"/>
                      </a:endParaRPr>
                    </a:p>
                  </a:txBody>
                  <a:tcPr marL="68580" marR="68580" marT="0" marB="0">
                    <a:solidFill>
                      <a:schemeClr val="bg2">
                        <a:lumMod val="90000"/>
                      </a:schemeClr>
                    </a:solidFill>
                  </a:tcPr>
                </a:tc>
                <a:tc>
                  <a:txBody>
                    <a:bodyPr/>
                    <a:lstStyle/>
                    <a:p>
                      <a:pPr algn="ctr">
                        <a:lnSpc>
                          <a:spcPct val="115000"/>
                        </a:lnSpc>
                        <a:spcAft>
                          <a:spcPts val="0"/>
                        </a:spcAft>
                      </a:pPr>
                      <a:r>
                        <a:rPr lang="ru-RU" sz="1200" b="1" dirty="0" smtClean="0">
                          <a:solidFill>
                            <a:schemeClr val="bg2">
                              <a:lumMod val="25000"/>
                            </a:schemeClr>
                          </a:solidFill>
                          <a:effectLst/>
                          <a:latin typeface="Times New Roman" pitchFamily="18" charset="0"/>
                          <a:ea typeface="Calibri"/>
                          <a:cs typeface="Times New Roman" pitchFamily="18" charset="0"/>
                        </a:rPr>
                        <a:t>1</a:t>
                      </a:r>
                      <a:endParaRPr lang="ru-RU" sz="1200" b="1" dirty="0">
                        <a:solidFill>
                          <a:schemeClr val="bg2">
                            <a:lumMod val="25000"/>
                          </a:schemeClr>
                        </a:solidFill>
                        <a:effectLst/>
                        <a:latin typeface="Times New Roman" pitchFamily="18" charset="0"/>
                        <a:ea typeface="Calibri"/>
                        <a:cs typeface="Times New Roman" pitchFamily="18" charset="0"/>
                      </a:endParaRPr>
                    </a:p>
                  </a:txBody>
                  <a:tcPr marL="68580" marR="68580" marT="0" marB="0">
                    <a:solidFill>
                      <a:schemeClr val="bg2">
                        <a:lumMod val="90000"/>
                      </a:schemeClr>
                    </a:solidFill>
                  </a:tcPr>
                </a:tc>
                <a:tc>
                  <a:txBody>
                    <a:bodyPr/>
                    <a:lstStyle/>
                    <a:p>
                      <a:pPr algn="ctr">
                        <a:lnSpc>
                          <a:spcPct val="115000"/>
                        </a:lnSpc>
                        <a:spcAft>
                          <a:spcPts val="0"/>
                        </a:spcAft>
                      </a:pPr>
                      <a:r>
                        <a:rPr lang="ru-RU" sz="1200" b="1" dirty="0" smtClean="0">
                          <a:solidFill>
                            <a:schemeClr val="bg2">
                              <a:lumMod val="25000"/>
                            </a:schemeClr>
                          </a:solidFill>
                          <a:effectLst/>
                          <a:latin typeface="Times New Roman" pitchFamily="18" charset="0"/>
                          <a:ea typeface="Calibri"/>
                          <a:cs typeface="Times New Roman" pitchFamily="18" charset="0"/>
                        </a:rPr>
                        <a:t>0</a:t>
                      </a:r>
                      <a:endParaRPr lang="ru-RU" sz="1200" b="1" dirty="0">
                        <a:solidFill>
                          <a:schemeClr val="bg2">
                            <a:lumMod val="25000"/>
                          </a:schemeClr>
                        </a:solidFill>
                        <a:effectLst/>
                        <a:latin typeface="Times New Roman" pitchFamily="18" charset="0"/>
                        <a:ea typeface="Calibri"/>
                        <a:cs typeface="Times New Roman" pitchFamily="18" charset="0"/>
                      </a:endParaRPr>
                    </a:p>
                  </a:txBody>
                  <a:tcPr marL="68580" marR="68580" marT="0" marB="0">
                    <a:solidFill>
                      <a:schemeClr val="bg2">
                        <a:lumMod val="90000"/>
                      </a:schemeClr>
                    </a:solidFill>
                  </a:tcPr>
                </a:tc>
                <a:tc>
                  <a:txBody>
                    <a:bodyPr/>
                    <a:lstStyle/>
                    <a:p>
                      <a:pPr algn="ctr">
                        <a:lnSpc>
                          <a:spcPct val="115000"/>
                        </a:lnSpc>
                        <a:spcAft>
                          <a:spcPts val="0"/>
                        </a:spcAft>
                      </a:pPr>
                      <a:r>
                        <a:rPr lang="ru-RU" sz="1200" b="1" dirty="0" smtClean="0">
                          <a:solidFill>
                            <a:schemeClr val="bg2">
                              <a:lumMod val="25000"/>
                            </a:schemeClr>
                          </a:solidFill>
                          <a:effectLst/>
                          <a:latin typeface="Times New Roman" pitchFamily="18" charset="0"/>
                          <a:ea typeface="Calibri"/>
                          <a:cs typeface="Times New Roman" pitchFamily="18" charset="0"/>
                        </a:rPr>
                        <a:t>0</a:t>
                      </a:r>
                      <a:endParaRPr lang="ru-RU" sz="1200" b="1" dirty="0">
                        <a:solidFill>
                          <a:schemeClr val="bg2">
                            <a:lumMod val="25000"/>
                          </a:schemeClr>
                        </a:solidFill>
                        <a:effectLst/>
                        <a:latin typeface="Times New Roman" pitchFamily="18" charset="0"/>
                        <a:ea typeface="Calibri"/>
                        <a:cs typeface="Times New Roman" pitchFamily="18" charset="0"/>
                      </a:endParaRPr>
                    </a:p>
                  </a:txBody>
                  <a:tcPr marL="68580" marR="68580" marT="0" marB="0">
                    <a:solidFill>
                      <a:schemeClr val="bg2">
                        <a:lumMod val="90000"/>
                      </a:schemeClr>
                    </a:solidFill>
                  </a:tcPr>
                </a:tc>
              </a:tr>
              <a:tr h="278055">
                <a:tc>
                  <a:txBody>
                    <a:bodyPr/>
                    <a:lstStyle/>
                    <a:p>
                      <a:pPr algn="ctr">
                        <a:lnSpc>
                          <a:spcPct val="115000"/>
                        </a:lnSpc>
                        <a:spcAft>
                          <a:spcPts val="0"/>
                        </a:spcAft>
                      </a:pPr>
                      <a:r>
                        <a:rPr lang="ru-RU" sz="1200" b="1" dirty="0">
                          <a:solidFill>
                            <a:schemeClr val="bg2">
                              <a:lumMod val="25000"/>
                            </a:schemeClr>
                          </a:solidFill>
                          <a:effectLst/>
                          <a:latin typeface="Times New Roman" pitchFamily="18" charset="0"/>
                          <a:cs typeface="Times New Roman" pitchFamily="18" charset="0"/>
                        </a:rPr>
                        <a:t>Физическая культура и спорт</a:t>
                      </a:r>
                      <a:endParaRPr lang="ru-RU" sz="1100" b="1" dirty="0">
                        <a:solidFill>
                          <a:schemeClr val="bg2">
                            <a:lumMod val="25000"/>
                          </a:schemeClr>
                        </a:solidFill>
                        <a:effectLst/>
                        <a:latin typeface="Times New Roman" pitchFamily="18" charset="0"/>
                        <a:ea typeface="Calibri"/>
                        <a:cs typeface="Times New Roman" pitchFamily="18" charset="0"/>
                      </a:endParaRPr>
                    </a:p>
                  </a:txBody>
                  <a:tcPr marL="68580" marR="68580" marT="0" marB="0">
                    <a:solidFill>
                      <a:schemeClr val="bg2">
                        <a:lumMod val="90000"/>
                      </a:schemeClr>
                    </a:solidFill>
                  </a:tcPr>
                </a:tc>
                <a:tc>
                  <a:txBody>
                    <a:bodyPr/>
                    <a:lstStyle/>
                    <a:p>
                      <a:pPr algn="ctr">
                        <a:lnSpc>
                          <a:spcPct val="115000"/>
                        </a:lnSpc>
                        <a:spcAft>
                          <a:spcPts val="0"/>
                        </a:spcAft>
                      </a:pPr>
                      <a:r>
                        <a:rPr lang="ru-RU" sz="1200" b="1" dirty="0" smtClean="0">
                          <a:solidFill>
                            <a:schemeClr val="bg2">
                              <a:lumMod val="25000"/>
                            </a:schemeClr>
                          </a:solidFill>
                          <a:effectLst/>
                          <a:latin typeface="Times New Roman" pitchFamily="18" charset="0"/>
                          <a:ea typeface="+mn-ea"/>
                          <a:cs typeface="Times New Roman" pitchFamily="18" charset="0"/>
                        </a:rPr>
                        <a:t>4</a:t>
                      </a:r>
                      <a:endParaRPr lang="ru-RU" sz="1100" b="1" dirty="0">
                        <a:solidFill>
                          <a:schemeClr val="bg2">
                            <a:lumMod val="25000"/>
                          </a:schemeClr>
                        </a:solidFill>
                        <a:effectLst/>
                        <a:latin typeface="Times New Roman" pitchFamily="18" charset="0"/>
                        <a:ea typeface="Calibri"/>
                        <a:cs typeface="Times New Roman" pitchFamily="18" charset="0"/>
                      </a:endParaRPr>
                    </a:p>
                  </a:txBody>
                  <a:tcPr marL="68580" marR="68580" marT="0" marB="0">
                    <a:solidFill>
                      <a:schemeClr val="bg2">
                        <a:lumMod val="90000"/>
                      </a:schemeClr>
                    </a:solidFill>
                  </a:tcPr>
                </a:tc>
                <a:tc>
                  <a:txBody>
                    <a:bodyPr/>
                    <a:lstStyle/>
                    <a:p>
                      <a:pPr algn="ctr">
                        <a:lnSpc>
                          <a:spcPct val="115000"/>
                        </a:lnSpc>
                        <a:spcAft>
                          <a:spcPts val="0"/>
                        </a:spcAft>
                      </a:pPr>
                      <a:r>
                        <a:rPr lang="ru-RU" sz="1200" b="1" dirty="0" smtClean="0">
                          <a:solidFill>
                            <a:schemeClr val="bg2">
                              <a:lumMod val="25000"/>
                            </a:schemeClr>
                          </a:solidFill>
                          <a:effectLst/>
                          <a:latin typeface="Times New Roman" pitchFamily="18" charset="0"/>
                          <a:cs typeface="Times New Roman" pitchFamily="18" charset="0"/>
                        </a:rPr>
                        <a:t>0</a:t>
                      </a:r>
                      <a:endParaRPr lang="ru-RU" sz="1100" b="1" dirty="0">
                        <a:solidFill>
                          <a:schemeClr val="bg2">
                            <a:lumMod val="25000"/>
                          </a:schemeClr>
                        </a:solidFill>
                        <a:effectLst/>
                        <a:latin typeface="Times New Roman" pitchFamily="18" charset="0"/>
                        <a:ea typeface="Calibri"/>
                        <a:cs typeface="Times New Roman" pitchFamily="18" charset="0"/>
                      </a:endParaRPr>
                    </a:p>
                  </a:txBody>
                  <a:tcPr marL="68580" marR="68580" marT="0" marB="0">
                    <a:solidFill>
                      <a:schemeClr val="bg2">
                        <a:lumMod val="90000"/>
                      </a:schemeClr>
                    </a:solidFill>
                  </a:tcPr>
                </a:tc>
                <a:tc>
                  <a:txBody>
                    <a:bodyPr/>
                    <a:lstStyle/>
                    <a:p>
                      <a:pPr algn="ctr">
                        <a:lnSpc>
                          <a:spcPct val="115000"/>
                        </a:lnSpc>
                        <a:spcAft>
                          <a:spcPts val="0"/>
                        </a:spcAft>
                      </a:pPr>
                      <a:r>
                        <a:rPr lang="en-US" sz="1200" b="1" dirty="0" smtClean="0">
                          <a:solidFill>
                            <a:schemeClr val="bg2">
                              <a:lumMod val="25000"/>
                            </a:schemeClr>
                          </a:solidFill>
                          <a:effectLst/>
                          <a:latin typeface="Times New Roman" pitchFamily="18" charset="0"/>
                          <a:ea typeface="+mn-ea"/>
                          <a:cs typeface="Times New Roman" pitchFamily="18" charset="0"/>
                        </a:rPr>
                        <a:t>4</a:t>
                      </a:r>
                      <a:endParaRPr lang="ru-RU" sz="1100" b="1" dirty="0">
                        <a:solidFill>
                          <a:schemeClr val="bg2">
                            <a:lumMod val="25000"/>
                          </a:schemeClr>
                        </a:solidFill>
                        <a:effectLst/>
                        <a:latin typeface="Times New Roman" pitchFamily="18" charset="0"/>
                        <a:ea typeface="Calibri"/>
                        <a:cs typeface="Times New Roman" pitchFamily="18" charset="0"/>
                      </a:endParaRPr>
                    </a:p>
                  </a:txBody>
                  <a:tcPr marL="68580" marR="68580" marT="0" marB="0">
                    <a:solidFill>
                      <a:schemeClr val="bg2">
                        <a:lumMod val="90000"/>
                      </a:schemeClr>
                    </a:solidFill>
                  </a:tcPr>
                </a:tc>
                <a:tc>
                  <a:txBody>
                    <a:bodyPr/>
                    <a:lstStyle/>
                    <a:p>
                      <a:pPr algn="ctr">
                        <a:lnSpc>
                          <a:spcPct val="115000"/>
                        </a:lnSpc>
                        <a:spcAft>
                          <a:spcPts val="0"/>
                        </a:spcAft>
                      </a:pPr>
                      <a:r>
                        <a:rPr lang="ru-RU" sz="1200" b="1" dirty="0" smtClean="0">
                          <a:solidFill>
                            <a:schemeClr val="bg2">
                              <a:lumMod val="25000"/>
                            </a:schemeClr>
                          </a:solidFill>
                          <a:effectLst/>
                          <a:latin typeface="Times New Roman" pitchFamily="18" charset="0"/>
                          <a:ea typeface="+mn-ea"/>
                          <a:cs typeface="Times New Roman" pitchFamily="18" charset="0"/>
                        </a:rPr>
                        <a:t>0</a:t>
                      </a:r>
                      <a:endParaRPr lang="ru-RU" sz="1100" b="1" dirty="0">
                        <a:solidFill>
                          <a:schemeClr val="bg2">
                            <a:lumMod val="25000"/>
                          </a:schemeClr>
                        </a:solidFill>
                        <a:effectLst/>
                        <a:latin typeface="Times New Roman" pitchFamily="18" charset="0"/>
                        <a:ea typeface="Calibri"/>
                        <a:cs typeface="Times New Roman" pitchFamily="18" charset="0"/>
                      </a:endParaRPr>
                    </a:p>
                  </a:txBody>
                  <a:tcPr marL="68580" marR="68580" marT="0" marB="0">
                    <a:solidFill>
                      <a:schemeClr val="bg2">
                        <a:lumMod val="90000"/>
                      </a:schemeClr>
                    </a:solidFill>
                  </a:tcPr>
                </a:tc>
              </a:tr>
              <a:tr h="278055">
                <a:tc>
                  <a:txBody>
                    <a:bodyPr/>
                    <a:lstStyle/>
                    <a:p>
                      <a:pPr algn="ctr">
                        <a:lnSpc>
                          <a:spcPct val="115000"/>
                        </a:lnSpc>
                        <a:spcAft>
                          <a:spcPts val="0"/>
                        </a:spcAft>
                      </a:pPr>
                      <a:r>
                        <a:rPr lang="ru-RU" sz="1200" b="1" dirty="0">
                          <a:solidFill>
                            <a:schemeClr val="bg2">
                              <a:lumMod val="25000"/>
                            </a:schemeClr>
                          </a:solidFill>
                          <a:effectLst/>
                          <a:latin typeface="Times New Roman" pitchFamily="18" charset="0"/>
                          <a:cs typeface="Times New Roman" pitchFamily="18" charset="0"/>
                        </a:rPr>
                        <a:t>в других отраслях</a:t>
                      </a:r>
                      <a:endParaRPr lang="ru-RU" sz="1100" b="1" dirty="0">
                        <a:solidFill>
                          <a:schemeClr val="bg2">
                            <a:lumMod val="25000"/>
                          </a:schemeClr>
                        </a:solidFill>
                        <a:effectLst/>
                        <a:latin typeface="Times New Roman" pitchFamily="18" charset="0"/>
                        <a:ea typeface="Calibri"/>
                        <a:cs typeface="Times New Roman" pitchFamily="18" charset="0"/>
                      </a:endParaRPr>
                    </a:p>
                  </a:txBody>
                  <a:tcPr marL="68580" marR="68580" marT="0" marB="0">
                    <a:solidFill>
                      <a:schemeClr val="bg2">
                        <a:lumMod val="90000"/>
                      </a:schemeClr>
                    </a:solidFill>
                  </a:tcPr>
                </a:tc>
                <a:tc>
                  <a:txBody>
                    <a:bodyPr/>
                    <a:lstStyle/>
                    <a:p>
                      <a:pPr algn="ctr">
                        <a:lnSpc>
                          <a:spcPct val="115000"/>
                        </a:lnSpc>
                        <a:spcAft>
                          <a:spcPts val="0"/>
                        </a:spcAft>
                      </a:pPr>
                      <a:r>
                        <a:rPr lang="ru-RU" sz="1200" b="1" dirty="0" smtClean="0">
                          <a:solidFill>
                            <a:schemeClr val="bg2">
                              <a:lumMod val="25000"/>
                            </a:schemeClr>
                          </a:solidFill>
                          <a:effectLst/>
                          <a:latin typeface="Times New Roman" pitchFamily="18" charset="0"/>
                          <a:ea typeface="+mn-ea"/>
                          <a:cs typeface="Times New Roman" pitchFamily="18" charset="0"/>
                        </a:rPr>
                        <a:t>7</a:t>
                      </a:r>
                      <a:endParaRPr lang="ru-RU" sz="1100" b="1" dirty="0">
                        <a:solidFill>
                          <a:schemeClr val="bg2">
                            <a:lumMod val="25000"/>
                          </a:schemeClr>
                        </a:solidFill>
                        <a:effectLst/>
                        <a:latin typeface="Times New Roman" pitchFamily="18" charset="0"/>
                        <a:ea typeface="Calibri"/>
                        <a:cs typeface="Times New Roman" pitchFamily="18" charset="0"/>
                      </a:endParaRPr>
                    </a:p>
                  </a:txBody>
                  <a:tcPr marL="68580" marR="68580" marT="0" marB="0">
                    <a:solidFill>
                      <a:schemeClr val="bg2">
                        <a:lumMod val="90000"/>
                      </a:schemeClr>
                    </a:solidFill>
                  </a:tcPr>
                </a:tc>
                <a:tc>
                  <a:txBody>
                    <a:bodyPr/>
                    <a:lstStyle/>
                    <a:p>
                      <a:pPr algn="ctr">
                        <a:lnSpc>
                          <a:spcPct val="115000"/>
                        </a:lnSpc>
                        <a:spcAft>
                          <a:spcPts val="0"/>
                        </a:spcAft>
                      </a:pPr>
                      <a:r>
                        <a:rPr lang="ru-RU" sz="1200" b="1" dirty="0" smtClean="0">
                          <a:solidFill>
                            <a:schemeClr val="bg2">
                              <a:lumMod val="25000"/>
                            </a:schemeClr>
                          </a:solidFill>
                          <a:effectLst/>
                          <a:latin typeface="Times New Roman" pitchFamily="18" charset="0"/>
                          <a:ea typeface="+mn-ea"/>
                          <a:cs typeface="Times New Roman" pitchFamily="18" charset="0"/>
                        </a:rPr>
                        <a:t>7</a:t>
                      </a:r>
                      <a:endParaRPr lang="ru-RU" sz="1100" b="1" dirty="0">
                        <a:solidFill>
                          <a:schemeClr val="bg2">
                            <a:lumMod val="25000"/>
                          </a:schemeClr>
                        </a:solidFill>
                        <a:effectLst/>
                        <a:latin typeface="Times New Roman" pitchFamily="18" charset="0"/>
                        <a:ea typeface="Calibri"/>
                        <a:cs typeface="Times New Roman" pitchFamily="18" charset="0"/>
                      </a:endParaRPr>
                    </a:p>
                  </a:txBody>
                  <a:tcPr marL="68580" marR="68580" marT="0" marB="0">
                    <a:solidFill>
                      <a:schemeClr val="bg2">
                        <a:lumMod val="90000"/>
                      </a:schemeClr>
                    </a:solidFill>
                  </a:tcPr>
                </a:tc>
                <a:tc>
                  <a:txBody>
                    <a:bodyPr/>
                    <a:lstStyle/>
                    <a:p>
                      <a:pPr algn="ctr">
                        <a:lnSpc>
                          <a:spcPct val="115000"/>
                        </a:lnSpc>
                        <a:spcAft>
                          <a:spcPts val="0"/>
                        </a:spcAft>
                      </a:pPr>
                      <a:r>
                        <a:rPr lang="ru-RU" sz="1200" b="1" dirty="0" smtClean="0">
                          <a:solidFill>
                            <a:schemeClr val="bg2">
                              <a:lumMod val="25000"/>
                            </a:schemeClr>
                          </a:solidFill>
                          <a:effectLst/>
                          <a:latin typeface="Times New Roman" pitchFamily="18" charset="0"/>
                          <a:ea typeface="+mn-ea"/>
                          <a:cs typeface="Times New Roman" pitchFamily="18" charset="0"/>
                        </a:rPr>
                        <a:t>0</a:t>
                      </a:r>
                      <a:endParaRPr lang="ru-RU" sz="1100" b="1" dirty="0">
                        <a:solidFill>
                          <a:schemeClr val="bg2">
                            <a:lumMod val="25000"/>
                          </a:schemeClr>
                        </a:solidFill>
                        <a:effectLst/>
                        <a:latin typeface="Times New Roman" pitchFamily="18" charset="0"/>
                        <a:ea typeface="Calibri"/>
                        <a:cs typeface="Times New Roman" pitchFamily="18" charset="0"/>
                      </a:endParaRPr>
                    </a:p>
                  </a:txBody>
                  <a:tcPr marL="68580" marR="68580" marT="0" marB="0">
                    <a:solidFill>
                      <a:schemeClr val="bg2">
                        <a:lumMod val="90000"/>
                      </a:schemeClr>
                    </a:solidFill>
                  </a:tcPr>
                </a:tc>
                <a:tc>
                  <a:txBody>
                    <a:bodyPr/>
                    <a:lstStyle/>
                    <a:p>
                      <a:pPr algn="ctr">
                        <a:lnSpc>
                          <a:spcPct val="115000"/>
                        </a:lnSpc>
                        <a:spcAft>
                          <a:spcPts val="0"/>
                        </a:spcAft>
                      </a:pPr>
                      <a:r>
                        <a:rPr lang="ru-RU" sz="1200" b="1" dirty="0" smtClean="0">
                          <a:solidFill>
                            <a:schemeClr val="bg2">
                              <a:lumMod val="25000"/>
                            </a:schemeClr>
                          </a:solidFill>
                          <a:effectLst/>
                          <a:latin typeface="Times New Roman" pitchFamily="18" charset="0"/>
                          <a:cs typeface="Times New Roman" pitchFamily="18" charset="0"/>
                        </a:rPr>
                        <a:t>0</a:t>
                      </a:r>
                      <a:endParaRPr lang="ru-RU" sz="1100" b="1" dirty="0">
                        <a:solidFill>
                          <a:schemeClr val="bg2">
                            <a:lumMod val="25000"/>
                          </a:schemeClr>
                        </a:solidFill>
                        <a:effectLst/>
                        <a:latin typeface="Times New Roman" pitchFamily="18" charset="0"/>
                        <a:ea typeface="Calibri"/>
                        <a:cs typeface="Times New Roman" pitchFamily="18" charset="0"/>
                      </a:endParaRPr>
                    </a:p>
                  </a:txBody>
                  <a:tcPr marL="68580" marR="68580" marT="0" marB="0">
                    <a:solidFill>
                      <a:schemeClr val="bg2">
                        <a:lumMod val="90000"/>
                      </a:schemeClr>
                    </a:solidFill>
                  </a:tcPr>
                </a:tc>
              </a:tr>
            </a:tbl>
          </a:graphicData>
        </a:graphic>
      </p:graphicFrame>
    </p:spTree>
    <p:extLst>
      <p:ext uri="{BB962C8B-B14F-4D97-AF65-F5344CB8AC3E}">
        <p14:creationId xmlns:p14="http://schemas.microsoft.com/office/powerpoint/2010/main" val="30952712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84"/>
            <a:ext cx="8229600" cy="1143000"/>
          </a:xfrm>
        </p:spPr>
        <p:txBody>
          <a:bodyPr>
            <a:normAutofit/>
          </a:bodyPr>
          <a:lstStyle/>
          <a:p>
            <a:pPr algn="ctr"/>
            <a:r>
              <a:rPr lang="ru-RU" sz="2400" dirty="0">
                <a:solidFill>
                  <a:schemeClr val="accent1">
                    <a:lumMod val="75000"/>
                  </a:schemeClr>
                </a:solidFill>
                <a:effectLst/>
                <a:latin typeface="Times New Roman" pitchFamily="18" charset="0"/>
                <a:cs typeface="Times New Roman" pitchFamily="18" charset="0"/>
              </a:rPr>
              <a:t>ОБРАЗОВАНИЕ</a:t>
            </a:r>
            <a:r>
              <a:rPr lang="ru-RU" sz="2400" dirty="0">
                <a:solidFill>
                  <a:schemeClr val="accent1">
                    <a:lumMod val="75000"/>
                  </a:schemeClr>
                </a:solidFill>
                <a:effectLst/>
              </a:rPr>
              <a:t/>
            </a:r>
            <a:br>
              <a:rPr lang="ru-RU" sz="2400" dirty="0">
                <a:solidFill>
                  <a:schemeClr val="accent1">
                    <a:lumMod val="75000"/>
                  </a:schemeClr>
                </a:solidFill>
                <a:effectLst/>
              </a:rPr>
            </a:br>
            <a:endParaRPr lang="ru-RU" sz="2400" dirty="0">
              <a:solidFill>
                <a:schemeClr val="accent1">
                  <a:lumMod val="75000"/>
                </a:schemeClr>
              </a:solidFill>
            </a:endParaRPr>
          </a:p>
        </p:txBody>
      </p:sp>
      <p:graphicFrame>
        <p:nvGraphicFramePr>
          <p:cNvPr id="5" name="Объект 4"/>
          <p:cNvGraphicFramePr>
            <a:graphicFrameLocks noGrp="1"/>
          </p:cNvGraphicFramePr>
          <p:nvPr>
            <p:ph sz="quarter" idx="13"/>
            <p:extLst>
              <p:ext uri="{D42A27DB-BD31-4B8C-83A1-F6EECF244321}">
                <p14:modId xmlns:p14="http://schemas.microsoft.com/office/powerpoint/2010/main" val="1991723330"/>
              </p:ext>
            </p:extLst>
          </p:nvPr>
        </p:nvGraphicFramePr>
        <p:xfrm>
          <a:off x="611561" y="1145645"/>
          <a:ext cx="3024336" cy="3562949"/>
        </p:xfrm>
        <a:graphic>
          <a:graphicData uri="http://schemas.openxmlformats.org/drawingml/2006/table">
            <a:tbl>
              <a:tblPr>
                <a:tableStyleId>{5C22544A-7EE6-4342-B048-85BDC9FD1C3A}</a:tableStyleId>
              </a:tblPr>
              <a:tblGrid>
                <a:gridCol w="1800200"/>
                <a:gridCol w="1224136"/>
              </a:tblGrid>
              <a:tr h="583899">
                <a:tc gridSpan="2">
                  <a:txBody>
                    <a:bodyPr/>
                    <a:lstStyle/>
                    <a:p>
                      <a:pPr algn="ctr">
                        <a:lnSpc>
                          <a:spcPct val="115000"/>
                        </a:lnSpc>
                        <a:spcAft>
                          <a:spcPts val="0"/>
                        </a:spcAft>
                      </a:pPr>
                      <a:r>
                        <a:rPr lang="ru-RU" sz="1200" b="1" dirty="0">
                          <a:solidFill>
                            <a:schemeClr val="accent1">
                              <a:lumMod val="75000"/>
                            </a:schemeClr>
                          </a:solidFill>
                          <a:effectLst/>
                          <a:latin typeface="Times New Roman" pitchFamily="18" charset="0"/>
                          <a:cs typeface="Times New Roman" pitchFamily="18" charset="0"/>
                        </a:rPr>
                        <a:t>РАСХОДЫ БЮДЖЕТА НА ОБРАЗОВАНИЕ</a:t>
                      </a:r>
                    </a:p>
                    <a:p>
                      <a:pPr algn="ctr">
                        <a:lnSpc>
                          <a:spcPct val="115000"/>
                        </a:lnSpc>
                        <a:spcAft>
                          <a:spcPts val="0"/>
                        </a:spcAft>
                      </a:pPr>
                      <a:r>
                        <a:rPr lang="ru-RU" sz="1200" b="1" dirty="0" smtClean="0">
                          <a:solidFill>
                            <a:schemeClr val="accent1">
                              <a:lumMod val="75000"/>
                            </a:schemeClr>
                          </a:solidFill>
                          <a:effectLst/>
                          <a:latin typeface="Times New Roman" pitchFamily="18" charset="0"/>
                          <a:cs typeface="Times New Roman" pitchFamily="18" charset="0"/>
                        </a:rPr>
                        <a:t>(тысяч рублей)</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68580" marR="68580" marT="0" marB="0">
                    <a:solidFill>
                      <a:schemeClr val="bg2">
                        <a:lumMod val="90000"/>
                      </a:schemeClr>
                    </a:solidFill>
                  </a:tcPr>
                </a:tc>
                <a:tc hMerge="1">
                  <a:txBody>
                    <a:bodyPr/>
                    <a:lstStyle/>
                    <a:p>
                      <a:endParaRPr lang="ru-RU"/>
                    </a:p>
                  </a:txBody>
                  <a:tcPr/>
                </a:tc>
              </a:tr>
              <a:tr h="198728">
                <a:tc>
                  <a:txBody>
                    <a:bodyPr/>
                    <a:lstStyle/>
                    <a:p>
                      <a:pPr algn="ctr">
                        <a:lnSpc>
                          <a:spcPct val="115000"/>
                        </a:lnSpc>
                        <a:spcAft>
                          <a:spcPts val="0"/>
                        </a:spcAft>
                      </a:pPr>
                      <a:r>
                        <a:rPr lang="ru-RU" sz="1200" b="1" dirty="0">
                          <a:solidFill>
                            <a:schemeClr val="accent1">
                              <a:lumMod val="75000"/>
                            </a:schemeClr>
                          </a:solidFill>
                          <a:effectLst/>
                          <a:latin typeface="Times New Roman" pitchFamily="18" charset="0"/>
                          <a:cs typeface="Times New Roman" pitchFamily="18" charset="0"/>
                        </a:rPr>
                        <a:t> </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68580" marR="68580" marT="0" marB="0">
                    <a:solidFill>
                      <a:schemeClr val="bg2">
                        <a:lumMod val="9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cs typeface="Times New Roman" pitchFamily="18" charset="0"/>
                        </a:rPr>
                        <a:t>2020 </a:t>
                      </a:r>
                      <a:r>
                        <a:rPr lang="ru-RU" sz="1200" b="1" dirty="0">
                          <a:solidFill>
                            <a:schemeClr val="accent1">
                              <a:lumMod val="75000"/>
                            </a:schemeClr>
                          </a:solidFill>
                          <a:effectLst/>
                          <a:latin typeface="Times New Roman" pitchFamily="18" charset="0"/>
                          <a:cs typeface="Times New Roman" pitchFamily="18" charset="0"/>
                        </a:rPr>
                        <a:t>год</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68580" marR="68580" marT="0" marB="0">
                    <a:solidFill>
                      <a:schemeClr val="bg2">
                        <a:lumMod val="90000"/>
                      </a:schemeClr>
                    </a:solidFill>
                  </a:tcPr>
                </a:tc>
              </a:tr>
              <a:tr h="184115">
                <a:tc>
                  <a:txBody>
                    <a:bodyPr/>
                    <a:lstStyle/>
                    <a:p>
                      <a:pPr>
                        <a:lnSpc>
                          <a:spcPct val="115000"/>
                        </a:lnSpc>
                        <a:spcAft>
                          <a:spcPts val="0"/>
                        </a:spcAft>
                      </a:pPr>
                      <a:r>
                        <a:rPr lang="ru-RU" sz="1200" b="1" dirty="0">
                          <a:solidFill>
                            <a:schemeClr val="accent1">
                              <a:lumMod val="75000"/>
                            </a:schemeClr>
                          </a:solidFill>
                          <a:effectLst/>
                          <a:latin typeface="Times New Roman" pitchFamily="18" charset="0"/>
                          <a:cs typeface="Times New Roman" pitchFamily="18" charset="0"/>
                        </a:rPr>
                        <a:t>Всего</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68580" marR="68580" marT="0" marB="0">
                    <a:solidFill>
                      <a:schemeClr val="bg2">
                        <a:lumMod val="9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cs typeface="Times New Roman" pitchFamily="18" charset="0"/>
                        </a:rPr>
                        <a:t>2 259 319,7</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68580" marR="68580" marT="0" marB="0">
                    <a:solidFill>
                      <a:schemeClr val="bg2">
                        <a:lumMod val="90000"/>
                      </a:schemeClr>
                    </a:solidFill>
                  </a:tcPr>
                </a:tc>
              </a:tr>
              <a:tr h="383912">
                <a:tc>
                  <a:txBody>
                    <a:bodyPr/>
                    <a:lstStyle/>
                    <a:p>
                      <a:pPr>
                        <a:lnSpc>
                          <a:spcPct val="115000"/>
                        </a:lnSpc>
                        <a:spcAft>
                          <a:spcPts val="0"/>
                        </a:spcAft>
                      </a:pPr>
                      <a:r>
                        <a:rPr lang="ru-RU" sz="1200" b="1" dirty="0">
                          <a:solidFill>
                            <a:schemeClr val="accent1">
                              <a:lumMod val="75000"/>
                            </a:schemeClr>
                          </a:solidFill>
                          <a:effectLst/>
                          <a:latin typeface="Times New Roman" pitchFamily="18" charset="0"/>
                          <a:cs typeface="Times New Roman" pitchFamily="18" charset="0"/>
                        </a:rPr>
                        <a:t>Дошкольное образование</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68580" marR="68580" marT="0" marB="0">
                    <a:solidFill>
                      <a:schemeClr val="bg2">
                        <a:lumMod val="9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cs typeface="Times New Roman" pitchFamily="18" charset="0"/>
                        </a:rPr>
                        <a:t>706 098,1</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68580" marR="68580" marT="0" marB="0">
                    <a:solidFill>
                      <a:schemeClr val="bg2">
                        <a:lumMod val="90000"/>
                      </a:schemeClr>
                    </a:solidFill>
                  </a:tcPr>
                </a:tc>
              </a:tr>
              <a:tr h="383912">
                <a:tc>
                  <a:txBody>
                    <a:bodyPr/>
                    <a:lstStyle/>
                    <a:p>
                      <a:pPr>
                        <a:lnSpc>
                          <a:spcPct val="115000"/>
                        </a:lnSpc>
                        <a:spcAft>
                          <a:spcPts val="0"/>
                        </a:spcAft>
                      </a:pPr>
                      <a:r>
                        <a:rPr lang="ru-RU" sz="1200" b="1" dirty="0">
                          <a:solidFill>
                            <a:schemeClr val="accent1">
                              <a:lumMod val="75000"/>
                            </a:schemeClr>
                          </a:solidFill>
                          <a:effectLst/>
                          <a:latin typeface="Times New Roman" pitchFamily="18" charset="0"/>
                          <a:cs typeface="Times New Roman" pitchFamily="18" charset="0"/>
                        </a:rPr>
                        <a:t>Общее образование</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68580" marR="68580" marT="0" marB="0">
                    <a:solidFill>
                      <a:schemeClr val="bg2">
                        <a:lumMod val="9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cs typeface="Times New Roman" pitchFamily="18" charset="0"/>
                        </a:rPr>
                        <a:t>1 282 248,0</a:t>
                      </a:r>
                      <a:endParaRPr lang="ru-RU" sz="1200" b="1" dirty="0">
                        <a:solidFill>
                          <a:schemeClr val="accent1">
                            <a:lumMod val="75000"/>
                          </a:schemeClr>
                        </a:solidFill>
                        <a:effectLst/>
                        <a:latin typeface="Times New Roman" pitchFamily="18" charset="0"/>
                        <a:cs typeface="Times New Roman" pitchFamily="18" charset="0"/>
                      </a:endParaRPr>
                    </a:p>
                    <a:p>
                      <a:pPr algn="ctr">
                        <a:lnSpc>
                          <a:spcPct val="115000"/>
                        </a:lnSpc>
                        <a:spcAft>
                          <a:spcPts val="0"/>
                        </a:spcAft>
                      </a:pPr>
                      <a:r>
                        <a:rPr lang="ru-RU" sz="1200" b="1" dirty="0">
                          <a:solidFill>
                            <a:schemeClr val="accent1">
                              <a:lumMod val="75000"/>
                            </a:schemeClr>
                          </a:solidFill>
                          <a:effectLst/>
                          <a:latin typeface="Times New Roman" pitchFamily="18" charset="0"/>
                          <a:cs typeface="Times New Roman" pitchFamily="18" charset="0"/>
                        </a:rPr>
                        <a:t> </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68580" marR="68580" marT="0" marB="0">
                    <a:solidFill>
                      <a:schemeClr val="bg2">
                        <a:lumMod val="90000"/>
                      </a:schemeClr>
                    </a:solidFill>
                  </a:tcPr>
                </a:tc>
              </a:tr>
              <a:tr h="383912">
                <a:tc>
                  <a:txBody>
                    <a:bodyPr/>
                    <a:lstStyle/>
                    <a:p>
                      <a:pPr>
                        <a:lnSpc>
                          <a:spcPct val="115000"/>
                        </a:lnSpc>
                        <a:spcAft>
                          <a:spcPts val="0"/>
                        </a:spcAft>
                      </a:pPr>
                      <a:r>
                        <a:rPr lang="ru-RU" sz="1200" b="1" dirty="0" smtClean="0">
                          <a:solidFill>
                            <a:schemeClr val="accent1">
                              <a:lumMod val="75000"/>
                            </a:schemeClr>
                          </a:solidFill>
                          <a:effectLst/>
                          <a:latin typeface="Times New Roman" pitchFamily="18" charset="0"/>
                          <a:ea typeface="Calibri"/>
                          <a:cs typeface="Times New Roman" pitchFamily="18" charset="0"/>
                        </a:rPr>
                        <a:t>Дополнительное образование детей</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68580" marR="68580" marT="0" marB="0">
                    <a:solidFill>
                      <a:schemeClr val="bg2">
                        <a:lumMod val="9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ea typeface="Calibri"/>
                          <a:cs typeface="Times New Roman" pitchFamily="18" charset="0"/>
                        </a:rPr>
                        <a:t>132 428,4</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68580" marR="68580" marT="0" marB="0">
                    <a:solidFill>
                      <a:schemeClr val="bg2">
                        <a:lumMod val="90000"/>
                      </a:schemeClr>
                    </a:solidFill>
                  </a:tcPr>
                </a:tc>
              </a:tr>
              <a:tr h="618581">
                <a:tc>
                  <a:txBody>
                    <a:bodyPr/>
                    <a:lstStyle/>
                    <a:p>
                      <a:pPr>
                        <a:lnSpc>
                          <a:spcPct val="115000"/>
                        </a:lnSpc>
                        <a:spcAft>
                          <a:spcPts val="0"/>
                        </a:spcAft>
                      </a:pPr>
                      <a:r>
                        <a:rPr lang="ru-RU" sz="1200" b="1" dirty="0" smtClean="0">
                          <a:solidFill>
                            <a:schemeClr val="accent1">
                              <a:lumMod val="75000"/>
                            </a:schemeClr>
                          </a:solidFill>
                          <a:effectLst/>
                          <a:latin typeface="Times New Roman" pitchFamily="18" charset="0"/>
                          <a:cs typeface="Times New Roman" pitchFamily="18" charset="0"/>
                        </a:rPr>
                        <a:t>Молодежная </a:t>
                      </a:r>
                      <a:r>
                        <a:rPr lang="ru-RU" sz="1200" b="1" dirty="0">
                          <a:solidFill>
                            <a:schemeClr val="accent1">
                              <a:lumMod val="75000"/>
                            </a:schemeClr>
                          </a:solidFill>
                          <a:effectLst/>
                          <a:latin typeface="Times New Roman" pitchFamily="18" charset="0"/>
                          <a:cs typeface="Times New Roman" pitchFamily="18" charset="0"/>
                        </a:rPr>
                        <a:t>политика и оздоровление детей</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68580" marR="68580" marT="0" marB="0">
                    <a:solidFill>
                      <a:schemeClr val="bg2">
                        <a:lumMod val="9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cs typeface="Times New Roman" pitchFamily="18" charset="0"/>
                        </a:rPr>
                        <a:t>5 609,0</a:t>
                      </a:r>
                      <a:endParaRPr lang="ru-RU" sz="1200" b="1" dirty="0">
                        <a:solidFill>
                          <a:schemeClr val="accent1">
                            <a:lumMod val="75000"/>
                          </a:schemeClr>
                        </a:solidFill>
                        <a:effectLst/>
                        <a:latin typeface="Times New Roman" pitchFamily="18" charset="0"/>
                        <a:cs typeface="Times New Roman" pitchFamily="18" charset="0"/>
                      </a:endParaRPr>
                    </a:p>
                    <a:p>
                      <a:pPr algn="ctr">
                        <a:lnSpc>
                          <a:spcPct val="115000"/>
                        </a:lnSpc>
                        <a:spcAft>
                          <a:spcPts val="0"/>
                        </a:spcAft>
                      </a:pPr>
                      <a:r>
                        <a:rPr lang="ru-RU" sz="1200" b="1" dirty="0">
                          <a:solidFill>
                            <a:schemeClr val="accent1">
                              <a:lumMod val="75000"/>
                            </a:schemeClr>
                          </a:solidFill>
                          <a:effectLst/>
                          <a:latin typeface="Times New Roman" pitchFamily="18" charset="0"/>
                          <a:cs typeface="Times New Roman" pitchFamily="18" charset="0"/>
                        </a:rPr>
                        <a:t> </a:t>
                      </a:r>
                    </a:p>
                    <a:p>
                      <a:pPr algn="ctr">
                        <a:lnSpc>
                          <a:spcPct val="115000"/>
                        </a:lnSpc>
                        <a:spcAft>
                          <a:spcPts val="0"/>
                        </a:spcAft>
                      </a:pPr>
                      <a:r>
                        <a:rPr lang="ru-RU" sz="1200" b="1" dirty="0">
                          <a:solidFill>
                            <a:schemeClr val="accent1">
                              <a:lumMod val="75000"/>
                            </a:schemeClr>
                          </a:solidFill>
                          <a:effectLst/>
                          <a:latin typeface="Times New Roman" pitchFamily="18" charset="0"/>
                          <a:cs typeface="Times New Roman" pitchFamily="18" charset="0"/>
                        </a:rPr>
                        <a:t> </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68580" marR="68580" marT="0" marB="0">
                    <a:solidFill>
                      <a:schemeClr val="bg2">
                        <a:lumMod val="90000"/>
                      </a:schemeClr>
                    </a:solidFill>
                  </a:tcPr>
                </a:tc>
              </a:tr>
              <a:tr h="618581">
                <a:tc>
                  <a:txBody>
                    <a:bodyPr/>
                    <a:lstStyle/>
                    <a:p>
                      <a:pPr>
                        <a:lnSpc>
                          <a:spcPct val="115000"/>
                        </a:lnSpc>
                        <a:spcAft>
                          <a:spcPts val="0"/>
                        </a:spcAft>
                      </a:pPr>
                      <a:r>
                        <a:rPr lang="ru-RU" sz="1200" b="1">
                          <a:solidFill>
                            <a:schemeClr val="accent1">
                              <a:lumMod val="75000"/>
                            </a:schemeClr>
                          </a:solidFill>
                          <a:effectLst/>
                          <a:latin typeface="Times New Roman" pitchFamily="18" charset="0"/>
                          <a:cs typeface="Times New Roman" pitchFamily="18" charset="0"/>
                        </a:rPr>
                        <a:t>Другие вопросы в области образования</a:t>
                      </a:r>
                      <a:endParaRPr lang="ru-RU" sz="1200" b="1">
                        <a:solidFill>
                          <a:schemeClr val="accent1">
                            <a:lumMod val="75000"/>
                          </a:schemeClr>
                        </a:solidFill>
                        <a:effectLst/>
                        <a:latin typeface="Times New Roman" pitchFamily="18" charset="0"/>
                        <a:ea typeface="Calibri"/>
                        <a:cs typeface="Times New Roman" pitchFamily="18" charset="0"/>
                      </a:endParaRPr>
                    </a:p>
                  </a:txBody>
                  <a:tcPr marL="68580" marR="68580" marT="0" marB="0">
                    <a:solidFill>
                      <a:schemeClr val="bg2">
                        <a:lumMod val="9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cs typeface="Times New Roman" pitchFamily="18" charset="0"/>
                        </a:rPr>
                        <a:t>132 936,2</a:t>
                      </a:r>
                      <a:endParaRPr lang="ru-RU" sz="1200" b="1" dirty="0">
                        <a:solidFill>
                          <a:schemeClr val="accent1">
                            <a:lumMod val="75000"/>
                          </a:schemeClr>
                        </a:solidFill>
                        <a:effectLst/>
                        <a:latin typeface="Times New Roman" pitchFamily="18" charset="0"/>
                        <a:cs typeface="Times New Roman" pitchFamily="18" charset="0"/>
                      </a:endParaRPr>
                    </a:p>
                    <a:p>
                      <a:pPr algn="ctr">
                        <a:lnSpc>
                          <a:spcPct val="115000"/>
                        </a:lnSpc>
                        <a:spcAft>
                          <a:spcPts val="0"/>
                        </a:spcAft>
                      </a:pPr>
                      <a:r>
                        <a:rPr lang="ru-RU" sz="1200" b="1" dirty="0">
                          <a:solidFill>
                            <a:schemeClr val="accent1">
                              <a:lumMod val="75000"/>
                            </a:schemeClr>
                          </a:solidFill>
                          <a:effectLst/>
                          <a:latin typeface="Times New Roman" pitchFamily="18" charset="0"/>
                          <a:cs typeface="Times New Roman" pitchFamily="18" charset="0"/>
                        </a:rPr>
                        <a:t> </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68580" marR="68580" marT="0" marB="0">
                    <a:solidFill>
                      <a:schemeClr val="bg2">
                        <a:lumMod val="90000"/>
                      </a:schemeClr>
                    </a:solidFill>
                  </a:tcPr>
                </a:tc>
              </a:tr>
            </a:tbl>
          </a:graphicData>
        </a:graphic>
      </p:graphicFrame>
      <p:graphicFrame>
        <p:nvGraphicFramePr>
          <p:cNvPr id="7" name="Диаграмма 6"/>
          <p:cNvGraphicFramePr/>
          <p:nvPr>
            <p:extLst>
              <p:ext uri="{D42A27DB-BD31-4B8C-83A1-F6EECF244321}">
                <p14:modId xmlns:p14="http://schemas.microsoft.com/office/powerpoint/2010/main" val="1223652664"/>
              </p:ext>
            </p:extLst>
          </p:nvPr>
        </p:nvGraphicFramePr>
        <p:xfrm>
          <a:off x="3923928" y="620687"/>
          <a:ext cx="5112568" cy="466309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5589345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46856" y="-99392"/>
            <a:ext cx="8229600" cy="1143000"/>
          </a:xfrm>
        </p:spPr>
        <p:txBody>
          <a:bodyPr>
            <a:normAutofit fontScale="90000"/>
          </a:bodyPr>
          <a:lstStyle/>
          <a:p>
            <a:pPr algn="ctr"/>
            <a:r>
              <a:rPr lang="ru-RU" sz="2400" b="0" dirty="0" smtClean="0">
                <a:solidFill>
                  <a:schemeClr val="accent1">
                    <a:lumMod val="75000"/>
                  </a:schemeClr>
                </a:solidFill>
                <a:effectLst/>
                <a:latin typeface="Times New Roman" pitchFamily="18" charset="0"/>
                <a:cs typeface="Times New Roman" pitchFamily="18" charset="0"/>
              </a:rPr>
              <a:t/>
            </a:r>
            <a:br>
              <a:rPr lang="ru-RU" sz="2400" b="0" dirty="0" smtClean="0">
                <a:solidFill>
                  <a:schemeClr val="accent1">
                    <a:lumMod val="75000"/>
                  </a:schemeClr>
                </a:solidFill>
                <a:effectLst/>
                <a:latin typeface="Times New Roman" pitchFamily="18" charset="0"/>
                <a:cs typeface="Times New Roman" pitchFamily="18" charset="0"/>
              </a:rPr>
            </a:br>
            <a:r>
              <a:rPr lang="ru-RU" sz="2700" dirty="0" smtClean="0">
                <a:solidFill>
                  <a:schemeClr val="accent1">
                    <a:lumMod val="75000"/>
                  </a:schemeClr>
                </a:solidFill>
                <a:effectLst/>
                <a:latin typeface="Times New Roman" pitchFamily="18" charset="0"/>
                <a:cs typeface="Times New Roman" pitchFamily="18" charset="0"/>
              </a:rPr>
              <a:t>КУЛЬТУРА и кинематография</a:t>
            </a:r>
            <a:r>
              <a:rPr lang="ru-RU" sz="2700" dirty="0">
                <a:solidFill>
                  <a:schemeClr val="accent1">
                    <a:lumMod val="75000"/>
                  </a:schemeClr>
                </a:solidFill>
                <a:effectLst/>
                <a:latin typeface="Times New Roman" pitchFamily="18" charset="0"/>
                <a:cs typeface="Times New Roman" pitchFamily="18" charset="0"/>
              </a:rPr>
              <a:t/>
            </a:r>
            <a:br>
              <a:rPr lang="ru-RU" sz="2700" dirty="0">
                <a:solidFill>
                  <a:schemeClr val="accent1">
                    <a:lumMod val="75000"/>
                  </a:schemeClr>
                </a:solidFill>
                <a:effectLst/>
                <a:latin typeface="Times New Roman" pitchFamily="18" charset="0"/>
                <a:cs typeface="Times New Roman" pitchFamily="18" charset="0"/>
              </a:rPr>
            </a:br>
            <a:endParaRPr lang="ru-RU" sz="2700" dirty="0">
              <a:solidFill>
                <a:schemeClr val="accent1">
                  <a:lumMod val="75000"/>
                </a:schemeClr>
              </a:solidFill>
              <a:latin typeface="Times New Roman" pitchFamily="18" charset="0"/>
              <a:cs typeface="Times New Roman" pitchFamily="18" charset="0"/>
            </a:endParaRPr>
          </a:p>
        </p:txBody>
      </p:sp>
      <p:graphicFrame>
        <p:nvGraphicFramePr>
          <p:cNvPr id="5" name="Объект 4"/>
          <p:cNvGraphicFramePr>
            <a:graphicFrameLocks noGrp="1"/>
          </p:cNvGraphicFramePr>
          <p:nvPr>
            <p:ph sz="quarter" idx="13"/>
            <p:extLst>
              <p:ext uri="{D42A27DB-BD31-4B8C-83A1-F6EECF244321}">
                <p14:modId xmlns:p14="http://schemas.microsoft.com/office/powerpoint/2010/main" val="3857223305"/>
              </p:ext>
            </p:extLst>
          </p:nvPr>
        </p:nvGraphicFramePr>
        <p:xfrm>
          <a:off x="611560" y="1556791"/>
          <a:ext cx="2592288" cy="3024337"/>
        </p:xfrm>
        <a:graphic>
          <a:graphicData uri="http://schemas.openxmlformats.org/drawingml/2006/table">
            <a:tbl>
              <a:tblPr>
                <a:tableStyleId>{5C22544A-7EE6-4342-B048-85BDC9FD1C3A}</a:tableStyleId>
              </a:tblPr>
              <a:tblGrid>
                <a:gridCol w="1555373"/>
                <a:gridCol w="1036915"/>
              </a:tblGrid>
              <a:tr h="902520">
                <a:tc gridSpan="2">
                  <a:txBody>
                    <a:bodyPr/>
                    <a:lstStyle/>
                    <a:p>
                      <a:pPr algn="ctr">
                        <a:lnSpc>
                          <a:spcPct val="115000"/>
                        </a:lnSpc>
                        <a:spcAft>
                          <a:spcPts val="0"/>
                        </a:spcAft>
                      </a:pPr>
                      <a:r>
                        <a:rPr lang="ru-RU" sz="1200" b="1" dirty="0">
                          <a:solidFill>
                            <a:schemeClr val="accent1">
                              <a:lumMod val="75000"/>
                            </a:schemeClr>
                          </a:solidFill>
                          <a:effectLst/>
                          <a:latin typeface="Times New Roman" pitchFamily="18" charset="0"/>
                          <a:cs typeface="Times New Roman" pitchFamily="18" charset="0"/>
                        </a:rPr>
                        <a:t>РАСХОДЫ БЮДЖЕТА НА КУЛЬТУРУ</a:t>
                      </a:r>
                    </a:p>
                    <a:p>
                      <a:pPr algn="ctr">
                        <a:lnSpc>
                          <a:spcPct val="115000"/>
                        </a:lnSpc>
                        <a:spcAft>
                          <a:spcPts val="0"/>
                        </a:spcAft>
                      </a:pPr>
                      <a:r>
                        <a:rPr lang="ru-RU" sz="1200" b="1" dirty="0" smtClean="0">
                          <a:solidFill>
                            <a:schemeClr val="accent1">
                              <a:lumMod val="75000"/>
                            </a:schemeClr>
                          </a:solidFill>
                          <a:effectLst/>
                          <a:latin typeface="Times New Roman" pitchFamily="18" charset="0"/>
                          <a:cs typeface="Times New Roman" pitchFamily="18" charset="0"/>
                        </a:rPr>
                        <a:t>(тысяч рублей)</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68580" marR="68580" marT="0" marB="0">
                    <a:solidFill>
                      <a:schemeClr val="bg2">
                        <a:lumMod val="90000"/>
                      </a:schemeClr>
                    </a:solidFill>
                  </a:tcPr>
                </a:tc>
                <a:tc hMerge="1">
                  <a:txBody>
                    <a:bodyPr/>
                    <a:lstStyle/>
                    <a:p>
                      <a:endParaRPr lang="ru-RU"/>
                    </a:p>
                  </a:txBody>
                  <a:tcPr/>
                </a:tc>
              </a:tr>
              <a:tr h="352434">
                <a:tc>
                  <a:txBody>
                    <a:bodyPr/>
                    <a:lstStyle/>
                    <a:p>
                      <a:pPr algn="ctr">
                        <a:lnSpc>
                          <a:spcPct val="115000"/>
                        </a:lnSpc>
                        <a:spcAft>
                          <a:spcPts val="0"/>
                        </a:spcAft>
                      </a:pPr>
                      <a:r>
                        <a:rPr lang="ru-RU" sz="1200" b="1" dirty="0">
                          <a:solidFill>
                            <a:schemeClr val="accent1">
                              <a:lumMod val="75000"/>
                            </a:schemeClr>
                          </a:solidFill>
                          <a:effectLst/>
                          <a:latin typeface="Times New Roman" pitchFamily="18" charset="0"/>
                          <a:cs typeface="Times New Roman" pitchFamily="18" charset="0"/>
                        </a:rPr>
                        <a:t> </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68580" marR="68580" marT="0" marB="0">
                    <a:solidFill>
                      <a:schemeClr val="bg2">
                        <a:lumMod val="9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cs typeface="Times New Roman" pitchFamily="18" charset="0"/>
                        </a:rPr>
                        <a:t>2020 </a:t>
                      </a:r>
                      <a:r>
                        <a:rPr lang="ru-RU" sz="1200" b="1" dirty="0">
                          <a:solidFill>
                            <a:schemeClr val="accent1">
                              <a:lumMod val="75000"/>
                            </a:schemeClr>
                          </a:solidFill>
                          <a:effectLst/>
                          <a:latin typeface="Times New Roman" pitchFamily="18" charset="0"/>
                          <a:cs typeface="Times New Roman" pitchFamily="18" charset="0"/>
                        </a:rPr>
                        <a:t>год</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68580" marR="68580" marT="0" marB="0">
                    <a:solidFill>
                      <a:schemeClr val="bg2">
                        <a:lumMod val="90000"/>
                      </a:schemeClr>
                    </a:solidFill>
                  </a:tcPr>
                </a:tc>
              </a:tr>
              <a:tr h="417265">
                <a:tc>
                  <a:txBody>
                    <a:bodyPr/>
                    <a:lstStyle/>
                    <a:p>
                      <a:pPr>
                        <a:lnSpc>
                          <a:spcPct val="115000"/>
                        </a:lnSpc>
                        <a:spcAft>
                          <a:spcPts val="0"/>
                        </a:spcAft>
                      </a:pPr>
                      <a:r>
                        <a:rPr lang="ru-RU" sz="1200" b="1" dirty="0">
                          <a:solidFill>
                            <a:schemeClr val="accent1">
                              <a:lumMod val="75000"/>
                            </a:schemeClr>
                          </a:solidFill>
                          <a:effectLst/>
                          <a:latin typeface="Times New Roman" pitchFamily="18" charset="0"/>
                          <a:cs typeface="Times New Roman" pitchFamily="18" charset="0"/>
                        </a:rPr>
                        <a:t>Всего</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68580" marR="68580" marT="0" marB="0">
                    <a:solidFill>
                      <a:schemeClr val="bg2">
                        <a:lumMod val="9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ea typeface="+mn-ea"/>
                          <a:cs typeface="Times New Roman" pitchFamily="18" charset="0"/>
                        </a:rPr>
                        <a:t>63 877,3</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68580" marR="68580" marT="0" marB="0">
                    <a:solidFill>
                      <a:schemeClr val="bg2">
                        <a:lumMod val="90000"/>
                      </a:schemeClr>
                    </a:solidFill>
                  </a:tcPr>
                </a:tc>
              </a:tr>
              <a:tr h="449598">
                <a:tc>
                  <a:txBody>
                    <a:bodyPr/>
                    <a:lstStyle/>
                    <a:p>
                      <a:pPr>
                        <a:lnSpc>
                          <a:spcPct val="115000"/>
                        </a:lnSpc>
                        <a:spcAft>
                          <a:spcPts val="0"/>
                        </a:spcAft>
                      </a:pPr>
                      <a:r>
                        <a:rPr lang="ru-RU" sz="1200" b="1" dirty="0">
                          <a:solidFill>
                            <a:schemeClr val="accent1">
                              <a:lumMod val="75000"/>
                            </a:schemeClr>
                          </a:solidFill>
                          <a:effectLst/>
                          <a:latin typeface="Times New Roman" pitchFamily="18" charset="0"/>
                          <a:cs typeface="Times New Roman" pitchFamily="18" charset="0"/>
                        </a:rPr>
                        <a:t>Культура</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68580" marR="68580" marT="0" marB="0">
                    <a:solidFill>
                      <a:schemeClr val="bg2">
                        <a:lumMod val="9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cs typeface="Times New Roman" pitchFamily="18" charset="0"/>
                        </a:rPr>
                        <a:t>57 527,1</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68580" marR="68580" marT="0" marB="0">
                    <a:solidFill>
                      <a:schemeClr val="bg2">
                        <a:lumMod val="90000"/>
                      </a:schemeClr>
                    </a:solidFill>
                  </a:tcPr>
                </a:tc>
              </a:tr>
              <a:tr h="902520">
                <a:tc>
                  <a:txBody>
                    <a:bodyPr/>
                    <a:lstStyle/>
                    <a:p>
                      <a:pPr>
                        <a:lnSpc>
                          <a:spcPct val="115000"/>
                        </a:lnSpc>
                        <a:spcAft>
                          <a:spcPts val="0"/>
                        </a:spcAft>
                      </a:pPr>
                      <a:r>
                        <a:rPr lang="ru-RU" sz="1200" b="1" dirty="0">
                          <a:solidFill>
                            <a:schemeClr val="accent1">
                              <a:lumMod val="75000"/>
                            </a:schemeClr>
                          </a:solidFill>
                          <a:effectLst/>
                          <a:latin typeface="Times New Roman" pitchFamily="18" charset="0"/>
                          <a:cs typeface="Times New Roman" pitchFamily="18" charset="0"/>
                        </a:rPr>
                        <a:t>Другие вопросы в области культуры, кинематографии</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68580" marR="68580" marT="0" marB="0">
                    <a:solidFill>
                      <a:schemeClr val="bg2">
                        <a:lumMod val="9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cs typeface="Times New Roman" pitchFamily="18" charset="0"/>
                        </a:rPr>
                        <a:t>6 350,1</a:t>
                      </a:r>
                    </a:p>
                    <a:p>
                      <a:pPr algn="ctr">
                        <a:lnSpc>
                          <a:spcPct val="115000"/>
                        </a:lnSpc>
                        <a:spcAft>
                          <a:spcPts val="0"/>
                        </a:spcAft>
                      </a:pPr>
                      <a:endParaRPr lang="ru-RU" sz="1200" b="1" dirty="0">
                        <a:solidFill>
                          <a:schemeClr val="accent1">
                            <a:lumMod val="75000"/>
                          </a:schemeClr>
                        </a:solidFill>
                        <a:effectLst/>
                        <a:latin typeface="Times New Roman" pitchFamily="18" charset="0"/>
                        <a:cs typeface="Times New Roman" pitchFamily="18" charset="0"/>
                      </a:endParaRPr>
                    </a:p>
                    <a:p>
                      <a:pPr algn="ctr">
                        <a:lnSpc>
                          <a:spcPct val="115000"/>
                        </a:lnSpc>
                        <a:spcAft>
                          <a:spcPts val="0"/>
                        </a:spcAft>
                      </a:pPr>
                      <a:r>
                        <a:rPr lang="ru-RU" sz="1200" b="1" dirty="0">
                          <a:solidFill>
                            <a:schemeClr val="accent1">
                              <a:lumMod val="75000"/>
                            </a:schemeClr>
                          </a:solidFill>
                          <a:effectLst/>
                          <a:latin typeface="Times New Roman" pitchFamily="18" charset="0"/>
                          <a:cs typeface="Times New Roman" pitchFamily="18" charset="0"/>
                        </a:rPr>
                        <a:t> </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68580" marR="68580" marT="0" marB="0">
                    <a:solidFill>
                      <a:schemeClr val="bg2">
                        <a:lumMod val="90000"/>
                      </a:schemeClr>
                    </a:solidFill>
                  </a:tcPr>
                </a:tc>
              </a:tr>
            </a:tbl>
          </a:graphicData>
        </a:graphic>
      </p:graphicFrame>
      <p:graphicFrame>
        <p:nvGraphicFramePr>
          <p:cNvPr id="7" name="Диаграмма 6"/>
          <p:cNvGraphicFramePr/>
          <p:nvPr>
            <p:extLst>
              <p:ext uri="{D42A27DB-BD31-4B8C-83A1-F6EECF244321}">
                <p14:modId xmlns:p14="http://schemas.microsoft.com/office/powerpoint/2010/main" val="1495407110"/>
              </p:ext>
            </p:extLst>
          </p:nvPr>
        </p:nvGraphicFramePr>
        <p:xfrm>
          <a:off x="3035605" y="1412776"/>
          <a:ext cx="6096000" cy="406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921571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539552" y="1028343"/>
            <a:ext cx="8280920" cy="4616648"/>
          </a:xfrm>
          <a:prstGeom prst="rect">
            <a:avLst/>
          </a:prstGeom>
        </p:spPr>
        <p:txBody>
          <a:bodyPr wrap="square">
            <a:spAutoFit/>
          </a:bodyPr>
          <a:lstStyle/>
          <a:p>
            <a:pPr algn="just"/>
            <a:r>
              <a:rPr lang="ru-RU" sz="1400" b="1" dirty="0">
                <a:latin typeface="Times New Roman" pitchFamily="18" charset="0"/>
                <a:cs typeface="Times New Roman" pitchFamily="18" charset="0"/>
              </a:rPr>
              <a:t>Доходы от сдачи в аренду муниципального имущества - </a:t>
            </a:r>
            <a:r>
              <a:rPr lang="ru-RU" sz="1400" dirty="0">
                <a:latin typeface="Times New Roman" pitchFamily="18" charset="0"/>
                <a:cs typeface="Times New Roman" pitchFamily="18" charset="0"/>
              </a:rPr>
              <a:t>за 2021 год поступило 1 852 тыс. руб., что составляет 101,4 % к бюджетному назначению и 89 % к уровню прошлого года, </a:t>
            </a:r>
            <a:r>
              <a:rPr lang="ru-RU" sz="1400" dirty="0" err="1">
                <a:latin typeface="Times New Roman" pitchFamily="18" charset="0"/>
                <a:cs typeface="Times New Roman" pitchFamily="18" charset="0"/>
              </a:rPr>
              <a:t>недопоступило</a:t>
            </a:r>
            <a:r>
              <a:rPr lang="ru-RU" sz="1400" dirty="0">
                <a:latin typeface="Times New Roman" pitchFamily="18" charset="0"/>
                <a:cs typeface="Times New Roman" pitchFamily="18" charset="0"/>
              </a:rPr>
              <a:t>  в бюджет 229 тыс. руб., за счет расторжения договоров с АО «Почта России.</a:t>
            </a:r>
          </a:p>
          <a:p>
            <a:pPr algn="just"/>
            <a:r>
              <a:rPr lang="ru-RU" sz="1400" b="1" dirty="0">
                <a:latin typeface="Times New Roman" pitchFamily="18" charset="0"/>
                <a:cs typeface="Times New Roman" pitchFamily="18" charset="0"/>
              </a:rPr>
              <a:t>Плата за негативное воздействие на окружающую среду –</a:t>
            </a:r>
            <a:r>
              <a:rPr lang="ru-RU" sz="1400" dirty="0">
                <a:latin typeface="Times New Roman" pitchFamily="18" charset="0"/>
                <a:cs typeface="Times New Roman" pitchFamily="18" charset="0"/>
              </a:rPr>
              <a:t> за 2021 год поступило  5 715 тыс. руб., что составляет 101,4 % к бюджетному назначению и 25,5 % к уровню 2020 года. По этому доходному источнику низкий темп роста связан со снижением платежей от основного налогоплательщика ООО «РН-Краснодарнефтегаз» в сумме 27 000 тыс. руб. (в связи с реализацией газовой программы, заключающейся в строительстве объектов, позволяющих снизить сжигание и рассеивание газа и, следовательно, снижение загрязняющих веществ в атмосферный воздух).</a:t>
            </a:r>
          </a:p>
          <a:p>
            <a:pPr algn="just"/>
            <a:r>
              <a:rPr lang="ru-RU" sz="1400" b="1" dirty="0">
                <a:latin typeface="Times New Roman" pitchFamily="18" charset="0"/>
                <a:cs typeface="Times New Roman" pitchFamily="18" charset="0"/>
              </a:rPr>
              <a:t>Доходы от оказания платных услуг и компенсации затрат государства –</a:t>
            </a:r>
            <a:r>
              <a:rPr lang="ru-RU" sz="1400" dirty="0">
                <a:latin typeface="Times New Roman" pitchFamily="18" charset="0"/>
                <a:cs typeface="Times New Roman" pitchFamily="18" charset="0"/>
              </a:rPr>
              <a:t> за 2021 год поступило 8 010 тыс. руб., что составляет 101,4 % к бюджетному назначению и 436,8 % к уровню прошлого года. Такой темп роста сложился за счет разового поступления в 2021 году компенсации затрат бюджета муниципального района в сумме 5 000 тыс. руб.</a:t>
            </a:r>
          </a:p>
          <a:p>
            <a:pPr algn="just"/>
            <a:r>
              <a:rPr lang="ru-RU" sz="1400" b="1" dirty="0">
                <a:latin typeface="Times New Roman" pitchFamily="18" charset="0"/>
                <a:cs typeface="Times New Roman" pitchFamily="18" charset="0"/>
              </a:rPr>
              <a:t>Доходы от продажи материальных и нематериальных активов – </a:t>
            </a:r>
            <a:r>
              <a:rPr lang="ru-RU" sz="1400" dirty="0">
                <a:latin typeface="Times New Roman" pitchFamily="18" charset="0"/>
                <a:cs typeface="Times New Roman" pitchFamily="18" charset="0"/>
              </a:rPr>
              <a:t>за 2021 год поступило 22 209 тыс. руб., что составляет 101,4 % к плановым назначениям и 263,3 % к уровню прошлого года. Дополнительно поступило к уровню 2020 года 13 773 тыс. руб., за  счёт поступлений от продажи земельных участков.</a:t>
            </a:r>
          </a:p>
          <a:p>
            <a:pPr algn="just"/>
            <a:r>
              <a:rPr lang="ru-RU" sz="1400" b="1" dirty="0">
                <a:latin typeface="Times New Roman" pitchFamily="18" charset="0"/>
                <a:cs typeface="Times New Roman" pitchFamily="18" charset="0"/>
              </a:rPr>
              <a:t>Штрафы –</a:t>
            </a:r>
            <a:r>
              <a:rPr lang="ru-RU" sz="1400" dirty="0">
                <a:latin typeface="Times New Roman" pitchFamily="18" charset="0"/>
                <a:cs typeface="Times New Roman" pitchFamily="18" charset="0"/>
              </a:rPr>
              <a:t> поступило за 2020 год  4 353 тыс. руб. что составляет  101,2 % к бюджетному назначению и 100 % к уровню прошлого года.	</a:t>
            </a:r>
          </a:p>
          <a:p>
            <a:pPr algn="just"/>
            <a:r>
              <a:rPr lang="ru-RU" sz="1400" b="1" dirty="0">
                <a:latin typeface="Times New Roman" pitchFamily="18" charset="0"/>
                <a:cs typeface="Times New Roman" pitchFamily="18" charset="0"/>
              </a:rPr>
              <a:t>Дотация бюджетам</a:t>
            </a:r>
            <a:r>
              <a:rPr lang="ru-RU" sz="1400" dirty="0">
                <a:latin typeface="Times New Roman" pitchFamily="18" charset="0"/>
                <a:cs typeface="Times New Roman" pitchFamily="18" charset="0"/>
              </a:rPr>
              <a:t> плановые назначения на 31.12.2021 года составили 260 256,3 тыс. руб. В бюджет муниципального образования Крымский район сумма дотации поступила в полном объеме.</a:t>
            </a:r>
          </a:p>
          <a:p>
            <a:pPr algn="just"/>
            <a:endParaRPr lang="ru-RU" sz="1400" b="1" dirty="0">
              <a:solidFill>
                <a:schemeClr val="accent1">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376673585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43408"/>
            <a:ext cx="8229600" cy="1143000"/>
          </a:xfrm>
        </p:spPr>
        <p:txBody>
          <a:bodyPr>
            <a:normAutofit/>
          </a:bodyPr>
          <a:lstStyle/>
          <a:p>
            <a:pPr algn="ctr"/>
            <a:r>
              <a:rPr lang="ru-RU" sz="2400" dirty="0" smtClean="0">
                <a:solidFill>
                  <a:schemeClr val="accent4">
                    <a:lumMod val="50000"/>
                  </a:schemeClr>
                </a:solidFill>
                <a:effectLst/>
              </a:rPr>
              <a:t/>
            </a:r>
            <a:br>
              <a:rPr lang="ru-RU" sz="2400" dirty="0" smtClean="0">
                <a:solidFill>
                  <a:schemeClr val="accent4">
                    <a:lumMod val="50000"/>
                  </a:schemeClr>
                </a:solidFill>
                <a:effectLst/>
              </a:rPr>
            </a:br>
            <a:r>
              <a:rPr lang="ru-RU" sz="2400" dirty="0" smtClean="0">
                <a:solidFill>
                  <a:schemeClr val="accent1">
                    <a:lumMod val="75000"/>
                  </a:schemeClr>
                </a:solidFill>
                <a:effectLst/>
                <a:latin typeface="Times New Roman" pitchFamily="18" charset="0"/>
                <a:cs typeface="Times New Roman" pitchFamily="18" charset="0"/>
              </a:rPr>
              <a:t>ФИЗИЧЕСКАЯ</a:t>
            </a:r>
            <a:r>
              <a:rPr lang="ru-RU" sz="2400" dirty="0" smtClean="0">
                <a:solidFill>
                  <a:schemeClr val="accent1">
                    <a:lumMod val="75000"/>
                  </a:schemeClr>
                </a:solidFill>
                <a:effectLst/>
              </a:rPr>
              <a:t> </a:t>
            </a:r>
            <a:r>
              <a:rPr lang="ru-RU" sz="2400" dirty="0">
                <a:solidFill>
                  <a:schemeClr val="accent1">
                    <a:lumMod val="75000"/>
                  </a:schemeClr>
                </a:solidFill>
                <a:effectLst/>
              </a:rPr>
              <a:t>КУЛЬТУРА И </a:t>
            </a:r>
            <a:r>
              <a:rPr lang="ru-RU" sz="2400" dirty="0" smtClean="0">
                <a:solidFill>
                  <a:schemeClr val="accent1">
                    <a:lumMod val="75000"/>
                  </a:schemeClr>
                </a:solidFill>
                <a:effectLst/>
              </a:rPr>
              <a:t>СПОРТ</a:t>
            </a:r>
            <a:endParaRPr lang="ru-RU" sz="2400" dirty="0">
              <a:solidFill>
                <a:schemeClr val="accent1">
                  <a:lumMod val="75000"/>
                </a:schemeClr>
              </a:solidFill>
            </a:endParaRPr>
          </a:p>
        </p:txBody>
      </p:sp>
      <p:graphicFrame>
        <p:nvGraphicFramePr>
          <p:cNvPr id="4" name="Объект 3"/>
          <p:cNvGraphicFramePr>
            <a:graphicFrameLocks noGrp="1"/>
          </p:cNvGraphicFramePr>
          <p:nvPr>
            <p:ph sz="quarter" idx="13"/>
            <p:extLst>
              <p:ext uri="{D42A27DB-BD31-4B8C-83A1-F6EECF244321}">
                <p14:modId xmlns:p14="http://schemas.microsoft.com/office/powerpoint/2010/main" val="3033295672"/>
              </p:ext>
            </p:extLst>
          </p:nvPr>
        </p:nvGraphicFramePr>
        <p:xfrm>
          <a:off x="539552" y="908720"/>
          <a:ext cx="2952328" cy="2692877"/>
        </p:xfrm>
        <a:graphic>
          <a:graphicData uri="http://schemas.openxmlformats.org/drawingml/2006/table">
            <a:tbl>
              <a:tblPr>
                <a:tableStyleId>{5C22544A-7EE6-4342-B048-85BDC9FD1C3A}</a:tableStyleId>
              </a:tblPr>
              <a:tblGrid>
                <a:gridCol w="1527067"/>
                <a:gridCol w="1425261"/>
              </a:tblGrid>
              <a:tr h="704078">
                <a:tc gridSpan="2">
                  <a:txBody>
                    <a:bodyPr/>
                    <a:lstStyle/>
                    <a:p>
                      <a:pPr algn="ctr">
                        <a:lnSpc>
                          <a:spcPct val="115000"/>
                        </a:lnSpc>
                        <a:spcAft>
                          <a:spcPts val="0"/>
                        </a:spcAft>
                      </a:pPr>
                      <a:r>
                        <a:rPr lang="ru-RU" sz="1200" b="1" dirty="0">
                          <a:solidFill>
                            <a:schemeClr val="accent1">
                              <a:lumMod val="75000"/>
                            </a:schemeClr>
                          </a:solidFill>
                          <a:effectLst/>
                          <a:latin typeface="Times New Roman" pitchFamily="18" charset="0"/>
                          <a:cs typeface="Times New Roman" pitchFamily="18" charset="0"/>
                        </a:rPr>
                        <a:t>РАСХОДЫ БЮДЖЕТА НА ФИЗИЧЕСКУЮ КУЛЬТУРУ И СПОРТ</a:t>
                      </a:r>
                    </a:p>
                    <a:p>
                      <a:pPr algn="ctr">
                        <a:lnSpc>
                          <a:spcPct val="115000"/>
                        </a:lnSpc>
                        <a:spcAft>
                          <a:spcPts val="0"/>
                        </a:spcAft>
                      </a:pPr>
                      <a:r>
                        <a:rPr lang="ru-RU" sz="1200" b="1" dirty="0" smtClean="0">
                          <a:solidFill>
                            <a:schemeClr val="accent1">
                              <a:lumMod val="75000"/>
                            </a:schemeClr>
                          </a:solidFill>
                          <a:effectLst/>
                          <a:latin typeface="Times New Roman" pitchFamily="18" charset="0"/>
                          <a:cs typeface="Times New Roman" pitchFamily="18" charset="0"/>
                        </a:rPr>
                        <a:t>(тысяч рублей)</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68580" marR="68580" marT="0" marB="0">
                    <a:solidFill>
                      <a:schemeClr val="bg2">
                        <a:lumMod val="90000"/>
                      </a:schemeClr>
                    </a:solidFill>
                  </a:tcPr>
                </a:tc>
                <a:tc hMerge="1">
                  <a:txBody>
                    <a:bodyPr/>
                    <a:lstStyle/>
                    <a:p>
                      <a:endParaRPr lang="ru-RU"/>
                    </a:p>
                  </a:txBody>
                  <a:tcPr/>
                </a:tc>
              </a:tr>
              <a:tr h="320036">
                <a:tc>
                  <a:txBody>
                    <a:bodyPr/>
                    <a:lstStyle/>
                    <a:p>
                      <a:pPr algn="ctr">
                        <a:lnSpc>
                          <a:spcPct val="115000"/>
                        </a:lnSpc>
                        <a:spcAft>
                          <a:spcPts val="0"/>
                        </a:spcAft>
                      </a:pPr>
                      <a:r>
                        <a:rPr lang="ru-RU" sz="1200" b="1" dirty="0">
                          <a:solidFill>
                            <a:schemeClr val="accent1">
                              <a:lumMod val="75000"/>
                            </a:schemeClr>
                          </a:solidFill>
                          <a:effectLst/>
                          <a:latin typeface="Times New Roman" pitchFamily="18" charset="0"/>
                          <a:cs typeface="Times New Roman" pitchFamily="18" charset="0"/>
                        </a:rPr>
                        <a:t> </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68580" marR="68580" marT="0" marB="0">
                    <a:solidFill>
                      <a:schemeClr val="bg2">
                        <a:lumMod val="9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cs typeface="Times New Roman" pitchFamily="18" charset="0"/>
                        </a:rPr>
                        <a:t>2020 </a:t>
                      </a:r>
                      <a:r>
                        <a:rPr lang="ru-RU" sz="1200" b="1" dirty="0">
                          <a:solidFill>
                            <a:schemeClr val="accent1">
                              <a:lumMod val="75000"/>
                            </a:schemeClr>
                          </a:solidFill>
                          <a:effectLst/>
                          <a:latin typeface="Times New Roman" pitchFamily="18" charset="0"/>
                          <a:cs typeface="Times New Roman" pitchFamily="18" charset="0"/>
                        </a:rPr>
                        <a:t>год</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68580" marR="68580" marT="0" marB="0">
                    <a:solidFill>
                      <a:schemeClr val="bg2">
                        <a:lumMod val="90000"/>
                      </a:schemeClr>
                    </a:solidFill>
                  </a:tcPr>
                </a:tc>
              </a:tr>
              <a:tr h="288032">
                <a:tc>
                  <a:txBody>
                    <a:bodyPr/>
                    <a:lstStyle/>
                    <a:p>
                      <a:pPr>
                        <a:lnSpc>
                          <a:spcPct val="115000"/>
                        </a:lnSpc>
                        <a:spcAft>
                          <a:spcPts val="0"/>
                        </a:spcAft>
                      </a:pPr>
                      <a:r>
                        <a:rPr lang="ru-RU" sz="1200" b="1" dirty="0">
                          <a:solidFill>
                            <a:schemeClr val="accent1">
                              <a:lumMod val="75000"/>
                            </a:schemeClr>
                          </a:solidFill>
                          <a:effectLst/>
                          <a:latin typeface="Times New Roman" pitchFamily="18" charset="0"/>
                          <a:cs typeface="Times New Roman" pitchFamily="18" charset="0"/>
                        </a:rPr>
                        <a:t>Всего</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68580" marR="68580" marT="0" marB="0">
                    <a:solidFill>
                      <a:schemeClr val="bg2">
                        <a:lumMod val="9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cs typeface="Times New Roman" pitchFamily="18" charset="0"/>
                        </a:rPr>
                        <a:t>115 535,1</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68580" marR="68580" marT="0" marB="0">
                    <a:solidFill>
                      <a:schemeClr val="bg2">
                        <a:lumMod val="90000"/>
                      </a:schemeClr>
                    </a:solidFill>
                  </a:tcPr>
                </a:tc>
              </a:tr>
              <a:tr h="320036">
                <a:tc>
                  <a:txBody>
                    <a:bodyPr/>
                    <a:lstStyle/>
                    <a:p>
                      <a:pPr>
                        <a:lnSpc>
                          <a:spcPct val="115000"/>
                        </a:lnSpc>
                        <a:spcAft>
                          <a:spcPts val="0"/>
                        </a:spcAft>
                      </a:pPr>
                      <a:r>
                        <a:rPr lang="ru-RU" sz="1200" b="1">
                          <a:solidFill>
                            <a:schemeClr val="accent1">
                              <a:lumMod val="75000"/>
                            </a:schemeClr>
                          </a:solidFill>
                          <a:effectLst/>
                          <a:latin typeface="Times New Roman" pitchFamily="18" charset="0"/>
                          <a:cs typeface="Times New Roman" pitchFamily="18" charset="0"/>
                        </a:rPr>
                        <a:t>Физическая культура</a:t>
                      </a:r>
                      <a:endParaRPr lang="ru-RU" sz="1200" b="1">
                        <a:solidFill>
                          <a:schemeClr val="accent1">
                            <a:lumMod val="75000"/>
                          </a:schemeClr>
                        </a:solidFill>
                        <a:effectLst/>
                        <a:latin typeface="Times New Roman" pitchFamily="18" charset="0"/>
                        <a:ea typeface="Calibri"/>
                        <a:cs typeface="Times New Roman" pitchFamily="18" charset="0"/>
                      </a:endParaRPr>
                    </a:p>
                  </a:txBody>
                  <a:tcPr marL="68580" marR="68580" marT="0" marB="0">
                    <a:solidFill>
                      <a:schemeClr val="bg2">
                        <a:lumMod val="9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cs typeface="Times New Roman" pitchFamily="18" charset="0"/>
                        </a:rPr>
                        <a:t>112 099,7</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68580" marR="68580" marT="0" marB="0">
                    <a:solidFill>
                      <a:schemeClr val="bg2">
                        <a:lumMod val="90000"/>
                      </a:schemeClr>
                    </a:solidFill>
                  </a:tcPr>
                </a:tc>
              </a:tr>
              <a:tr h="960107">
                <a:tc>
                  <a:txBody>
                    <a:bodyPr/>
                    <a:lstStyle/>
                    <a:p>
                      <a:pPr>
                        <a:lnSpc>
                          <a:spcPct val="115000"/>
                        </a:lnSpc>
                        <a:spcAft>
                          <a:spcPts val="0"/>
                        </a:spcAft>
                      </a:pPr>
                      <a:r>
                        <a:rPr lang="ru-RU" sz="1200" b="1" dirty="0">
                          <a:solidFill>
                            <a:schemeClr val="accent1">
                              <a:lumMod val="75000"/>
                            </a:schemeClr>
                          </a:solidFill>
                          <a:effectLst/>
                          <a:latin typeface="Times New Roman" pitchFamily="18" charset="0"/>
                          <a:cs typeface="Times New Roman" pitchFamily="18" charset="0"/>
                        </a:rPr>
                        <a:t>Другие вопросы в области физической культуры и спорта</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68580" marR="68580" marT="0" marB="0">
                    <a:solidFill>
                      <a:schemeClr val="bg2">
                        <a:lumMod val="9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cs typeface="Times New Roman" pitchFamily="18" charset="0"/>
                        </a:rPr>
                        <a:t>3 435,4</a:t>
                      </a:r>
                      <a:endParaRPr lang="ru-RU" sz="1200" b="1" dirty="0">
                        <a:solidFill>
                          <a:schemeClr val="accent1">
                            <a:lumMod val="75000"/>
                          </a:schemeClr>
                        </a:solidFill>
                        <a:effectLst/>
                        <a:latin typeface="Times New Roman" pitchFamily="18" charset="0"/>
                        <a:cs typeface="Times New Roman" pitchFamily="18" charset="0"/>
                      </a:endParaRPr>
                    </a:p>
                    <a:p>
                      <a:pPr algn="ctr">
                        <a:lnSpc>
                          <a:spcPct val="115000"/>
                        </a:lnSpc>
                        <a:spcAft>
                          <a:spcPts val="0"/>
                        </a:spcAft>
                      </a:pPr>
                      <a:r>
                        <a:rPr lang="ru-RU" sz="1200" b="1" dirty="0">
                          <a:solidFill>
                            <a:schemeClr val="accent1">
                              <a:lumMod val="75000"/>
                            </a:schemeClr>
                          </a:solidFill>
                          <a:effectLst/>
                          <a:latin typeface="Times New Roman" pitchFamily="18" charset="0"/>
                          <a:cs typeface="Times New Roman" pitchFamily="18" charset="0"/>
                        </a:rPr>
                        <a:t> </a:t>
                      </a:r>
                    </a:p>
                    <a:p>
                      <a:pPr algn="ctr">
                        <a:lnSpc>
                          <a:spcPct val="115000"/>
                        </a:lnSpc>
                        <a:spcAft>
                          <a:spcPts val="0"/>
                        </a:spcAft>
                      </a:pPr>
                      <a:r>
                        <a:rPr lang="ru-RU" sz="1200" b="1" dirty="0">
                          <a:solidFill>
                            <a:schemeClr val="accent1">
                              <a:lumMod val="75000"/>
                            </a:schemeClr>
                          </a:solidFill>
                          <a:effectLst/>
                          <a:latin typeface="Times New Roman" pitchFamily="18" charset="0"/>
                          <a:cs typeface="Times New Roman" pitchFamily="18" charset="0"/>
                        </a:rPr>
                        <a:t> </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68580" marR="68580" marT="0" marB="0">
                    <a:solidFill>
                      <a:schemeClr val="bg2">
                        <a:lumMod val="90000"/>
                      </a:schemeClr>
                    </a:solidFill>
                  </a:tcPr>
                </a:tc>
              </a:tr>
            </a:tbl>
          </a:graphicData>
        </a:graphic>
      </p:graphicFrame>
      <p:graphicFrame>
        <p:nvGraphicFramePr>
          <p:cNvPr id="7" name="Диаграмма 6"/>
          <p:cNvGraphicFramePr/>
          <p:nvPr>
            <p:extLst>
              <p:ext uri="{D42A27DB-BD31-4B8C-83A1-F6EECF244321}">
                <p14:modId xmlns:p14="http://schemas.microsoft.com/office/powerpoint/2010/main" val="1382822694"/>
              </p:ext>
            </p:extLst>
          </p:nvPr>
        </p:nvGraphicFramePr>
        <p:xfrm>
          <a:off x="3707904" y="908720"/>
          <a:ext cx="5436096" cy="396044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6316281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97768"/>
            <a:ext cx="8229600" cy="1143000"/>
          </a:xfrm>
        </p:spPr>
        <p:txBody>
          <a:bodyPr>
            <a:noAutofit/>
          </a:bodyPr>
          <a:lstStyle/>
          <a:p>
            <a:pPr algn="ctr"/>
            <a:r>
              <a:rPr lang="ru-RU" sz="2400" dirty="0">
                <a:solidFill>
                  <a:schemeClr val="accent1">
                    <a:lumMod val="75000"/>
                  </a:schemeClr>
                </a:solidFill>
                <a:effectLst/>
                <a:latin typeface="Times New Roman" pitchFamily="18" charset="0"/>
                <a:cs typeface="Times New Roman" pitchFamily="18" charset="0"/>
              </a:rPr>
              <a:t>Динамика муниципального долга муниципального образования Крымский район</a:t>
            </a:r>
            <a:r>
              <a:rPr lang="ru-RU" sz="2400" dirty="0">
                <a:effectLst/>
                <a:latin typeface="Times New Roman" pitchFamily="18" charset="0"/>
                <a:cs typeface="Times New Roman" pitchFamily="18" charset="0"/>
              </a:rPr>
              <a:t/>
            </a:r>
            <a:br>
              <a:rPr lang="ru-RU" sz="2400" dirty="0">
                <a:effectLst/>
                <a:latin typeface="Times New Roman" pitchFamily="18" charset="0"/>
                <a:cs typeface="Times New Roman" pitchFamily="18" charset="0"/>
              </a:rPr>
            </a:br>
            <a:endParaRPr lang="ru-RU" sz="2400" dirty="0">
              <a:latin typeface="Times New Roman" pitchFamily="18" charset="0"/>
              <a:cs typeface="Times New Roman" pitchFamily="18" charset="0"/>
            </a:endParaRPr>
          </a:p>
        </p:txBody>
      </p:sp>
      <p:graphicFrame>
        <p:nvGraphicFramePr>
          <p:cNvPr id="4" name="Объект 3"/>
          <p:cNvGraphicFramePr>
            <a:graphicFrameLocks noGrp="1"/>
          </p:cNvGraphicFramePr>
          <p:nvPr>
            <p:ph sz="quarter" idx="13"/>
            <p:extLst>
              <p:ext uri="{D42A27DB-BD31-4B8C-83A1-F6EECF244321}">
                <p14:modId xmlns:p14="http://schemas.microsoft.com/office/powerpoint/2010/main" val="64938882"/>
              </p:ext>
            </p:extLst>
          </p:nvPr>
        </p:nvGraphicFramePr>
        <p:xfrm>
          <a:off x="467544" y="1340768"/>
          <a:ext cx="8229600" cy="47085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0427741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97768"/>
            <a:ext cx="8229600" cy="1143000"/>
          </a:xfrm>
        </p:spPr>
        <p:txBody>
          <a:bodyPr>
            <a:noAutofit/>
          </a:bodyPr>
          <a:lstStyle/>
          <a:p>
            <a:pPr algn="ctr"/>
            <a:r>
              <a:rPr lang="ru-RU" sz="2400" dirty="0">
                <a:solidFill>
                  <a:schemeClr val="accent1">
                    <a:lumMod val="75000"/>
                  </a:schemeClr>
                </a:solidFill>
                <a:effectLst/>
                <a:latin typeface="Times New Roman" pitchFamily="18" charset="0"/>
                <a:cs typeface="Times New Roman" pitchFamily="18" charset="0"/>
              </a:rPr>
              <a:t>Расходы на обслуживание муниципального долга </a:t>
            </a:r>
            <a:endParaRPr lang="ru-RU" sz="2400" dirty="0">
              <a:solidFill>
                <a:schemeClr val="accent1">
                  <a:lumMod val="75000"/>
                </a:schemeClr>
              </a:solidFill>
              <a:latin typeface="Times New Roman" pitchFamily="18" charset="0"/>
              <a:cs typeface="Times New Roman" pitchFamily="18" charset="0"/>
            </a:endParaRPr>
          </a:p>
        </p:txBody>
      </p:sp>
      <p:graphicFrame>
        <p:nvGraphicFramePr>
          <p:cNvPr id="4" name="Объект 3"/>
          <p:cNvGraphicFramePr>
            <a:graphicFrameLocks noGrp="1"/>
          </p:cNvGraphicFramePr>
          <p:nvPr>
            <p:ph sz="quarter" idx="13"/>
            <p:extLst>
              <p:ext uri="{D42A27DB-BD31-4B8C-83A1-F6EECF244321}">
                <p14:modId xmlns:p14="http://schemas.microsoft.com/office/powerpoint/2010/main" val="2107756493"/>
              </p:ext>
            </p:extLst>
          </p:nvPr>
        </p:nvGraphicFramePr>
        <p:xfrm>
          <a:off x="1143000" y="1196752"/>
          <a:ext cx="6400800" cy="381642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6334758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229600" cy="1143000"/>
          </a:xfrm>
        </p:spPr>
        <p:txBody>
          <a:bodyPr>
            <a:noAutofit/>
          </a:bodyPr>
          <a:lstStyle/>
          <a:p>
            <a:pPr algn="ctr"/>
            <a:r>
              <a:rPr lang="ru-RU" sz="2000" dirty="0">
                <a:solidFill>
                  <a:schemeClr val="accent1">
                    <a:lumMod val="75000"/>
                  </a:schemeClr>
                </a:solidFill>
                <a:effectLst/>
                <a:latin typeface="Times New Roman" pitchFamily="18" charset="0"/>
                <a:cs typeface="Times New Roman" pitchFamily="18" charset="0"/>
              </a:rPr>
              <a:t>МУНИЦИПАЛЬНЫЕ ПРОГРАММЫ</a:t>
            </a:r>
            <a:br>
              <a:rPr lang="ru-RU" sz="2000" dirty="0">
                <a:solidFill>
                  <a:schemeClr val="accent1">
                    <a:lumMod val="75000"/>
                  </a:schemeClr>
                </a:solidFill>
                <a:effectLst/>
                <a:latin typeface="Times New Roman" pitchFamily="18" charset="0"/>
                <a:cs typeface="Times New Roman" pitchFamily="18" charset="0"/>
              </a:rPr>
            </a:br>
            <a:r>
              <a:rPr lang="ru-RU" sz="2000" dirty="0" smtClean="0">
                <a:solidFill>
                  <a:schemeClr val="accent1">
                    <a:lumMod val="75000"/>
                  </a:schemeClr>
                </a:solidFill>
                <a:effectLst/>
                <a:latin typeface="Times New Roman" pitchFamily="18" charset="0"/>
                <a:cs typeface="Times New Roman" pitchFamily="18" charset="0"/>
              </a:rPr>
              <a:t>муниципального </a:t>
            </a:r>
            <a:r>
              <a:rPr lang="ru-RU" sz="2000" dirty="0">
                <a:solidFill>
                  <a:schemeClr val="accent1">
                    <a:lumMod val="75000"/>
                  </a:schemeClr>
                </a:solidFill>
                <a:effectLst/>
                <a:latin typeface="Times New Roman" pitchFamily="18" charset="0"/>
                <a:cs typeface="Times New Roman" pitchFamily="18" charset="0"/>
              </a:rPr>
              <a:t>образования Крымский район</a:t>
            </a:r>
            <a:br>
              <a:rPr lang="ru-RU" sz="2000" dirty="0">
                <a:solidFill>
                  <a:schemeClr val="accent1">
                    <a:lumMod val="75000"/>
                  </a:schemeClr>
                </a:solidFill>
                <a:effectLst/>
                <a:latin typeface="Times New Roman" pitchFamily="18" charset="0"/>
                <a:cs typeface="Times New Roman" pitchFamily="18" charset="0"/>
              </a:rPr>
            </a:br>
            <a:endParaRPr lang="ru-RU" sz="2000" dirty="0">
              <a:solidFill>
                <a:schemeClr val="accent1">
                  <a:lumMod val="75000"/>
                </a:schemeClr>
              </a:solidFill>
              <a:latin typeface="Times New Roman" pitchFamily="18" charset="0"/>
              <a:cs typeface="Times New Roman" pitchFamily="18" charset="0"/>
            </a:endParaRPr>
          </a:p>
        </p:txBody>
      </p:sp>
      <p:graphicFrame>
        <p:nvGraphicFramePr>
          <p:cNvPr id="4" name="Объект 3"/>
          <p:cNvGraphicFramePr>
            <a:graphicFrameLocks noGrp="1"/>
          </p:cNvGraphicFramePr>
          <p:nvPr>
            <p:ph sz="quarter" idx="13"/>
            <p:extLst>
              <p:ext uri="{D42A27DB-BD31-4B8C-83A1-F6EECF244321}">
                <p14:modId xmlns:p14="http://schemas.microsoft.com/office/powerpoint/2010/main" val="1753576928"/>
              </p:ext>
            </p:extLst>
          </p:nvPr>
        </p:nvGraphicFramePr>
        <p:xfrm>
          <a:off x="971600" y="980735"/>
          <a:ext cx="7920880" cy="6326399"/>
        </p:xfrm>
        <a:graphic>
          <a:graphicData uri="http://schemas.openxmlformats.org/drawingml/2006/table">
            <a:tbl>
              <a:tblPr firstRow="1" firstCol="1" bandRow="1">
                <a:tableStyleId>{5C22544A-7EE6-4342-B048-85BDC9FD1C3A}</a:tableStyleId>
              </a:tblPr>
              <a:tblGrid>
                <a:gridCol w="676566"/>
                <a:gridCol w="4075962"/>
                <a:gridCol w="1080120"/>
                <a:gridCol w="1008112"/>
                <a:gridCol w="1080120"/>
              </a:tblGrid>
              <a:tr h="593161">
                <a:tc>
                  <a:txBody>
                    <a:bodyPr/>
                    <a:lstStyle/>
                    <a:p>
                      <a:pPr algn="ctr">
                        <a:lnSpc>
                          <a:spcPct val="115000"/>
                        </a:lnSpc>
                        <a:spcAft>
                          <a:spcPts val="0"/>
                        </a:spcAft>
                      </a:pPr>
                      <a:r>
                        <a:rPr lang="ru-RU" sz="1200" dirty="0">
                          <a:solidFill>
                            <a:schemeClr val="tx1"/>
                          </a:solidFill>
                          <a:effectLst/>
                          <a:latin typeface="Times New Roman" pitchFamily="18" charset="0"/>
                          <a:cs typeface="Times New Roman" pitchFamily="18" charset="0"/>
                        </a:rPr>
                        <a:t>код</a:t>
                      </a:r>
                      <a:endParaRPr lang="ru-RU" sz="1200" dirty="0">
                        <a:solidFill>
                          <a:schemeClr val="tx1"/>
                        </a:solidFill>
                        <a:effectLst/>
                        <a:latin typeface="Times New Roman" pitchFamily="18" charset="0"/>
                        <a:ea typeface="Calibri"/>
                        <a:cs typeface="Times New Roman" pitchFamily="18" charset="0"/>
                      </a:endParaRPr>
                    </a:p>
                  </a:txBody>
                  <a:tcPr marL="52642" marR="52642" marT="0" marB="0">
                    <a:solidFill>
                      <a:schemeClr val="bg2">
                        <a:lumMod val="90000"/>
                      </a:schemeClr>
                    </a:solidFill>
                  </a:tcPr>
                </a:tc>
                <a:tc>
                  <a:txBody>
                    <a:bodyPr/>
                    <a:lstStyle/>
                    <a:p>
                      <a:pPr algn="ctr">
                        <a:lnSpc>
                          <a:spcPct val="115000"/>
                        </a:lnSpc>
                        <a:spcAft>
                          <a:spcPts val="0"/>
                        </a:spcAft>
                      </a:pPr>
                      <a:r>
                        <a:rPr lang="ru-RU" sz="1200" dirty="0">
                          <a:solidFill>
                            <a:schemeClr val="tx1"/>
                          </a:solidFill>
                          <a:effectLst/>
                          <a:latin typeface="Times New Roman" pitchFamily="18" charset="0"/>
                          <a:cs typeface="Times New Roman" pitchFamily="18" charset="0"/>
                        </a:rPr>
                        <a:t>Наименование программы</a:t>
                      </a:r>
                      <a:endParaRPr lang="ru-RU" sz="1200" dirty="0">
                        <a:solidFill>
                          <a:schemeClr val="tx1"/>
                        </a:solidFill>
                        <a:effectLst/>
                        <a:latin typeface="Times New Roman" pitchFamily="18" charset="0"/>
                        <a:ea typeface="Calibri"/>
                        <a:cs typeface="Times New Roman" pitchFamily="18" charset="0"/>
                      </a:endParaRPr>
                    </a:p>
                  </a:txBody>
                  <a:tcPr marL="52642" marR="52642" marT="0" marB="0">
                    <a:solidFill>
                      <a:schemeClr val="bg2">
                        <a:lumMod val="90000"/>
                      </a:schemeClr>
                    </a:solidFill>
                  </a:tcPr>
                </a:tc>
                <a:tc>
                  <a:txBody>
                    <a:bodyPr/>
                    <a:lstStyle/>
                    <a:p>
                      <a:pPr algn="ctr">
                        <a:lnSpc>
                          <a:spcPct val="115000"/>
                        </a:lnSpc>
                        <a:spcAft>
                          <a:spcPts val="0"/>
                        </a:spcAft>
                      </a:pPr>
                      <a:r>
                        <a:rPr lang="ru-RU" sz="1200" dirty="0" smtClean="0">
                          <a:solidFill>
                            <a:schemeClr val="tx1"/>
                          </a:solidFill>
                          <a:effectLst/>
                          <a:latin typeface="Times New Roman" pitchFamily="18" charset="0"/>
                          <a:cs typeface="Times New Roman" pitchFamily="18" charset="0"/>
                        </a:rPr>
                        <a:t>Исполнено</a:t>
                      </a:r>
                    </a:p>
                    <a:p>
                      <a:pPr algn="ctr">
                        <a:lnSpc>
                          <a:spcPct val="115000"/>
                        </a:lnSpc>
                        <a:spcAft>
                          <a:spcPts val="0"/>
                        </a:spcAft>
                      </a:pPr>
                      <a:r>
                        <a:rPr lang="ru-RU" sz="1200" dirty="0" smtClean="0">
                          <a:solidFill>
                            <a:schemeClr val="tx1"/>
                          </a:solidFill>
                          <a:effectLst/>
                          <a:latin typeface="Times New Roman" pitchFamily="18" charset="0"/>
                          <a:cs typeface="Times New Roman" pitchFamily="18" charset="0"/>
                        </a:rPr>
                        <a:t>2019год</a:t>
                      </a:r>
                      <a:endParaRPr lang="ru-RU" sz="1200" dirty="0">
                        <a:solidFill>
                          <a:schemeClr val="tx1"/>
                        </a:solidFill>
                        <a:effectLst/>
                        <a:latin typeface="Times New Roman" pitchFamily="18" charset="0"/>
                        <a:ea typeface="Calibri"/>
                        <a:cs typeface="Times New Roman" pitchFamily="18" charset="0"/>
                      </a:endParaRPr>
                    </a:p>
                  </a:txBody>
                  <a:tcPr marL="52642" marR="52642" marT="0" marB="0">
                    <a:solidFill>
                      <a:schemeClr val="bg2">
                        <a:lumMod val="90000"/>
                      </a:schemeClr>
                    </a:solidFill>
                  </a:tcPr>
                </a:tc>
                <a:tc>
                  <a:txBody>
                    <a:bodyPr/>
                    <a:lstStyle/>
                    <a:p>
                      <a:pPr algn="ctr">
                        <a:lnSpc>
                          <a:spcPct val="115000"/>
                        </a:lnSpc>
                        <a:spcAft>
                          <a:spcPts val="0"/>
                        </a:spcAft>
                      </a:pPr>
                      <a:r>
                        <a:rPr lang="ru-RU" sz="1200" dirty="0" smtClean="0">
                          <a:solidFill>
                            <a:schemeClr val="tx1"/>
                          </a:solidFill>
                          <a:effectLst/>
                          <a:latin typeface="Times New Roman" pitchFamily="18" charset="0"/>
                          <a:cs typeface="Times New Roman" pitchFamily="18" charset="0"/>
                        </a:rPr>
                        <a:t>Исполнено</a:t>
                      </a:r>
                    </a:p>
                    <a:p>
                      <a:pPr algn="ctr">
                        <a:lnSpc>
                          <a:spcPct val="115000"/>
                        </a:lnSpc>
                        <a:spcAft>
                          <a:spcPts val="0"/>
                        </a:spcAft>
                      </a:pPr>
                      <a:r>
                        <a:rPr lang="ru-RU" sz="1200" dirty="0" smtClean="0">
                          <a:solidFill>
                            <a:schemeClr val="tx1"/>
                          </a:solidFill>
                          <a:effectLst/>
                          <a:latin typeface="Times New Roman" pitchFamily="18" charset="0"/>
                          <a:cs typeface="Times New Roman" pitchFamily="18" charset="0"/>
                        </a:rPr>
                        <a:t>2020год</a:t>
                      </a:r>
                      <a:endParaRPr lang="ru-RU" sz="1200" dirty="0">
                        <a:solidFill>
                          <a:schemeClr val="tx1"/>
                        </a:solidFill>
                        <a:effectLst/>
                        <a:latin typeface="Times New Roman" pitchFamily="18" charset="0"/>
                        <a:ea typeface="Calibri"/>
                        <a:cs typeface="Times New Roman" pitchFamily="18" charset="0"/>
                      </a:endParaRPr>
                    </a:p>
                  </a:txBody>
                  <a:tcPr marL="52642" marR="52642" marT="0" marB="0">
                    <a:solidFill>
                      <a:schemeClr val="bg2">
                        <a:lumMod val="90000"/>
                      </a:schemeClr>
                    </a:solidFill>
                  </a:tcPr>
                </a:tc>
                <a:tc>
                  <a:txBody>
                    <a:bodyPr/>
                    <a:lstStyle/>
                    <a:p>
                      <a:pPr algn="ctr">
                        <a:lnSpc>
                          <a:spcPct val="115000"/>
                        </a:lnSpc>
                        <a:spcAft>
                          <a:spcPts val="0"/>
                        </a:spcAft>
                      </a:pPr>
                      <a:r>
                        <a:rPr lang="ru-RU" sz="1200" dirty="0" smtClean="0">
                          <a:solidFill>
                            <a:schemeClr val="tx1"/>
                          </a:solidFill>
                          <a:effectLst/>
                          <a:latin typeface="Times New Roman" pitchFamily="18" charset="0"/>
                          <a:cs typeface="Times New Roman" pitchFamily="18" charset="0"/>
                        </a:rPr>
                        <a:t>Отклонения</a:t>
                      </a:r>
                    </a:p>
                    <a:p>
                      <a:pPr algn="ctr">
                        <a:lnSpc>
                          <a:spcPct val="115000"/>
                        </a:lnSpc>
                        <a:spcAft>
                          <a:spcPts val="0"/>
                        </a:spcAft>
                      </a:pPr>
                      <a:r>
                        <a:rPr lang="ru-RU" sz="1200" dirty="0" smtClean="0">
                          <a:solidFill>
                            <a:schemeClr val="tx1"/>
                          </a:solidFill>
                          <a:effectLst/>
                          <a:latin typeface="Times New Roman" pitchFamily="18" charset="0"/>
                          <a:ea typeface="Calibri"/>
                          <a:cs typeface="Times New Roman" pitchFamily="18" charset="0"/>
                        </a:rPr>
                        <a:t>+/-  </a:t>
                      </a:r>
                    </a:p>
                    <a:p>
                      <a:pPr algn="ctr">
                        <a:lnSpc>
                          <a:spcPct val="115000"/>
                        </a:lnSpc>
                        <a:spcAft>
                          <a:spcPts val="0"/>
                        </a:spcAft>
                      </a:pPr>
                      <a:r>
                        <a:rPr lang="ru-RU" sz="1200" dirty="0" smtClean="0">
                          <a:solidFill>
                            <a:schemeClr val="tx1"/>
                          </a:solidFill>
                          <a:effectLst/>
                          <a:latin typeface="Times New Roman" pitchFamily="18" charset="0"/>
                          <a:ea typeface="Calibri"/>
                          <a:cs typeface="Times New Roman" pitchFamily="18" charset="0"/>
                        </a:rPr>
                        <a:t>2020/2019</a:t>
                      </a:r>
                      <a:endParaRPr lang="ru-RU" sz="1200" dirty="0">
                        <a:solidFill>
                          <a:schemeClr val="tx1"/>
                        </a:solidFill>
                        <a:effectLst/>
                        <a:latin typeface="Times New Roman" pitchFamily="18" charset="0"/>
                        <a:ea typeface="Calibri"/>
                        <a:cs typeface="Times New Roman" pitchFamily="18" charset="0"/>
                      </a:endParaRPr>
                    </a:p>
                  </a:txBody>
                  <a:tcPr marL="52642" marR="52642" marT="0" marB="0">
                    <a:solidFill>
                      <a:schemeClr val="bg2">
                        <a:lumMod val="90000"/>
                      </a:schemeClr>
                    </a:solidFill>
                  </a:tcPr>
                </a:tc>
              </a:tr>
              <a:tr h="212019">
                <a:tc>
                  <a:txBody>
                    <a:bodyPr/>
                    <a:lstStyle/>
                    <a:p>
                      <a:pPr algn="ctr">
                        <a:lnSpc>
                          <a:spcPct val="115000"/>
                        </a:lnSpc>
                        <a:spcAft>
                          <a:spcPts val="0"/>
                        </a:spcAft>
                      </a:pPr>
                      <a:r>
                        <a:rPr lang="ru-RU" sz="1200" dirty="0">
                          <a:effectLst/>
                          <a:latin typeface="Times New Roman" pitchFamily="18" charset="0"/>
                          <a:cs typeface="Times New Roman" pitchFamily="18" charset="0"/>
                        </a:rPr>
                        <a:t> </a:t>
                      </a:r>
                      <a:endParaRPr lang="ru-RU" sz="1200" dirty="0">
                        <a:effectLst/>
                        <a:latin typeface="Times New Roman" pitchFamily="18" charset="0"/>
                        <a:ea typeface="Calibri"/>
                        <a:cs typeface="Times New Roman" pitchFamily="18" charset="0"/>
                      </a:endParaRPr>
                    </a:p>
                  </a:txBody>
                  <a:tcPr marL="52642" marR="52642" marT="0" marB="0">
                    <a:solidFill>
                      <a:schemeClr val="bg2">
                        <a:lumMod val="90000"/>
                      </a:schemeClr>
                    </a:solidFill>
                  </a:tcPr>
                </a:tc>
                <a:tc>
                  <a:txBody>
                    <a:bodyPr/>
                    <a:lstStyle/>
                    <a:p>
                      <a:pPr>
                        <a:lnSpc>
                          <a:spcPct val="115000"/>
                        </a:lnSpc>
                        <a:spcAft>
                          <a:spcPts val="0"/>
                        </a:spcAft>
                      </a:pPr>
                      <a:r>
                        <a:rPr lang="ru-RU" sz="1000" b="1" dirty="0">
                          <a:solidFill>
                            <a:schemeClr val="accent1">
                              <a:lumMod val="75000"/>
                            </a:schemeClr>
                          </a:solidFill>
                          <a:effectLst/>
                          <a:latin typeface="Times New Roman" pitchFamily="18" charset="0"/>
                          <a:cs typeface="Times New Roman" pitchFamily="18" charset="0"/>
                        </a:rPr>
                        <a:t>Всего, в том числе</a:t>
                      </a:r>
                      <a:endParaRPr lang="ru-RU" sz="10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nchor="b">
                    <a:solidFill>
                      <a:schemeClr val="bg2">
                        <a:lumMod val="9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cs typeface="Times New Roman" pitchFamily="18" charset="0"/>
                        </a:rPr>
                        <a:t>2 089 800,3</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solidFill>
                      <a:schemeClr val="bg2">
                        <a:lumMod val="9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cs typeface="Times New Roman" pitchFamily="18" charset="0"/>
                        </a:rPr>
                        <a:t>2 583 401,0</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solidFill>
                      <a:schemeClr val="bg2">
                        <a:lumMod val="9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ea typeface="Calibri"/>
                          <a:cs typeface="Times New Roman" pitchFamily="18" charset="0"/>
                        </a:rPr>
                        <a:t>+ 493 600,7</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solidFill>
                      <a:schemeClr val="bg2">
                        <a:lumMod val="90000"/>
                      </a:schemeClr>
                    </a:solidFill>
                  </a:tcPr>
                </a:tc>
              </a:tr>
              <a:tr h="203698">
                <a:tc>
                  <a:txBody>
                    <a:bodyPr/>
                    <a:lstStyle/>
                    <a:p>
                      <a:pPr algn="ctr">
                        <a:lnSpc>
                          <a:spcPct val="115000"/>
                        </a:lnSpc>
                        <a:spcAft>
                          <a:spcPts val="0"/>
                        </a:spcAft>
                      </a:pPr>
                      <a:r>
                        <a:rPr lang="ru-RU" sz="1200" dirty="0">
                          <a:solidFill>
                            <a:schemeClr val="tx1"/>
                          </a:solidFill>
                          <a:effectLst/>
                          <a:latin typeface="Times New Roman" pitchFamily="18" charset="0"/>
                          <a:cs typeface="Times New Roman" pitchFamily="18" charset="0"/>
                        </a:rPr>
                        <a:t>02</a:t>
                      </a:r>
                      <a:endParaRPr lang="ru-RU" sz="1200" dirty="0">
                        <a:solidFill>
                          <a:schemeClr val="tx1"/>
                        </a:solidFill>
                        <a:effectLst/>
                        <a:latin typeface="Times New Roman" pitchFamily="18" charset="0"/>
                        <a:ea typeface="Calibri"/>
                        <a:cs typeface="Times New Roman" pitchFamily="18" charset="0"/>
                      </a:endParaRPr>
                    </a:p>
                  </a:txBody>
                  <a:tcPr marL="52642" marR="52642" marT="0" marB="0">
                    <a:solidFill>
                      <a:schemeClr val="bg2">
                        <a:lumMod val="90000"/>
                      </a:schemeClr>
                    </a:solidFill>
                  </a:tcPr>
                </a:tc>
                <a:tc>
                  <a:txBody>
                    <a:bodyPr/>
                    <a:lstStyle/>
                    <a:p>
                      <a:pPr algn="just">
                        <a:lnSpc>
                          <a:spcPct val="115000"/>
                        </a:lnSpc>
                        <a:spcAft>
                          <a:spcPts val="0"/>
                        </a:spcAft>
                      </a:pPr>
                      <a:r>
                        <a:rPr lang="ru-RU" sz="1000" b="1" dirty="0">
                          <a:solidFill>
                            <a:schemeClr val="accent1">
                              <a:lumMod val="75000"/>
                            </a:schemeClr>
                          </a:solidFill>
                          <a:effectLst/>
                          <a:latin typeface="Times New Roman" pitchFamily="18" charset="0"/>
                          <a:cs typeface="Times New Roman" pitchFamily="18" charset="0"/>
                        </a:rPr>
                        <a:t>"Развитие образования"</a:t>
                      </a:r>
                      <a:endParaRPr lang="ru-RU" sz="10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nchor="ctr">
                    <a:solidFill>
                      <a:schemeClr val="bg2">
                        <a:lumMod val="9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cs typeface="Times New Roman" pitchFamily="18" charset="0"/>
                        </a:rPr>
                        <a:t>1 648 776,5</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solidFill>
                      <a:schemeClr val="bg2">
                        <a:lumMod val="9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cs typeface="Times New Roman" pitchFamily="18" charset="0"/>
                        </a:rPr>
                        <a:t>2 181 127,7</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solidFill>
                      <a:schemeClr val="bg2">
                        <a:lumMod val="9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ea typeface="Calibri"/>
                          <a:cs typeface="Times New Roman" pitchFamily="18" charset="0"/>
                        </a:rPr>
                        <a:t>+532 351,2</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solidFill>
                      <a:schemeClr val="bg2">
                        <a:lumMod val="90000"/>
                      </a:schemeClr>
                    </a:solidFill>
                  </a:tcPr>
                </a:tc>
              </a:tr>
              <a:tr h="203698">
                <a:tc>
                  <a:txBody>
                    <a:bodyPr/>
                    <a:lstStyle/>
                    <a:p>
                      <a:pPr algn="ctr">
                        <a:lnSpc>
                          <a:spcPct val="115000"/>
                        </a:lnSpc>
                        <a:spcAft>
                          <a:spcPts val="0"/>
                        </a:spcAft>
                      </a:pPr>
                      <a:r>
                        <a:rPr lang="ru-RU" sz="1200" dirty="0">
                          <a:solidFill>
                            <a:schemeClr val="tx1"/>
                          </a:solidFill>
                          <a:effectLst/>
                          <a:latin typeface="Times New Roman" pitchFamily="18" charset="0"/>
                          <a:cs typeface="Times New Roman" pitchFamily="18" charset="0"/>
                        </a:rPr>
                        <a:t>03</a:t>
                      </a:r>
                      <a:endParaRPr lang="ru-RU" sz="1200" dirty="0">
                        <a:solidFill>
                          <a:schemeClr val="tx1"/>
                        </a:solidFill>
                        <a:effectLst/>
                        <a:latin typeface="Times New Roman" pitchFamily="18" charset="0"/>
                        <a:ea typeface="Calibri"/>
                        <a:cs typeface="Times New Roman" pitchFamily="18" charset="0"/>
                      </a:endParaRPr>
                    </a:p>
                  </a:txBody>
                  <a:tcPr marL="52642" marR="52642" marT="0" marB="0">
                    <a:solidFill>
                      <a:schemeClr val="bg2">
                        <a:lumMod val="90000"/>
                      </a:schemeClr>
                    </a:solidFill>
                  </a:tcPr>
                </a:tc>
                <a:tc>
                  <a:txBody>
                    <a:bodyPr/>
                    <a:lstStyle/>
                    <a:p>
                      <a:pPr algn="just">
                        <a:lnSpc>
                          <a:spcPct val="115000"/>
                        </a:lnSpc>
                        <a:spcAft>
                          <a:spcPts val="0"/>
                        </a:spcAft>
                      </a:pPr>
                      <a:r>
                        <a:rPr lang="ru-RU" sz="1000" b="1" dirty="0">
                          <a:solidFill>
                            <a:schemeClr val="accent1">
                              <a:lumMod val="75000"/>
                            </a:schemeClr>
                          </a:solidFill>
                          <a:effectLst/>
                          <a:latin typeface="Times New Roman" pitchFamily="18" charset="0"/>
                          <a:cs typeface="Times New Roman" pitchFamily="18" charset="0"/>
                        </a:rPr>
                        <a:t>"Социальная поддержка граждан"</a:t>
                      </a:r>
                      <a:endParaRPr lang="ru-RU" sz="10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nchor="ctr">
                    <a:solidFill>
                      <a:schemeClr val="bg2">
                        <a:lumMod val="9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cs typeface="Times New Roman" pitchFamily="18" charset="0"/>
                        </a:rPr>
                        <a:t>4 890,2</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solidFill>
                      <a:schemeClr val="bg2">
                        <a:lumMod val="9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cs typeface="Times New Roman" pitchFamily="18" charset="0"/>
                        </a:rPr>
                        <a:t>5 331,9</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solidFill>
                      <a:schemeClr val="bg2">
                        <a:lumMod val="9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ea typeface="Calibri"/>
                          <a:cs typeface="Times New Roman" pitchFamily="18" charset="0"/>
                        </a:rPr>
                        <a:t>+441,7</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solidFill>
                      <a:schemeClr val="bg2">
                        <a:lumMod val="90000"/>
                      </a:schemeClr>
                    </a:solidFill>
                  </a:tcPr>
                </a:tc>
              </a:tr>
              <a:tr h="203698">
                <a:tc>
                  <a:txBody>
                    <a:bodyPr/>
                    <a:lstStyle/>
                    <a:p>
                      <a:pPr algn="ctr">
                        <a:lnSpc>
                          <a:spcPct val="115000"/>
                        </a:lnSpc>
                        <a:spcAft>
                          <a:spcPts val="0"/>
                        </a:spcAft>
                      </a:pPr>
                      <a:r>
                        <a:rPr lang="ru-RU" sz="1200" dirty="0">
                          <a:solidFill>
                            <a:schemeClr val="tx1"/>
                          </a:solidFill>
                          <a:effectLst/>
                          <a:latin typeface="Times New Roman" pitchFamily="18" charset="0"/>
                          <a:cs typeface="Times New Roman" pitchFamily="18" charset="0"/>
                        </a:rPr>
                        <a:t>04</a:t>
                      </a:r>
                      <a:endParaRPr lang="ru-RU" sz="1200" dirty="0">
                        <a:solidFill>
                          <a:schemeClr val="tx1"/>
                        </a:solidFill>
                        <a:effectLst/>
                        <a:latin typeface="Times New Roman" pitchFamily="18" charset="0"/>
                        <a:ea typeface="Calibri"/>
                        <a:cs typeface="Times New Roman" pitchFamily="18" charset="0"/>
                      </a:endParaRPr>
                    </a:p>
                  </a:txBody>
                  <a:tcPr marL="52642" marR="52642" marT="0" marB="0">
                    <a:solidFill>
                      <a:schemeClr val="bg2">
                        <a:lumMod val="90000"/>
                      </a:schemeClr>
                    </a:solidFill>
                  </a:tcPr>
                </a:tc>
                <a:tc>
                  <a:txBody>
                    <a:bodyPr/>
                    <a:lstStyle/>
                    <a:p>
                      <a:pPr algn="just">
                        <a:lnSpc>
                          <a:spcPct val="115000"/>
                        </a:lnSpc>
                        <a:spcAft>
                          <a:spcPts val="0"/>
                        </a:spcAft>
                      </a:pPr>
                      <a:r>
                        <a:rPr lang="ru-RU" sz="1000" b="1" dirty="0">
                          <a:solidFill>
                            <a:schemeClr val="accent1">
                              <a:lumMod val="75000"/>
                            </a:schemeClr>
                          </a:solidFill>
                          <a:effectLst/>
                          <a:latin typeface="Times New Roman" pitchFamily="18" charset="0"/>
                          <a:cs typeface="Times New Roman" pitchFamily="18" charset="0"/>
                        </a:rPr>
                        <a:t>"Доступная среда"</a:t>
                      </a:r>
                      <a:endParaRPr lang="ru-RU" sz="10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nchor="ctr">
                    <a:solidFill>
                      <a:schemeClr val="bg2">
                        <a:lumMod val="9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cs typeface="Times New Roman" pitchFamily="18" charset="0"/>
                        </a:rPr>
                        <a:t>261,3</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solidFill>
                      <a:schemeClr val="bg2">
                        <a:lumMod val="9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cs typeface="Times New Roman" pitchFamily="18" charset="0"/>
                        </a:rPr>
                        <a:t>667,6</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solidFill>
                      <a:schemeClr val="bg2">
                        <a:lumMod val="9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ea typeface="Calibri"/>
                          <a:cs typeface="Times New Roman" pitchFamily="18" charset="0"/>
                        </a:rPr>
                        <a:t>+406,3</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solidFill>
                      <a:schemeClr val="bg2">
                        <a:lumMod val="90000"/>
                      </a:schemeClr>
                    </a:solidFill>
                  </a:tcPr>
                </a:tc>
              </a:tr>
              <a:tr h="203698">
                <a:tc>
                  <a:txBody>
                    <a:bodyPr/>
                    <a:lstStyle/>
                    <a:p>
                      <a:pPr algn="ctr">
                        <a:lnSpc>
                          <a:spcPct val="115000"/>
                        </a:lnSpc>
                        <a:spcAft>
                          <a:spcPts val="0"/>
                        </a:spcAft>
                      </a:pPr>
                      <a:r>
                        <a:rPr lang="ru-RU" sz="1200" dirty="0">
                          <a:solidFill>
                            <a:schemeClr val="tx1"/>
                          </a:solidFill>
                          <a:effectLst/>
                          <a:latin typeface="Times New Roman" pitchFamily="18" charset="0"/>
                          <a:cs typeface="Times New Roman" pitchFamily="18" charset="0"/>
                        </a:rPr>
                        <a:t>05</a:t>
                      </a:r>
                      <a:endParaRPr lang="ru-RU" sz="1200" dirty="0">
                        <a:solidFill>
                          <a:schemeClr val="tx1"/>
                        </a:solidFill>
                        <a:effectLst/>
                        <a:latin typeface="Times New Roman" pitchFamily="18" charset="0"/>
                        <a:ea typeface="Calibri"/>
                        <a:cs typeface="Times New Roman" pitchFamily="18" charset="0"/>
                      </a:endParaRPr>
                    </a:p>
                  </a:txBody>
                  <a:tcPr marL="52642" marR="52642" marT="0" marB="0">
                    <a:solidFill>
                      <a:schemeClr val="bg2">
                        <a:lumMod val="90000"/>
                      </a:schemeClr>
                    </a:solidFill>
                  </a:tcPr>
                </a:tc>
                <a:tc>
                  <a:txBody>
                    <a:bodyPr/>
                    <a:lstStyle/>
                    <a:p>
                      <a:pPr algn="just">
                        <a:lnSpc>
                          <a:spcPct val="115000"/>
                        </a:lnSpc>
                        <a:spcAft>
                          <a:spcPts val="0"/>
                        </a:spcAft>
                      </a:pPr>
                      <a:r>
                        <a:rPr lang="ru-RU" sz="1000" b="1" dirty="0">
                          <a:solidFill>
                            <a:schemeClr val="accent1">
                              <a:lumMod val="75000"/>
                            </a:schemeClr>
                          </a:solidFill>
                          <a:effectLst/>
                          <a:latin typeface="Times New Roman" pitchFamily="18" charset="0"/>
                          <a:cs typeface="Times New Roman" pitchFamily="18" charset="0"/>
                        </a:rPr>
                        <a:t>"Дети Крымского </a:t>
                      </a:r>
                      <a:r>
                        <a:rPr lang="ru-RU" sz="1000" b="1" dirty="0" smtClean="0">
                          <a:solidFill>
                            <a:schemeClr val="accent1">
                              <a:lumMod val="75000"/>
                            </a:schemeClr>
                          </a:solidFill>
                          <a:effectLst/>
                          <a:latin typeface="Times New Roman" pitchFamily="18" charset="0"/>
                          <a:cs typeface="Times New Roman" pitchFamily="18" charset="0"/>
                        </a:rPr>
                        <a:t>района</a:t>
                      </a:r>
                      <a:r>
                        <a:rPr lang="ru-RU" sz="1000" b="1" dirty="0">
                          <a:solidFill>
                            <a:schemeClr val="accent1">
                              <a:lumMod val="75000"/>
                            </a:schemeClr>
                          </a:solidFill>
                          <a:effectLst/>
                          <a:latin typeface="Times New Roman" pitchFamily="18" charset="0"/>
                          <a:cs typeface="Times New Roman" pitchFamily="18" charset="0"/>
                        </a:rPr>
                        <a:t>"</a:t>
                      </a:r>
                      <a:endParaRPr lang="ru-RU" sz="10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nchor="ctr">
                    <a:solidFill>
                      <a:schemeClr val="bg2">
                        <a:lumMod val="9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cs typeface="Times New Roman" pitchFamily="18" charset="0"/>
                        </a:rPr>
                        <a:t>46 787,2</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solidFill>
                      <a:schemeClr val="bg2">
                        <a:lumMod val="9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cs typeface="Times New Roman" pitchFamily="18" charset="0"/>
                        </a:rPr>
                        <a:t>52 223,2</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solidFill>
                      <a:schemeClr val="bg2">
                        <a:lumMod val="9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ea typeface="Calibri"/>
                          <a:cs typeface="Times New Roman" pitchFamily="18" charset="0"/>
                        </a:rPr>
                        <a:t>+5 436,0</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solidFill>
                      <a:schemeClr val="bg2">
                        <a:lumMod val="90000"/>
                      </a:schemeClr>
                    </a:solidFill>
                  </a:tcPr>
                </a:tc>
              </a:tr>
              <a:tr h="506855">
                <a:tc>
                  <a:txBody>
                    <a:bodyPr/>
                    <a:lstStyle/>
                    <a:p>
                      <a:pPr algn="ctr">
                        <a:lnSpc>
                          <a:spcPct val="115000"/>
                        </a:lnSpc>
                        <a:spcAft>
                          <a:spcPts val="0"/>
                        </a:spcAft>
                      </a:pPr>
                      <a:r>
                        <a:rPr lang="ru-RU" sz="1200" dirty="0">
                          <a:solidFill>
                            <a:schemeClr val="tx1"/>
                          </a:solidFill>
                          <a:effectLst/>
                          <a:latin typeface="Times New Roman" pitchFamily="18" charset="0"/>
                          <a:cs typeface="Times New Roman" pitchFamily="18" charset="0"/>
                        </a:rPr>
                        <a:t>06</a:t>
                      </a:r>
                      <a:endParaRPr lang="ru-RU" sz="1200" dirty="0">
                        <a:solidFill>
                          <a:schemeClr val="tx1"/>
                        </a:solidFill>
                        <a:effectLst/>
                        <a:latin typeface="Times New Roman" pitchFamily="18" charset="0"/>
                        <a:ea typeface="Calibri"/>
                        <a:cs typeface="Times New Roman" pitchFamily="18" charset="0"/>
                      </a:endParaRPr>
                    </a:p>
                  </a:txBody>
                  <a:tcPr marL="52642" marR="52642" marT="0" marB="0">
                    <a:solidFill>
                      <a:schemeClr val="bg2">
                        <a:lumMod val="90000"/>
                      </a:schemeClr>
                    </a:solidFill>
                  </a:tcPr>
                </a:tc>
                <a:tc>
                  <a:txBody>
                    <a:bodyPr/>
                    <a:lstStyle/>
                    <a:p>
                      <a:pPr algn="just">
                        <a:lnSpc>
                          <a:spcPct val="115000"/>
                        </a:lnSpc>
                        <a:spcAft>
                          <a:spcPts val="0"/>
                        </a:spcAft>
                      </a:pPr>
                      <a:r>
                        <a:rPr lang="ru-RU" sz="1000" b="1" dirty="0">
                          <a:solidFill>
                            <a:schemeClr val="accent1">
                              <a:lumMod val="75000"/>
                            </a:schemeClr>
                          </a:solidFill>
                          <a:effectLst/>
                          <a:latin typeface="Times New Roman" pitchFamily="18" charset="0"/>
                          <a:cs typeface="Times New Roman" pitchFamily="18" charset="0"/>
                        </a:rPr>
                        <a:t>"Комплексное и устойчивое развитие Крымского района в сфере строительства, архитектуры и дорожного хозяйства"</a:t>
                      </a:r>
                      <a:endParaRPr lang="ru-RU" sz="10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nchor="ctr">
                    <a:solidFill>
                      <a:schemeClr val="bg2">
                        <a:lumMod val="9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cs typeface="Times New Roman" pitchFamily="18" charset="0"/>
                        </a:rPr>
                        <a:t>44 248,4</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solidFill>
                      <a:schemeClr val="bg2">
                        <a:lumMod val="9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cs typeface="Times New Roman" pitchFamily="18" charset="0"/>
                        </a:rPr>
                        <a:t>16 968,2</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solidFill>
                      <a:schemeClr val="bg2">
                        <a:lumMod val="9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ea typeface="Calibri"/>
                          <a:cs typeface="Times New Roman" pitchFamily="18" charset="0"/>
                        </a:rPr>
                        <a:t>-27 280,2</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solidFill>
                      <a:schemeClr val="bg2">
                        <a:lumMod val="90000"/>
                      </a:schemeClr>
                    </a:solidFill>
                  </a:tcPr>
                </a:tc>
              </a:tr>
              <a:tr h="338598">
                <a:tc>
                  <a:txBody>
                    <a:bodyPr/>
                    <a:lstStyle/>
                    <a:p>
                      <a:pPr algn="ctr">
                        <a:lnSpc>
                          <a:spcPct val="115000"/>
                        </a:lnSpc>
                        <a:spcAft>
                          <a:spcPts val="0"/>
                        </a:spcAft>
                      </a:pPr>
                      <a:r>
                        <a:rPr lang="ru-RU" sz="1200" dirty="0" smtClean="0">
                          <a:solidFill>
                            <a:schemeClr val="tx1"/>
                          </a:solidFill>
                          <a:effectLst/>
                          <a:latin typeface="Times New Roman" pitchFamily="18" charset="0"/>
                          <a:ea typeface="Calibri"/>
                          <a:cs typeface="Times New Roman" pitchFamily="18" charset="0"/>
                        </a:rPr>
                        <a:t>07</a:t>
                      </a:r>
                      <a:endParaRPr lang="ru-RU" sz="1200" dirty="0">
                        <a:solidFill>
                          <a:schemeClr val="tx1"/>
                        </a:solidFill>
                        <a:effectLst/>
                        <a:latin typeface="Times New Roman" pitchFamily="18" charset="0"/>
                        <a:ea typeface="Calibri"/>
                        <a:cs typeface="Times New Roman" pitchFamily="18" charset="0"/>
                      </a:endParaRPr>
                    </a:p>
                  </a:txBody>
                  <a:tcPr marL="52642" marR="52642" marT="0" marB="0">
                    <a:solidFill>
                      <a:schemeClr val="bg2">
                        <a:lumMod val="90000"/>
                      </a:schemeClr>
                    </a:solidFill>
                  </a:tcPr>
                </a:tc>
                <a:tc>
                  <a:txBody>
                    <a:bodyPr/>
                    <a:lstStyle/>
                    <a:p>
                      <a:pPr algn="just">
                        <a:lnSpc>
                          <a:spcPct val="115000"/>
                        </a:lnSpc>
                        <a:spcAft>
                          <a:spcPts val="0"/>
                        </a:spcAft>
                      </a:pPr>
                      <a:r>
                        <a:rPr lang="ru-RU" sz="1000" b="1" kern="1200" dirty="0" smtClean="0">
                          <a:solidFill>
                            <a:schemeClr val="accent1">
                              <a:lumMod val="75000"/>
                            </a:schemeClr>
                          </a:solidFill>
                          <a:effectLst/>
                          <a:latin typeface="Times New Roman" pitchFamily="18" charset="0"/>
                          <a:ea typeface="+mn-ea"/>
                          <a:cs typeface="Times New Roman" pitchFamily="18" charset="0"/>
                        </a:rPr>
                        <a:t>"Повышение безопасности дорожного движения на территории муниципального образования Крымский район"</a:t>
                      </a:r>
                      <a:endParaRPr lang="ru-RU" sz="10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nchor="ctr">
                    <a:solidFill>
                      <a:schemeClr val="bg2">
                        <a:lumMod val="9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ea typeface="Calibri"/>
                          <a:cs typeface="Times New Roman" pitchFamily="18" charset="0"/>
                        </a:rPr>
                        <a:t>0</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solidFill>
                      <a:schemeClr val="bg2">
                        <a:lumMod val="9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ea typeface="Calibri"/>
                          <a:cs typeface="Times New Roman" pitchFamily="18" charset="0"/>
                        </a:rPr>
                        <a:t>50,0</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solidFill>
                      <a:schemeClr val="bg2">
                        <a:lumMod val="9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ea typeface="Calibri"/>
                          <a:cs typeface="Times New Roman" pitchFamily="18" charset="0"/>
                        </a:rPr>
                        <a:t>+50,0</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solidFill>
                      <a:schemeClr val="bg2">
                        <a:lumMod val="90000"/>
                      </a:schemeClr>
                    </a:solidFill>
                  </a:tcPr>
                </a:tc>
              </a:tr>
              <a:tr h="203698">
                <a:tc>
                  <a:txBody>
                    <a:bodyPr/>
                    <a:lstStyle/>
                    <a:p>
                      <a:pPr algn="ctr">
                        <a:lnSpc>
                          <a:spcPct val="115000"/>
                        </a:lnSpc>
                        <a:spcAft>
                          <a:spcPts val="0"/>
                        </a:spcAft>
                      </a:pPr>
                      <a:r>
                        <a:rPr lang="ru-RU" sz="1200" dirty="0">
                          <a:solidFill>
                            <a:schemeClr val="tx1"/>
                          </a:solidFill>
                          <a:effectLst/>
                          <a:latin typeface="Times New Roman" pitchFamily="18" charset="0"/>
                          <a:cs typeface="Times New Roman" pitchFamily="18" charset="0"/>
                        </a:rPr>
                        <a:t>09</a:t>
                      </a:r>
                      <a:endParaRPr lang="ru-RU" sz="1200" dirty="0">
                        <a:solidFill>
                          <a:schemeClr val="tx1"/>
                        </a:solidFill>
                        <a:effectLst/>
                        <a:latin typeface="Times New Roman" pitchFamily="18" charset="0"/>
                        <a:ea typeface="Calibri"/>
                        <a:cs typeface="Times New Roman" pitchFamily="18" charset="0"/>
                      </a:endParaRPr>
                    </a:p>
                  </a:txBody>
                  <a:tcPr marL="52642" marR="52642" marT="0" marB="0">
                    <a:solidFill>
                      <a:schemeClr val="bg2">
                        <a:lumMod val="90000"/>
                      </a:schemeClr>
                    </a:solidFill>
                  </a:tcPr>
                </a:tc>
                <a:tc>
                  <a:txBody>
                    <a:bodyPr/>
                    <a:lstStyle/>
                    <a:p>
                      <a:pPr algn="just">
                        <a:lnSpc>
                          <a:spcPct val="115000"/>
                        </a:lnSpc>
                        <a:spcAft>
                          <a:spcPts val="0"/>
                        </a:spcAft>
                      </a:pPr>
                      <a:r>
                        <a:rPr lang="ru-RU" sz="1000" b="1" dirty="0">
                          <a:solidFill>
                            <a:schemeClr val="accent1">
                              <a:lumMod val="75000"/>
                            </a:schemeClr>
                          </a:solidFill>
                          <a:effectLst/>
                          <a:latin typeface="Times New Roman" pitchFamily="18" charset="0"/>
                          <a:cs typeface="Times New Roman" pitchFamily="18" charset="0"/>
                        </a:rPr>
                        <a:t>"Обеспечение безопасности населения"</a:t>
                      </a:r>
                      <a:endParaRPr lang="ru-RU" sz="10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nchor="ctr">
                    <a:solidFill>
                      <a:schemeClr val="bg2">
                        <a:lumMod val="9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cs typeface="Times New Roman" pitchFamily="18" charset="0"/>
                        </a:rPr>
                        <a:t>38 394,8</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solidFill>
                      <a:schemeClr val="bg2">
                        <a:lumMod val="9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cs typeface="Times New Roman" pitchFamily="18" charset="0"/>
                        </a:rPr>
                        <a:t>33 058,9</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solidFill>
                      <a:schemeClr val="bg2">
                        <a:lumMod val="9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ea typeface="Calibri"/>
                          <a:cs typeface="Times New Roman" pitchFamily="18" charset="0"/>
                        </a:rPr>
                        <a:t>-5 335,9</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solidFill>
                      <a:schemeClr val="bg2">
                        <a:lumMod val="90000"/>
                      </a:schemeClr>
                    </a:solidFill>
                  </a:tcPr>
                </a:tc>
              </a:tr>
              <a:tr h="203698">
                <a:tc>
                  <a:txBody>
                    <a:bodyPr/>
                    <a:lstStyle/>
                    <a:p>
                      <a:pPr algn="ctr">
                        <a:lnSpc>
                          <a:spcPct val="115000"/>
                        </a:lnSpc>
                        <a:spcAft>
                          <a:spcPts val="0"/>
                        </a:spcAft>
                      </a:pPr>
                      <a:r>
                        <a:rPr lang="ru-RU" sz="1200" dirty="0">
                          <a:solidFill>
                            <a:schemeClr val="tx1"/>
                          </a:solidFill>
                          <a:effectLst/>
                          <a:latin typeface="Times New Roman" pitchFamily="18" charset="0"/>
                          <a:cs typeface="Times New Roman" pitchFamily="18" charset="0"/>
                        </a:rPr>
                        <a:t>10</a:t>
                      </a:r>
                      <a:endParaRPr lang="ru-RU" sz="1200" dirty="0">
                        <a:solidFill>
                          <a:schemeClr val="tx1"/>
                        </a:solidFill>
                        <a:effectLst/>
                        <a:latin typeface="Times New Roman" pitchFamily="18" charset="0"/>
                        <a:ea typeface="Calibri"/>
                        <a:cs typeface="Times New Roman" pitchFamily="18" charset="0"/>
                      </a:endParaRPr>
                    </a:p>
                  </a:txBody>
                  <a:tcPr marL="52642" marR="52642" marT="0" marB="0">
                    <a:solidFill>
                      <a:schemeClr val="bg2">
                        <a:lumMod val="90000"/>
                      </a:schemeClr>
                    </a:solidFill>
                  </a:tcPr>
                </a:tc>
                <a:tc>
                  <a:txBody>
                    <a:bodyPr/>
                    <a:lstStyle/>
                    <a:p>
                      <a:pPr algn="just">
                        <a:lnSpc>
                          <a:spcPct val="115000"/>
                        </a:lnSpc>
                        <a:spcAft>
                          <a:spcPts val="0"/>
                        </a:spcAft>
                      </a:pPr>
                      <a:r>
                        <a:rPr lang="ru-RU" sz="1000" b="1" dirty="0">
                          <a:solidFill>
                            <a:schemeClr val="accent1">
                              <a:lumMod val="75000"/>
                            </a:schemeClr>
                          </a:solidFill>
                          <a:effectLst/>
                          <a:latin typeface="Times New Roman" pitchFamily="18" charset="0"/>
                          <a:cs typeface="Times New Roman" pitchFamily="18" charset="0"/>
                        </a:rPr>
                        <a:t>"Развитие культуры"</a:t>
                      </a:r>
                      <a:endParaRPr lang="ru-RU" sz="10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nchor="ctr">
                    <a:solidFill>
                      <a:schemeClr val="bg2">
                        <a:lumMod val="9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cs typeface="Times New Roman" pitchFamily="18" charset="0"/>
                        </a:rPr>
                        <a:t>101 835,4</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solidFill>
                      <a:schemeClr val="bg2">
                        <a:lumMod val="9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cs typeface="Times New Roman" pitchFamily="18" charset="0"/>
                        </a:rPr>
                        <a:t>121 535,8</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solidFill>
                      <a:schemeClr val="bg2">
                        <a:lumMod val="9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ea typeface="Calibri"/>
                          <a:cs typeface="Times New Roman" pitchFamily="18" charset="0"/>
                        </a:rPr>
                        <a:t>+19 700,4</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solidFill>
                      <a:schemeClr val="bg2">
                        <a:lumMod val="90000"/>
                      </a:schemeClr>
                    </a:solidFill>
                  </a:tcPr>
                </a:tc>
              </a:tr>
              <a:tr h="203698">
                <a:tc>
                  <a:txBody>
                    <a:bodyPr/>
                    <a:lstStyle/>
                    <a:p>
                      <a:pPr algn="ctr">
                        <a:lnSpc>
                          <a:spcPct val="115000"/>
                        </a:lnSpc>
                        <a:spcAft>
                          <a:spcPts val="0"/>
                        </a:spcAft>
                      </a:pPr>
                      <a:r>
                        <a:rPr lang="ru-RU" sz="1200" dirty="0">
                          <a:solidFill>
                            <a:schemeClr val="tx1"/>
                          </a:solidFill>
                          <a:effectLst/>
                          <a:latin typeface="Times New Roman" pitchFamily="18" charset="0"/>
                          <a:cs typeface="Times New Roman" pitchFamily="18" charset="0"/>
                        </a:rPr>
                        <a:t>12</a:t>
                      </a:r>
                      <a:endParaRPr lang="ru-RU" sz="1200" dirty="0">
                        <a:solidFill>
                          <a:schemeClr val="tx1"/>
                        </a:solidFill>
                        <a:effectLst/>
                        <a:latin typeface="Times New Roman" pitchFamily="18" charset="0"/>
                        <a:ea typeface="Calibri"/>
                        <a:cs typeface="Times New Roman" pitchFamily="18" charset="0"/>
                      </a:endParaRPr>
                    </a:p>
                  </a:txBody>
                  <a:tcPr marL="52642" marR="52642" marT="0" marB="0">
                    <a:solidFill>
                      <a:schemeClr val="bg2">
                        <a:lumMod val="90000"/>
                      </a:schemeClr>
                    </a:solidFill>
                  </a:tcPr>
                </a:tc>
                <a:tc>
                  <a:txBody>
                    <a:bodyPr/>
                    <a:lstStyle/>
                    <a:p>
                      <a:pPr algn="just">
                        <a:lnSpc>
                          <a:spcPct val="115000"/>
                        </a:lnSpc>
                        <a:spcAft>
                          <a:spcPts val="0"/>
                        </a:spcAft>
                      </a:pPr>
                      <a:r>
                        <a:rPr lang="ru-RU" sz="1000" b="1" dirty="0">
                          <a:solidFill>
                            <a:schemeClr val="accent1">
                              <a:lumMod val="75000"/>
                            </a:schemeClr>
                          </a:solidFill>
                          <a:effectLst/>
                          <a:latin typeface="Times New Roman" pitchFamily="18" charset="0"/>
                          <a:cs typeface="Times New Roman" pitchFamily="18" charset="0"/>
                        </a:rPr>
                        <a:t>"Развитие физической культуры и спорта"</a:t>
                      </a:r>
                      <a:endParaRPr lang="ru-RU" sz="10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nchor="ctr">
                    <a:solidFill>
                      <a:schemeClr val="bg2">
                        <a:lumMod val="9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cs typeface="Times New Roman" pitchFamily="18" charset="0"/>
                        </a:rPr>
                        <a:t>91 835,3</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solidFill>
                      <a:schemeClr val="bg2">
                        <a:lumMod val="9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cs typeface="Times New Roman" pitchFamily="18" charset="0"/>
                        </a:rPr>
                        <a:t>112 055,4</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solidFill>
                      <a:schemeClr val="bg2">
                        <a:lumMod val="9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ea typeface="Calibri"/>
                          <a:cs typeface="Times New Roman" pitchFamily="18" charset="0"/>
                        </a:rPr>
                        <a:t>+20 220,1</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solidFill>
                      <a:schemeClr val="bg2">
                        <a:lumMod val="90000"/>
                      </a:schemeClr>
                    </a:solidFill>
                  </a:tcPr>
                </a:tc>
              </a:tr>
              <a:tr h="240150">
                <a:tc>
                  <a:txBody>
                    <a:bodyPr/>
                    <a:lstStyle/>
                    <a:p>
                      <a:pPr algn="ctr">
                        <a:lnSpc>
                          <a:spcPct val="115000"/>
                        </a:lnSpc>
                        <a:spcAft>
                          <a:spcPts val="0"/>
                        </a:spcAft>
                      </a:pPr>
                      <a:r>
                        <a:rPr lang="ru-RU" sz="1200" dirty="0">
                          <a:solidFill>
                            <a:schemeClr val="tx1"/>
                          </a:solidFill>
                          <a:effectLst/>
                          <a:latin typeface="Times New Roman" pitchFamily="18" charset="0"/>
                          <a:cs typeface="Times New Roman" pitchFamily="18" charset="0"/>
                        </a:rPr>
                        <a:t>14</a:t>
                      </a:r>
                      <a:endParaRPr lang="ru-RU" sz="1200" dirty="0">
                        <a:solidFill>
                          <a:schemeClr val="tx1"/>
                        </a:solidFill>
                        <a:effectLst/>
                        <a:latin typeface="Times New Roman" pitchFamily="18" charset="0"/>
                        <a:ea typeface="Calibri"/>
                        <a:cs typeface="Times New Roman" pitchFamily="18" charset="0"/>
                      </a:endParaRPr>
                    </a:p>
                  </a:txBody>
                  <a:tcPr marL="52642" marR="52642" marT="0" marB="0">
                    <a:solidFill>
                      <a:schemeClr val="bg2">
                        <a:lumMod val="90000"/>
                      </a:schemeClr>
                    </a:solidFill>
                  </a:tcPr>
                </a:tc>
                <a:tc>
                  <a:txBody>
                    <a:bodyPr/>
                    <a:lstStyle/>
                    <a:p>
                      <a:pPr algn="just">
                        <a:lnSpc>
                          <a:spcPct val="115000"/>
                        </a:lnSpc>
                        <a:spcAft>
                          <a:spcPts val="0"/>
                        </a:spcAft>
                      </a:pPr>
                      <a:r>
                        <a:rPr lang="ru-RU" sz="1000" b="1" dirty="0">
                          <a:solidFill>
                            <a:schemeClr val="accent1">
                              <a:lumMod val="75000"/>
                            </a:schemeClr>
                          </a:solidFill>
                          <a:effectLst/>
                          <a:latin typeface="Times New Roman" pitchFamily="18" charset="0"/>
                          <a:cs typeface="Times New Roman" pitchFamily="18" charset="0"/>
                        </a:rPr>
                        <a:t>"Экономическое развитие и инновационная экономика"</a:t>
                      </a:r>
                      <a:endParaRPr lang="ru-RU" sz="10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nchor="ctr">
                    <a:solidFill>
                      <a:schemeClr val="bg2">
                        <a:lumMod val="9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ea typeface="+mn-ea"/>
                          <a:cs typeface="Times New Roman" pitchFamily="18" charset="0"/>
                        </a:rPr>
                        <a:t>1 649,8</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solidFill>
                      <a:schemeClr val="bg2">
                        <a:lumMod val="9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ea typeface="+mn-ea"/>
                          <a:cs typeface="Times New Roman" pitchFamily="18" charset="0"/>
                        </a:rPr>
                        <a:t>507,1</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solidFill>
                      <a:schemeClr val="bg2">
                        <a:lumMod val="9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ea typeface="Calibri"/>
                          <a:cs typeface="Times New Roman" pitchFamily="18" charset="0"/>
                        </a:rPr>
                        <a:t>-1 142,7</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solidFill>
                      <a:schemeClr val="bg2">
                        <a:lumMod val="90000"/>
                      </a:schemeClr>
                    </a:solidFill>
                  </a:tcPr>
                </a:tc>
              </a:tr>
              <a:tr h="203698">
                <a:tc>
                  <a:txBody>
                    <a:bodyPr/>
                    <a:lstStyle/>
                    <a:p>
                      <a:pPr algn="ctr">
                        <a:lnSpc>
                          <a:spcPct val="115000"/>
                        </a:lnSpc>
                        <a:spcAft>
                          <a:spcPts val="0"/>
                        </a:spcAft>
                      </a:pPr>
                      <a:r>
                        <a:rPr lang="ru-RU" sz="1200">
                          <a:solidFill>
                            <a:schemeClr val="tx1"/>
                          </a:solidFill>
                          <a:effectLst/>
                          <a:latin typeface="Times New Roman" pitchFamily="18" charset="0"/>
                          <a:cs typeface="Times New Roman" pitchFamily="18" charset="0"/>
                        </a:rPr>
                        <a:t>15</a:t>
                      </a:r>
                      <a:endParaRPr lang="ru-RU" sz="1200">
                        <a:solidFill>
                          <a:schemeClr val="tx1"/>
                        </a:solidFill>
                        <a:effectLst/>
                        <a:latin typeface="Times New Roman" pitchFamily="18" charset="0"/>
                        <a:ea typeface="Calibri"/>
                        <a:cs typeface="Times New Roman" pitchFamily="18" charset="0"/>
                      </a:endParaRPr>
                    </a:p>
                  </a:txBody>
                  <a:tcPr marL="52642" marR="52642" marT="0" marB="0">
                    <a:solidFill>
                      <a:schemeClr val="bg2">
                        <a:lumMod val="90000"/>
                      </a:schemeClr>
                    </a:solidFill>
                  </a:tcPr>
                </a:tc>
                <a:tc>
                  <a:txBody>
                    <a:bodyPr/>
                    <a:lstStyle/>
                    <a:p>
                      <a:pPr algn="just">
                        <a:lnSpc>
                          <a:spcPct val="115000"/>
                        </a:lnSpc>
                        <a:spcAft>
                          <a:spcPts val="0"/>
                        </a:spcAft>
                      </a:pPr>
                      <a:r>
                        <a:rPr lang="ru-RU" sz="1000" b="1" dirty="0">
                          <a:solidFill>
                            <a:schemeClr val="accent1">
                              <a:lumMod val="75000"/>
                            </a:schemeClr>
                          </a:solidFill>
                          <a:effectLst/>
                          <a:latin typeface="Times New Roman" pitchFamily="18" charset="0"/>
                          <a:cs typeface="Times New Roman" pitchFamily="18" charset="0"/>
                        </a:rPr>
                        <a:t>"Молодежь Крымского района"</a:t>
                      </a:r>
                      <a:endParaRPr lang="ru-RU" sz="10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nchor="ctr">
                    <a:solidFill>
                      <a:schemeClr val="bg2">
                        <a:lumMod val="9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ea typeface="+mn-ea"/>
                          <a:cs typeface="Times New Roman" pitchFamily="18" charset="0"/>
                        </a:rPr>
                        <a:t>5 752,8</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solidFill>
                      <a:schemeClr val="bg2">
                        <a:lumMod val="9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ea typeface="+mn-ea"/>
                          <a:cs typeface="Times New Roman" pitchFamily="18" charset="0"/>
                        </a:rPr>
                        <a:t>5 374,1</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solidFill>
                      <a:schemeClr val="bg2">
                        <a:lumMod val="9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ea typeface="Calibri"/>
                          <a:cs typeface="Times New Roman" pitchFamily="18" charset="0"/>
                        </a:rPr>
                        <a:t>-378,1</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solidFill>
                      <a:schemeClr val="bg2">
                        <a:lumMod val="90000"/>
                      </a:schemeClr>
                    </a:solidFill>
                  </a:tcPr>
                </a:tc>
              </a:tr>
              <a:tr h="363463">
                <a:tc>
                  <a:txBody>
                    <a:bodyPr/>
                    <a:lstStyle/>
                    <a:p>
                      <a:pPr algn="ctr">
                        <a:lnSpc>
                          <a:spcPct val="115000"/>
                        </a:lnSpc>
                        <a:spcAft>
                          <a:spcPts val="0"/>
                        </a:spcAft>
                      </a:pPr>
                      <a:r>
                        <a:rPr lang="ru-RU" sz="1200" dirty="0">
                          <a:solidFill>
                            <a:schemeClr val="tx1"/>
                          </a:solidFill>
                          <a:effectLst/>
                          <a:latin typeface="Times New Roman" pitchFamily="18" charset="0"/>
                          <a:cs typeface="Times New Roman" pitchFamily="18" charset="0"/>
                        </a:rPr>
                        <a:t>16</a:t>
                      </a:r>
                      <a:endParaRPr lang="ru-RU" sz="1200" dirty="0">
                        <a:solidFill>
                          <a:schemeClr val="tx1"/>
                        </a:solidFill>
                        <a:effectLst/>
                        <a:latin typeface="Times New Roman" pitchFamily="18" charset="0"/>
                        <a:ea typeface="Calibri"/>
                        <a:cs typeface="Times New Roman" pitchFamily="18" charset="0"/>
                      </a:endParaRPr>
                    </a:p>
                  </a:txBody>
                  <a:tcPr marL="52642" marR="52642" marT="0" marB="0">
                    <a:solidFill>
                      <a:schemeClr val="bg2">
                        <a:lumMod val="90000"/>
                      </a:schemeClr>
                    </a:solidFill>
                  </a:tcPr>
                </a:tc>
                <a:tc>
                  <a:txBody>
                    <a:bodyPr/>
                    <a:lstStyle/>
                    <a:p>
                      <a:pPr algn="just">
                        <a:lnSpc>
                          <a:spcPct val="115000"/>
                        </a:lnSpc>
                        <a:spcAft>
                          <a:spcPts val="0"/>
                        </a:spcAft>
                      </a:pPr>
                      <a:r>
                        <a:rPr lang="ru-RU" sz="1000" b="1" dirty="0">
                          <a:solidFill>
                            <a:schemeClr val="accent1">
                              <a:lumMod val="75000"/>
                            </a:schemeClr>
                          </a:solidFill>
                          <a:effectLst/>
                          <a:latin typeface="Times New Roman" pitchFamily="18" charset="0"/>
                          <a:cs typeface="Times New Roman" pitchFamily="18" charset="0"/>
                        </a:rPr>
                        <a:t>"Муниципальная политика и развитие гражданского общества"</a:t>
                      </a:r>
                      <a:endParaRPr lang="ru-RU" sz="10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nchor="ctr">
                    <a:solidFill>
                      <a:schemeClr val="bg2">
                        <a:lumMod val="9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cs typeface="Times New Roman" pitchFamily="18" charset="0"/>
                        </a:rPr>
                        <a:t>481,3</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solidFill>
                      <a:schemeClr val="bg2">
                        <a:lumMod val="9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cs typeface="Times New Roman" pitchFamily="18" charset="0"/>
                        </a:rPr>
                        <a:t>13 282,5</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solidFill>
                      <a:schemeClr val="bg2">
                        <a:lumMod val="9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ea typeface="Calibri"/>
                          <a:cs typeface="Times New Roman" pitchFamily="18" charset="0"/>
                        </a:rPr>
                        <a:t>+12 801,2</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solidFill>
                      <a:schemeClr val="bg2">
                        <a:lumMod val="90000"/>
                      </a:schemeClr>
                    </a:solidFill>
                  </a:tcPr>
                </a:tc>
              </a:tr>
              <a:tr h="203698">
                <a:tc>
                  <a:txBody>
                    <a:bodyPr/>
                    <a:lstStyle/>
                    <a:p>
                      <a:pPr algn="ctr">
                        <a:lnSpc>
                          <a:spcPct val="115000"/>
                        </a:lnSpc>
                        <a:spcAft>
                          <a:spcPts val="0"/>
                        </a:spcAft>
                      </a:pPr>
                      <a:r>
                        <a:rPr lang="ru-RU" sz="1200" dirty="0">
                          <a:solidFill>
                            <a:schemeClr val="tx1"/>
                          </a:solidFill>
                          <a:effectLst/>
                          <a:latin typeface="Times New Roman" pitchFamily="18" charset="0"/>
                          <a:cs typeface="Times New Roman" pitchFamily="18" charset="0"/>
                        </a:rPr>
                        <a:t>17</a:t>
                      </a:r>
                      <a:endParaRPr lang="ru-RU" sz="1200" dirty="0">
                        <a:solidFill>
                          <a:schemeClr val="tx1"/>
                        </a:solidFill>
                        <a:effectLst/>
                        <a:latin typeface="Times New Roman" pitchFamily="18" charset="0"/>
                        <a:ea typeface="Calibri"/>
                        <a:cs typeface="Times New Roman" pitchFamily="18" charset="0"/>
                      </a:endParaRPr>
                    </a:p>
                  </a:txBody>
                  <a:tcPr marL="52642" marR="52642" marT="0" marB="0">
                    <a:solidFill>
                      <a:schemeClr val="bg2">
                        <a:lumMod val="90000"/>
                      </a:schemeClr>
                    </a:solidFill>
                  </a:tcPr>
                </a:tc>
                <a:tc>
                  <a:txBody>
                    <a:bodyPr/>
                    <a:lstStyle/>
                    <a:p>
                      <a:pPr algn="just">
                        <a:lnSpc>
                          <a:spcPct val="115000"/>
                        </a:lnSpc>
                        <a:spcAft>
                          <a:spcPts val="0"/>
                        </a:spcAft>
                      </a:pPr>
                      <a:r>
                        <a:rPr lang="ru-RU" sz="1000" b="1" dirty="0">
                          <a:solidFill>
                            <a:schemeClr val="accent1">
                              <a:lumMod val="75000"/>
                            </a:schemeClr>
                          </a:solidFill>
                          <a:effectLst/>
                          <a:latin typeface="Times New Roman" pitchFamily="18" charset="0"/>
                          <a:cs typeface="Times New Roman" pitchFamily="18" charset="0"/>
                        </a:rPr>
                        <a:t>Казачество Крымского района</a:t>
                      </a:r>
                      <a:endParaRPr lang="ru-RU" sz="10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nchor="ctr">
                    <a:solidFill>
                      <a:schemeClr val="bg2">
                        <a:lumMod val="9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cs typeface="Times New Roman" pitchFamily="18" charset="0"/>
                        </a:rPr>
                        <a:t>2 300,0</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solidFill>
                      <a:schemeClr val="bg2">
                        <a:lumMod val="9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cs typeface="Times New Roman" pitchFamily="18" charset="0"/>
                        </a:rPr>
                        <a:t>3 100,0</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solidFill>
                      <a:schemeClr val="bg2">
                        <a:lumMod val="9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ea typeface="Calibri"/>
                          <a:cs typeface="Times New Roman" pitchFamily="18" charset="0"/>
                        </a:rPr>
                        <a:t>+800,0</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solidFill>
                      <a:schemeClr val="bg2">
                        <a:lumMod val="90000"/>
                      </a:schemeClr>
                    </a:solidFill>
                  </a:tcPr>
                </a:tc>
              </a:tr>
              <a:tr h="363463">
                <a:tc>
                  <a:txBody>
                    <a:bodyPr/>
                    <a:lstStyle/>
                    <a:p>
                      <a:pPr algn="ctr">
                        <a:lnSpc>
                          <a:spcPct val="115000"/>
                        </a:lnSpc>
                        <a:spcAft>
                          <a:spcPts val="0"/>
                        </a:spcAft>
                      </a:pPr>
                      <a:r>
                        <a:rPr lang="ru-RU" sz="1200" dirty="0">
                          <a:solidFill>
                            <a:schemeClr val="tx1"/>
                          </a:solidFill>
                          <a:effectLst/>
                          <a:latin typeface="Times New Roman" pitchFamily="18" charset="0"/>
                          <a:cs typeface="Times New Roman" pitchFamily="18" charset="0"/>
                        </a:rPr>
                        <a:t>18</a:t>
                      </a:r>
                      <a:endParaRPr lang="ru-RU" sz="1200" dirty="0">
                        <a:solidFill>
                          <a:schemeClr val="tx1"/>
                        </a:solidFill>
                        <a:effectLst/>
                        <a:latin typeface="Times New Roman" pitchFamily="18" charset="0"/>
                        <a:ea typeface="Calibri"/>
                        <a:cs typeface="Times New Roman" pitchFamily="18" charset="0"/>
                      </a:endParaRPr>
                    </a:p>
                  </a:txBody>
                  <a:tcPr marL="52642" marR="52642" marT="0" marB="0">
                    <a:solidFill>
                      <a:schemeClr val="bg2">
                        <a:lumMod val="90000"/>
                      </a:schemeClr>
                    </a:solidFill>
                  </a:tcPr>
                </a:tc>
                <a:tc>
                  <a:txBody>
                    <a:bodyPr/>
                    <a:lstStyle/>
                    <a:p>
                      <a:pPr algn="just">
                        <a:lnSpc>
                          <a:spcPct val="115000"/>
                        </a:lnSpc>
                        <a:spcAft>
                          <a:spcPts val="0"/>
                        </a:spcAft>
                      </a:pPr>
                      <a:r>
                        <a:rPr lang="ru-RU" sz="1000" b="1" dirty="0">
                          <a:solidFill>
                            <a:schemeClr val="accent1">
                              <a:lumMod val="75000"/>
                            </a:schemeClr>
                          </a:solidFill>
                          <a:effectLst/>
                          <a:latin typeface="Times New Roman" pitchFamily="18" charset="0"/>
                          <a:cs typeface="Times New Roman" pitchFamily="18" charset="0"/>
                        </a:rPr>
                        <a:t>"Формирование условий для духовно-нравственного развития граждан"</a:t>
                      </a:r>
                      <a:endParaRPr lang="ru-RU" sz="10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nchor="ctr">
                    <a:solidFill>
                      <a:schemeClr val="bg2">
                        <a:lumMod val="9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cs typeface="Times New Roman" pitchFamily="18" charset="0"/>
                        </a:rPr>
                        <a:t>1 716,6</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solidFill>
                      <a:schemeClr val="bg2">
                        <a:lumMod val="9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cs typeface="Times New Roman" pitchFamily="18" charset="0"/>
                        </a:rPr>
                        <a:t>1 339,6</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solidFill>
                      <a:schemeClr val="bg2">
                        <a:lumMod val="9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ea typeface="Calibri"/>
                          <a:cs typeface="Times New Roman" pitchFamily="18" charset="0"/>
                        </a:rPr>
                        <a:t>-377,0</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solidFill>
                      <a:schemeClr val="bg2">
                        <a:lumMod val="90000"/>
                      </a:schemeClr>
                    </a:solidFill>
                  </a:tcPr>
                </a:tc>
              </a:tr>
              <a:tr h="507898">
                <a:tc>
                  <a:txBody>
                    <a:bodyPr/>
                    <a:lstStyle/>
                    <a:p>
                      <a:pPr algn="ctr">
                        <a:lnSpc>
                          <a:spcPct val="115000"/>
                        </a:lnSpc>
                        <a:spcAft>
                          <a:spcPts val="0"/>
                        </a:spcAft>
                      </a:pPr>
                      <a:r>
                        <a:rPr lang="ru-RU" sz="1200" dirty="0" smtClean="0">
                          <a:solidFill>
                            <a:schemeClr val="tx1"/>
                          </a:solidFill>
                          <a:effectLst/>
                          <a:latin typeface="Times New Roman" pitchFamily="18" charset="0"/>
                          <a:ea typeface="Calibri"/>
                          <a:cs typeface="Times New Roman" pitchFamily="18" charset="0"/>
                        </a:rPr>
                        <a:t>22</a:t>
                      </a:r>
                      <a:endParaRPr lang="ru-RU" sz="1200" dirty="0">
                        <a:solidFill>
                          <a:schemeClr val="tx1"/>
                        </a:solidFill>
                        <a:effectLst/>
                        <a:latin typeface="Times New Roman" pitchFamily="18" charset="0"/>
                        <a:ea typeface="Calibri"/>
                        <a:cs typeface="Times New Roman" pitchFamily="18" charset="0"/>
                      </a:endParaRPr>
                    </a:p>
                  </a:txBody>
                  <a:tcPr marL="52642" marR="52642" marT="0" marB="0">
                    <a:solidFill>
                      <a:schemeClr val="bg2">
                        <a:lumMod val="90000"/>
                      </a:schemeClr>
                    </a:solidFill>
                  </a:tcPr>
                </a:tc>
                <a:tc>
                  <a:txBody>
                    <a:bodyPr/>
                    <a:lstStyle/>
                    <a:p>
                      <a:pPr algn="just">
                        <a:lnSpc>
                          <a:spcPct val="115000"/>
                        </a:lnSpc>
                        <a:spcAft>
                          <a:spcPts val="0"/>
                        </a:spcAft>
                      </a:pPr>
                      <a:r>
                        <a:rPr lang="ru-RU" sz="1000" b="1" kern="1200" dirty="0" smtClean="0">
                          <a:solidFill>
                            <a:schemeClr val="accent1">
                              <a:lumMod val="75000"/>
                            </a:schemeClr>
                          </a:solidFill>
                          <a:effectLst/>
                          <a:latin typeface="Times New Roman" pitchFamily="18" charset="0"/>
                          <a:ea typeface="+mn-ea"/>
                          <a:cs typeface="Times New Roman" pitchFamily="18" charset="0"/>
                        </a:rPr>
                        <a:t>"Информационное обеспечение и информирование граждан о деятельности органов местного самоуправления муниципального образования Крымский район" </a:t>
                      </a:r>
                      <a:endParaRPr lang="ru-RU" sz="10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nchor="ctr">
                    <a:solidFill>
                      <a:schemeClr val="bg2">
                        <a:lumMod val="9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ea typeface="Calibri"/>
                          <a:cs typeface="Times New Roman" pitchFamily="18" charset="0"/>
                        </a:rPr>
                        <a:t>0</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solidFill>
                      <a:schemeClr val="bg2">
                        <a:lumMod val="9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ea typeface="Calibri"/>
                          <a:cs typeface="Times New Roman" pitchFamily="18" charset="0"/>
                        </a:rPr>
                        <a:t>3 416,4</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solidFill>
                      <a:schemeClr val="bg2">
                        <a:lumMod val="9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ea typeface="Calibri"/>
                          <a:cs typeface="Times New Roman" pitchFamily="18" charset="0"/>
                        </a:rPr>
                        <a:t>+3 416,4</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solidFill>
                      <a:schemeClr val="bg2">
                        <a:lumMod val="90000"/>
                      </a:schemeClr>
                    </a:solidFill>
                  </a:tcPr>
                </a:tc>
              </a:tr>
              <a:tr h="338598">
                <a:tc>
                  <a:txBody>
                    <a:bodyPr/>
                    <a:lstStyle/>
                    <a:p>
                      <a:pPr algn="ctr">
                        <a:lnSpc>
                          <a:spcPct val="115000"/>
                        </a:lnSpc>
                        <a:spcAft>
                          <a:spcPts val="0"/>
                        </a:spcAft>
                      </a:pPr>
                      <a:r>
                        <a:rPr lang="ru-RU" sz="1200" dirty="0">
                          <a:solidFill>
                            <a:schemeClr val="tx1"/>
                          </a:solidFill>
                          <a:effectLst/>
                          <a:latin typeface="Times New Roman" pitchFamily="18" charset="0"/>
                          <a:cs typeface="Times New Roman" pitchFamily="18" charset="0"/>
                        </a:rPr>
                        <a:t>23</a:t>
                      </a:r>
                      <a:endParaRPr lang="ru-RU" sz="1200" dirty="0">
                        <a:solidFill>
                          <a:schemeClr val="tx1"/>
                        </a:solidFill>
                        <a:effectLst/>
                        <a:latin typeface="Times New Roman" pitchFamily="18" charset="0"/>
                        <a:ea typeface="Calibri"/>
                        <a:cs typeface="Times New Roman" pitchFamily="18" charset="0"/>
                      </a:endParaRPr>
                    </a:p>
                  </a:txBody>
                  <a:tcPr marL="52642" marR="52642" marT="0" marB="0">
                    <a:solidFill>
                      <a:schemeClr val="bg2">
                        <a:lumMod val="90000"/>
                      </a:schemeClr>
                    </a:solidFill>
                  </a:tcPr>
                </a:tc>
                <a:tc>
                  <a:txBody>
                    <a:bodyPr/>
                    <a:lstStyle/>
                    <a:p>
                      <a:pPr algn="just">
                        <a:lnSpc>
                          <a:spcPct val="115000"/>
                        </a:lnSpc>
                        <a:spcAft>
                          <a:spcPts val="0"/>
                        </a:spcAft>
                      </a:pPr>
                      <a:r>
                        <a:rPr lang="ru-RU" sz="1000" b="1" kern="1200" dirty="0" smtClean="0">
                          <a:solidFill>
                            <a:schemeClr val="accent1">
                              <a:lumMod val="75000"/>
                            </a:schemeClr>
                          </a:solidFill>
                          <a:effectLst/>
                          <a:latin typeface="Times New Roman" pitchFamily="18" charset="0"/>
                          <a:ea typeface="+mn-ea"/>
                          <a:cs typeface="Times New Roman" pitchFamily="18" charset="0"/>
                        </a:rPr>
                        <a:t>"Информатизация муниципального образования Крымский район"</a:t>
                      </a:r>
                      <a:endParaRPr lang="ru-RU" sz="10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nchor="ctr">
                    <a:solidFill>
                      <a:schemeClr val="bg2">
                        <a:lumMod val="9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cs typeface="Times New Roman" pitchFamily="18" charset="0"/>
                        </a:rPr>
                        <a:t>8 270,1</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solidFill>
                      <a:schemeClr val="bg2">
                        <a:lumMod val="9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ea typeface="+mn-ea"/>
                          <a:cs typeface="Times New Roman" pitchFamily="18" charset="0"/>
                        </a:rPr>
                        <a:t>4</a:t>
                      </a:r>
                      <a:r>
                        <a:rPr lang="ru-RU" sz="1200" b="1" baseline="0" dirty="0" smtClean="0">
                          <a:solidFill>
                            <a:schemeClr val="accent1">
                              <a:lumMod val="75000"/>
                            </a:schemeClr>
                          </a:solidFill>
                          <a:effectLst/>
                          <a:latin typeface="Times New Roman" pitchFamily="18" charset="0"/>
                          <a:ea typeface="+mn-ea"/>
                          <a:cs typeface="Times New Roman" pitchFamily="18" charset="0"/>
                        </a:rPr>
                        <a:t> 888,9</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solidFill>
                      <a:schemeClr val="bg2">
                        <a:lumMod val="9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ea typeface="Calibri"/>
                          <a:cs typeface="Times New Roman" pitchFamily="18" charset="0"/>
                        </a:rPr>
                        <a:t>-3 381,2</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solidFill>
                      <a:schemeClr val="bg2">
                        <a:lumMod val="90000"/>
                      </a:schemeClr>
                    </a:solidFill>
                  </a:tcPr>
                </a:tc>
              </a:tr>
              <a:tr h="203698">
                <a:tc>
                  <a:txBody>
                    <a:bodyPr/>
                    <a:lstStyle/>
                    <a:p>
                      <a:pPr algn="ctr">
                        <a:lnSpc>
                          <a:spcPct val="115000"/>
                        </a:lnSpc>
                        <a:spcAft>
                          <a:spcPts val="0"/>
                        </a:spcAft>
                      </a:pPr>
                      <a:r>
                        <a:rPr lang="ru-RU" sz="1200" dirty="0">
                          <a:solidFill>
                            <a:schemeClr val="tx1"/>
                          </a:solidFill>
                          <a:effectLst/>
                          <a:latin typeface="Times New Roman" pitchFamily="18" charset="0"/>
                          <a:cs typeface="Times New Roman" pitchFamily="18" charset="0"/>
                        </a:rPr>
                        <a:t>24</a:t>
                      </a:r>
                      <a:endParaRPr lang="ru-RU" sz="1200" dirty="0">
                        <a:solidFill>
                          <a:schemeClr val="tx1"/>
                        </a:solidFill>
                        <a:effectLst/>
                        <a:latin typeface="Times New Roman" pitchFamily="18" charset="0"/>
                        <a:ea typeface="Calibri"/>
                        <a:cs typeface="Times New Roman" pitchFamily="18" charset="0"/>
                      </a:endParaRPr>
                    </a:p>
                  </a:txBody>
                  <a:tcPr marL="52642" marR="52642" marT="0" marB="0">
                    <a:solidFill>
                      <a:schemeClr val="bg2">
                        <a:lumMod val="90000"/>
                      </a:schemeClr>
                    </a:solidFill>
                  </a:tcPr>
                </a:tc>
                <a:tc>
                  <a:txBody>
                    <a:bodyPr/>
                    <a:lstStyle/>
                    <a:p>
                      <a:pPr algn="just">
                        <a:lnSpc>
                          <a:spcPct val="115000"/>
                        </a:lnSpc>
                        <a:spcAft>
                          <a:spcPts val="0"/>
                        </a:spcAft>
                      </a:pPr>
                      <a:r>
                        <a:rPr lang="ru-RU" sz="1000" b="1" dirty="0">
                          <a:solidFill>
                            <a:schemeClr val="accent1">
                              <a:lumMod val="75000"/>
                            </a:schemeClr>
                          </a:solidFill>
                          <a:effectLst/>
                          <a:latin typeface="Times New Roman" pitchFamily="18" charset="0"/>
                          <a:cs typeface="Times New Roman" pitchFamily="18" charset="0"/>
                        </a:rPr>
                        <a:t>"Развитие сельского хозяйства"</a:t>
                      </a:r>
                      <a:endParaRPr lang="ru-RU" sz="10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nchor="ctr">
                    <a:solidFill>
                      <a:schemeClr val="bg2">
                        <a:lumMod val="9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cs typeface="Times New Roman" pitchFamily="18" charset="0"/>
                        </a:rPr>
                        <a:t>12 629,9</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solidFill>
                      <a:schemeClr val="bg2">
                        <a:lumMod val="9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cs typeface="Times New Roman" pitchFamily="18" charset="0"/>
                        </a:rPr>
                        <a:t>15 316,3</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solidFill>
                      <a:schemeClr val="bg2">
                        <a:lumMod val="9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ea typeface="Calibri"/>
                          <a:cs typeface="Times New Roman" pitchFamily="18" charset="0"/>
                        </a:rPr>
                        <a:t>+2 686,4</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solidFill>
                      <a:schemeClr val="bg2">
                        <a:lumMod val="90000"/>
                      </a:schemeClr>
                    </a:solidFill>
                  </a:tcPr>
                </a:tc>
              </a:tr>
              <a:tr h="246167">
                <a:tc>
                  <a:txBody>
                    <a:bodyPr/>
                    <a:lstStyle/>
                    <a:p>
                      <a:pPr algn="ctr">
                        <a:lnSpc>
                          <a:spcPct val="115000"/>
                        </a:lnSpc>
                        <a:spcAft>
                          <a:spcPts val="0"/>
                        </a:spcAft>
                      </a:pPr>
                      <a:r>
                        <a:rPr lang="ru-RU" sz="1200" dirty="0">
                          <a:solidFill>
                            <a:schemeClr val="tx1"/>
                          </a:solidFill>
                          <a:effectLst/>
                          <a:latin typeface="Times New Roman" pitchFamily="18" charset="0"/>
                          <a:cs typeface="Times New Roman" pitchFamily="18" charset="0"/>
                        </a:rPr>
                        <a:t>25</a:t>
                      </a:r>
                      <a:endParaRPr lang="ru-RU" sz="1200" dirty="0">
                        <a:solidFill>
                          <a:schemeClr val="tx1"/>
                        </a:solidFill>
                        <a:effectLst/>
                        <a:latin typeface="Times New Roman" pitchFamily="18" charset="0"/>
                        <a:ea typeface="Calibri"/>
                        <a:cs typeface="Times New Roman" pitchFamily="18" charset="0"/>
                      </a:endParaRPr>
                    </a:p>
                  </a:txBody>
                  <a:tcPr marL="52642" marR="52642" marT="0" marB="0">
                    <a:solidFill>
                      <a:schemeClr val="bg2">
                        <a:lumMod val="90000"/>
                      </a:schemeClr>
                    </a:solidFill>
                  </a:tcPr>
                </a:tc>
                <a:tc>
                  <a:txBody>
                    <a:bodyPr/>
                    <a:lstStyle/>
                    <a:p>
                      <a:pPr algn="just">
                        <a:lnSpc>
                          <a:spcPct val="115000"/>
                        </a:lnSpc>
                        <a:spcAft>
                          <a:spcPts val="0"/>
                        </a:spcAft>
                      </a:pPr>
                      <a:r>
                        <a:rPr lang="ru-RU" sz="1000" b="1" dirty="0">
                          <a:solidFill>
                            <a:schemeClr val="accent1">
                              <a:lumMod val="75000"/>
                            </a:schemeClr>
                          </a:solidFill>
                          <a:effectLst/>
                          <a:latin typeface="Times New Roman" pitchFamily="18" charset="0"/>
                          <a:cs typeface="Times New Roman" pitchFamily="18" charset="0"/>
                        </a:rPr>
                        <a:t>"Развитие топливно-энергетического комплекса"</a:t>
                      </a:r>
                      <a:endParaRPr lang="ru-RU" sz="10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nchor="ctr">
                    <a:solidFill>
                      <a:schemeClr val="bg2">
                        <a:lumMod val="9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cs typeface="Times New Roman" pitchFamily="18" charset="0"/>
                        </a:rPr>
                        <a:t>1 110,0</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solidFill>
                      <a:schemeClr val="bg2">
                        <a:lumMod val="9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cs typeface="Times New Roman" pitchFamily="18" charset="0"/>
                        </a:rPr>
                        <a:t>6,0</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solidFill>
                      <a:schemeClr val="bg2">
                        <a:lumMod val="9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ea typeface="Calibri"/>
                          <a:cs typeface="Times New Roman" pitchFamily="18" charset="0"/>
                        </a:rPr>
                        <a:t>-1 104,0</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solidFill>
                      <a:schemeClr val="bg2">
                        <a:lumMod val="90000"/>
                      </a:schemeClr>
                    </a:solidFill>
                  </a:tcPr>
                </a:tc>
              </a:tr>
              <a:tr h="230498">
                <a:tc>
                  <a:txBody>
                    <a:bodyPr/>
                    <a:lstStyle/>
                    <a:p>
                      <a:pPr algn="ctr">
                        <a:lnSpc>
                          <a:spcPct val="115000"/>
                        </a:lnSpc>
                        <a:spcAft>
                          <a:spcPts val="0"/>
                        </a:spcAft>
                      </a:pPr>
                      <a:r>
                        <a:rPr lang="ru-RU" sz="1200" dirty="0" smtClean="0">
                          <a:solidFill>
                            <a:schemeClr val="tx1"/>
                          </a:solidFill>
                          <a:effectLst/>
                          <a:latin typeface="Times New Roman" pitchFamily="18" charset="0"/>
                          <a:ea typeface="Calibri"/>
                          <a:cs typeface="Times New Roman" pitchFamily="18" charset="0"/>
                        </a:rPr>
                        <a:t>26</a:t>
                      </a:r>
                      <a:endParaRPr lang="ru-RU" sz="1200" dirty="0">
                        <a:solidFill>
                          <a:schemeClr val="tx1"/>
                        </a:solidFill>
                        <a:effectLst/>
                        <a:latin typeface="Times New Roman" pitchFamily="18" charset="0"/>
                        <a:ea typeface="Calibri"/>
                        <a:cs typeface="Times New Roman" pitchFamily="18" charset="0"/>
                      </a:endParaRPr>
                    </a:p>
                  </a:txBody>
                  <a:tcPr marL="52642" marR="52642" marT="0" marB="0">
                    <a:solidFill>
                      <a:schemeClr val="bg2">
                        <a:lumMod val="90000"/>
                      </a:schemeClr>
                    </a:solidFill>
                  </a:tcPr>
                </a:tc>
                <a:tc>
                  <a:txBody>
                    <a:bodyPr/>
                    <a:lstStyle/>
                    <a:p>
                      <a:pPr algn="just">
                        <a:lnSpc>
                          <a:spcPct val="115000"/>
                        </a:lnSpc>
                        <a:spcAft>
                          <a:spcPts val="0"/>
                        </a:spcAft>
                      </a:pPr>
                      <a:r>
                        <a:rPr lang="ru-RU" sz="1000" b="1" dirty="0" smtClean="0">
                          <a:solidFill>
                            <a:schemeClr val="accent1">
                              <a:lumMod val="75000"/>
                            </a:schemeClr>
                          </a:solidFill>
                          <a:effectLst/>
                          <a:latin typeface="Times New Roman" pitchFamily="18" charset="0"/>
                          <a:ea typeface="Calibri"/>
                          <a:cs typeface="Times New Roman" pitchFamily="18" charset="0"/>
                        </a:rPr>
                        <a:t>«Противодействие коррупции»</a:t>
                      </a:r>
                      <a:endParaRPr lang="ru-RU" sz="10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nchor="ctr">
                    <a:solidFill>
                      <a:schemeClr val="bg2">
                        <a:lumMod val="9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ea typeface="Calibri"/>
                          <a:cs typeface="Times New Roman" pitchFamily="18" charset="0"/>
                        </a:rPr>
                        <a:t>31,8</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solidFill>
                      <a:schemeClr val="bg2">
                        <a:lumMod val="9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ea typeface="Calibri"/>
                          <a:cs typeface="Times New Roman" pitchFamily="18" charset="0"/>
                        </a:rPr>
                        <a:t>20,0</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solidFill>
                      <a:schemeClr val="bg2">
                        <a:lumMod val="9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ea typeface="Calibri"/>
                          <a:cs typeface="Times New Roman" pitchFamily="18" charset="0"/>
                        </a:rPr>
                        <a:t>-11,8</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solidFill>
                      <a:schemeClr val="bg2">
                        <a:lumMod val="90000"/>
                      </a:schemeClr>
                    </a:solidFill>
                  </a:tcPr>
                </a:tc>
              </a:tr>
              <a:tr h="214830">
                <a:tc>
                  <a:txBody>
                    <a:bodyPr/>
                    <a:lstStyle/>
                    <a:p>
                      <a:pPr algn="ctr">
                        <a:lnSpc>
                          <a:spcPct val="115000"/>
                        </a:lnSpc>
                        <a:spcAft>
                          <a:spcPts val="0"/>
                        </a:spcAft>
                      </a:pPr>
                      <a:r>
                        <a:rPr lang="ru-RU" sz="1200" dirty="0" smtClean="0">
                          <a:solidFill>
                            <a:schemeClr val="tx1"/>
                          </a:solidFill>
                          <a:effectLst/>
                          <a:latin typeface="Times New Roman" pitchFamily="18" charset="0"/>
                          <a:ea typeface="Calibri"/>
                          <a:cs typeface="Times New Roman" pitchFamily="18" charset="0"/>
                        </a:rPr>
                        <a:t>28</a:t>
                      </a:r>
                      <a:endParaRPr lang="ru-RU" sz="1200" dirty="0">
                        <a:solidFill>
                          <a:schemeClr val="tx1"/>
                        </a:solidFill>
                        <a:effectLst/>
                        <a:latin typeface="Times New Roman" pitchFamily="18" charset="0"/>
                        <a:ea typeface="Calibri"/>
                        <a:cs typeface="Times New Roman" pitchFamily="18" charset="0"/>
                      </a:endParaRPr>
                    </a:p>
                  </a:txBody>
                  <a:tcPr marL="52642" marR="52642" marT="0" marB="0">
                    <a:solidFill>
                      <a:schemeClr val="bg2">
                        <a:lumMod val="90000"/>
                      </a:schemeClr>
                    </a:solidFill>
                  </a:tcPr>
                </a:tc>
                <a:tc>
                  <a:txBody>
                    <a:bodyPr/>
                    <a:lstStyle/>
                    <a:p>
                      <a:pPr algn="just">
                        <a:lnSpc>
                          <a:spcPct val="115000"/>
                        </a:lnSpc>
                        <a:spcAft>
                          <a:spcPts val="0"/>
                        </a:spcAft>
                      </a:pPr>
                      <a:r>
                        <a:rPr lang="ru-RU" sz="1000" b="1" dirty="0" smtClean="0">
                          <a:solidFill>
                            <a:schemeClr val="accent1">
                              <a:lumMod val="75000"/>
                            </a:schemeClr>
                          </a:solidFill>
                          <a:effectLst/>
                          <a:latin typeface="Times New Roman" pitchFamily="18" charset="0"/>
                          <a:ea typeface="Calibri"/>
                          <a:cs typeface="Times New Roman" pitchFamily="18" charset="0"/>
                        </a:rPr>
                        <a:t>«Управление муниципальными финансами»</a:t>
                      </a:r>
                      <a:endParaRPr lang="ru-RU" sz="10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nchor="ctr">
                    <a:solidFill>
                      <a:schemeClr val="bg2">
                        <a:lumMod val="9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ea typeface="Calibri"/>
                          <a:cs typeface="Times New Roman" pitchFamily="18" charset="0"/>
                        </a:rPr>
                        <a:t>78 828,9</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solidFill>
                      <a:schemeClr val="bg2">
                        <a:lumMod val="9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ea typeface="Calibri"/>
                          <a:cs typeface="Times New Roman" pitchFamily="18" charset="0"/>
                        </a:rPr>
                        <a:t>13 131,4</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solidFill>
                      <a:schemeClr val="bg2">
                        <a:lumMod val="90000"/>
                      </a:schemeClr>
                    </a:solidFill>
                  </a:tcPr>
                </a:tc>
                <a:tc>
                  <a:txBody>
                    <a:bodyPr/>
                    <a:lstStyle/>
                    <a:p>
                      <a:pPr algn="ctr">
                        <a:lnSpc>
                          <a:spcPct val="115000"/>
                        </a:lnSpc>
                        <a:spcAft>
                          <a:spcPts val="0"/>
                        </a:spcAft>
                      </a:pPr>
                      <a:r>
                        <a:rPr lang="ru-RU" sz="1200" b="1" dirty="0" smtClean="0">
                          <a:solidFill>
                            <a:schemeClr val="accent1">
                              <a:lumMod val="75000"/>
                            </a:schemeClr>
                          </a:solidFill>
                          <a:effectLst/>
                          <a:latin typeface="Times New Roman" pitchFamily="18" charset="0"/>
                          <a:ea typeface="Calibri"/>
                          <a:cs typeface="Times New Roman" pitchFamily="18" charset="0"/>
                        </a:rPr>
                        <a:t>-65 697,5</a:t>
                      </a:r>
                      <a:endParaRPr lang="ru-RU" sz="1200" b="1" dirty="0">
                        <a:solidFill>
                          <a:schemeClr val="accent1">
                            <a:lumMod val="75000"/>
                          </a:schemeClr>
                        </a:solidFill>
                        <a:effectLst/>
                        <a:latin typeface="Times New Roman" pitchFamily="18" charset="0"/>
                        <a:ea typeface="Calibri"/>
                        <a:cs typeface="Times New Roman" pitchFamily="18" charset="0"/>
                      </a:endParaRPr>
                    </a:p>
                  </a:txBody>
                  <a:tcPr marL="52642" marR="52642" marT="0" marB="0">
                    <a:solidFill>
                      <a:schemeClr val="bg2">
                        <a:lumMod val="90000"/>
                      </a:schemeClr>
                    </a:solidFill>
                  </a:tcPr>
                </a:tc>
              </a:tr>
            </a:tbl>
          </a:graphicData>
        </a:graphic>
      </p:graphicFrame>
    </p:spTree>
    <p:extLst>
      <p:ext uri="{BB962C8B-B14F-4D97-AF65-F5344CB8AC3E}">
        <p14:creationId xmlns:p14="http://schemas.microsoft.com/office/powerpoint/2010/main" val="165199404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0010" y="-1035496"/>
            <a:ext cx="8229600" cy="3370386"/>
          </a:xfrm>
        </p:spPr>
        <p:txBody>
          <a:bodyPr>
            <a:normAutofit/>
          </a:bodyPr>
          <a:lstStyle/>
          <a:p>
            <a:r>
              <a:rPr lang="ru-RU" sz="3200" dirty="0" smtClean="0">
                <a:solidFill>
                  <a:schemeClr val="accent4">
                    <a:lumMod val="50000"/>
                  </a:schemeClr>
                </a:solidFill>
              </a:rPr>
              <a:t>Контактная информация</a:t>
            </a:r>
            <a:endParaRPr lang="ru-RU" sz="3200" dirty="0">
              <a:solidFill>
                <a:schemeClr val="accent4">
                  <a:lumMod val="50000"/>
                </a:schemeClr>
              </a:solidFill>
            </a:endParaRPr>
          </a:p>
        </p:txBody>
      </p:sp>
      <p:graphicFrame>
        <p:nvGraphicFramePr>
          <p:cNvPr id="5" name="Таблица 4"/>
          <p:cNvGraphicFramePr>
            <a:graphicFrameLocks noGrp="1"/>
          </p:cNvGraphicFramePr>
          <p:nvPr>
            <p:extLst>
              <p:ext uri="{D42A27DB-BD31-4B8C-83A1-F6EECF244321}">
                <p14:modId xmlns:p14="http://schemas.microsoft.com/office/powerpoint/2010/main" val="4024167904"/>
              </p:ext>
            </p:extLst>
          </p:nvPr>
        </p:nvGraphicFramePr>
        <p:xfrm>
          <a:off x="251521" y="260649"/>
          <a:ext cx="8784975" cy="4730823"/>
        </p:xfrm>
        <a:graphic>
          <a:graphicData uri="http://schemas.openxmlformats.org/drawingml/2006/table">
            <a:tbl>
              <a:tblPr firstRow="1" bandRow="1">
                <a:tableStyleId>{5C22544A-7EE6-4342-B048-85BDC9FD1C3A}</a:tableStyleId>
              </a:tblPr>
              <a:tblGrid>
                <a:gridCol w="2808311"/>
                <a:gridCol w="3096344"/>
                <a:gridCol w="2880320"/>
              </a:tblGrid>
              <a:tr h="1213430">
                <a:tc gridSpan="3">
                  <a:txBody>
                    <a:bodyPr/>
                    <a:lstStyle/>
                    <a:p>
                      <a:pPr algn="ctr"/>
                      <a:r>
                        <a:rPr lang="ru-RU" sz="2400" dirty="0" smtClean="0">
                          <a:solidFill>
                            <a:schemeClr val="accent1">
                              <a:lumMod val="50000"/>
                            </a:schemeClr>
                          </a:solidFill>
                          <a:latin typeface="Times New Roman" pitchFamily="18" charset="0"/>
                          <a:cs typeface="Times New Roman" pitchFamily="18" charset="0"/>
                        </a:rPr>
                        <a:t>Финансовое управление администрации</a:t>
                      </a:r>
                      <a:br>
                        <a:rPr lang="ru-RU" sz="2400" dirty="0" smtClean="0">
                          <a:solidFill>
                            <a:schemeClr val="accent1">
                              <a:lumMod val="50000"/>
                            </a:schemeClr>
                          </a:solidFill>
                          <a:latin typeface="Times New Roman" pitchFamily="18" charset="0"/>
                          <a:cs typeface="Times New Roman" pitchFamily="18" charset="0"/>
                        </a:rPr>
                      </a:br>
                      <a:r>
                        <a:rPr lang="ru-RU" sz="2400" dirty="0" smtClean="0">
                          <a:solidFill>
                            <a:schemeClr val="accent1">
                              <a:lumMod val="50000"/>
                            </a:schemeClr>
                          </a:solidFill>
                          <a:latin typeface="Times New Roman" pitchFamily="18" charset="0"/>
                          <a:cs typeface="Times New Roman" pitchFamily="18" charset="0"/>
                        </a:rPr>
                        <a:t>муниципального образования Крымский район</a:t>
                      </a:r>
                      <a:r>
                        <a:rPr lang="ru-RU" sz="1800" dirty="0" smtClean="0">
                          <a:solidFill>
                            <a:schemeClr val="accent1">
                              <a:lumMod val="50000"/>
                            </a:schemeClr>
                          </a:solidFill>
                          <a:latin typeface="Times New Roman" pitchFamily="18" charset="0"/>
                          <a:cs typeface="Times New Roman" pitchFamily="18" charset="0"/>
                        </a:rPr>
                        <a:t/>
                      </a:r>
                      <a:br>
                        <a:rPr lang="ru-RU" sz="1800" dirty="0" smtClean="0">
                          <a:solidFill>
                            <a:schemeClr val="accent1">
                              <a:lumMod val="50000"/>
                            </a:schemeClr>
                          </a:solidFill>
                          <a:latin typeface="Times New Roman" pitchFamily="18" charset="0"/>
                          <a:cs typeface="Times New Roman" pitchFamily="18" charset="0"/>
                        </a:rPr>
                      </a:br>
                      <a:endParaRPr lang="ru-RU" dirty="0">
                        <a:solidFill>
                          <a:schemeClr val="accent1">
                            <a:lumMod val="50000"/>
                          </a:schemeClr>
                        </a:solidFill>
                        <a:latin typeface="Times New Roman" pitchFamily="18" charset="0"/>
                        <a:cs typeface="Times New Roman" pitchFamily="18" charset="0"/>
                      </a:endParaRPr>
                    </a:p>
                  </a:txBody>
                  <a:tcPr>
                    <a:solidFill>
                      <a:schemeClr val="bg2">
                        <a:lumMod val="90000"/>
                      </a:schemeClr>
                    </a:solidFill>
                  </a:tcPr>
                </a:tc>
                <a:tc hMerge="1">
                  <a:txBody>
                    <a:bodyPr/>
                    <a:lstStyle/>
                    <a:p>
                      <a:endParaRPr lang="ru-RU" baseline="0" dirty="0" smtClean="0"/>
                    </a:p>
                  </a:txBody>
                  <a:tcPr/>
                </a:tc>
                <a:tc hMerge="1">
                  <a:txBody>
                    <a:bodyPr/>
                    <a:lstStyle/>
                    <a:p>
                      <a:endParaRPr lang="ru-RU" dirty="0"/>
                    </a:p>
                  </a:txBody>
                  <a:tcPr/>
                </a:tc>
              </a:tr>
              <a:tr h="946809">
                <a:tc>
                  <a:txBody>
                    <a:bodyPr/>
                    <a:lstStyle/>
                    <a:p>
                      <a:r>
                        <a:rPr lang="ru-RU" b="1" dirty="0" smtClean="0">
                          <a:solidFill>
                            <a:schemeClr val="accent1">
                              <a:lumMod val="75000"/>
                            </a:schemeClr>
                          </a:solidFill>
                        </a:rPr>
                        <a:t>Почтовый адрес</a:t>
                      </a:r>
                      <a:endParaRPr lang="ru-RU" b="1" dirty="0">
                        <a:solidFill>
                          <a:schemeClr val="accent1">
                            <a:lumMod val="75000"/>
                          </a:schemeClr>
                        </a:solidFill>
                      </a:endParaRPr>
                    </a:p>
                  </a:txBody>
                  <a:tcPr>
                    <a:solidFill>
                      <a:schemeClr val="bg2">
                        <a:lumMod val="90000"/>
                      </a:schemeClr>
                    </a:solidFill>
                  </a:tcPr>
                </a:tc>
                <a:tc>
                  <a:txBody>
                    <a:bodyPr/>
                    <a:lstStyle/>
                    <a:p>
                      <a:r>
                        <a:rPr lang="ru-RU" b="1" dirty="0" err="1" smtClean="0">
                          <a:solidFill>
                            <a:schemeClr val="accent1">
                              <a:lumMod val="75000"/>
                            </a:schemeClr>
                          </a:solidFill>
                        </a:rPr>
                        <a:t>г.Крымск</a:t>
                      </a:r>
                      <a:r>
                        <a:rPr lang="ru-RU" b="1" dirty="0" smtClean="0">
                          <a:solidFill>
                            <a:schemeClr val="accent1">
                              <a:lumMod val="75000"/>
                            </a:schemeClr>
                          </a:solidFill>
                        </a:rPr>
                        <a:t> ул. </a:t>
                      </a:r>
                      <a:r>
                        <a:rPr lang="ru-RU" b="1" dirty="0" err="1" smtClean="0">
                          <a:solidFill>
                            <a:schemeClr val="accent1">
                              <a:lumMod val="75000"/>
                            </a:schemeClr>
                          </a:solidFill>
                        </a:rPr>
                        <a:t>К.Либнехта</a:t>
                      </a:r>
                      <a:r>
                        <a:rPr lang="ru-RU" b="1" dirty="0" smtClean="0">
                          <a:solidFill>
                            <a:schemeClr val="accent1">
                              <a:lumMod val="75000"/>
                            </a:schemeClr>
                          </a:solidFill>
                        </a:rPr>
                        <a:t> д.35 Краснодарский</a:t>
                      </a:r>
                      <a:r>
                        <a:rPr lang="ru-RU" b="1" baseline="0" dirty="0" smtClean="0">
                          <a:solidFill>
                            <a:schemeClr val="accent1">
                              <a:lumMod val="75000"/>
                            </a:schemeClr>
                          </a:solidFill>
                        </a:rPr>
                        <a:t> край, 353380</a:t>
                      </a:r>
                    </a:p>
                  </a:txBody>
                  <a:tcPr>
                    <a:solidFill>
                      <a:schemeClr val="bg2">
                        <a:lumMod val="90000"/>
                      </a:schemeClr>
                    </a:solidFill>
                  </a:tcPr>
                </a:tc>
                <a:tc>
                  <a:txBody>
                    <a:bodyPr/>
                    <a:lstStyle/>
                    <a:p>
                      <a:endParaRPr lang="ru-RU" b="1" dirty="0">
                        <a:solidFill>
                          <a:schemeClr val="accent1">
                            <a:lumMod val="75000"/>
                          </a:schemeClr>
                        </a:solidFill>
                      </a:endParaRPr>
                    </a:p>
                  </a:txBody>
                  <a:tcPr>
                    <a:solidFill>
                      <a:schemeClr val="bg2">
                        <a:lumMod val="90000"/>
                      </a:schemeClr>
                    </a:solidFill>
                  </a:tcPr>
                </a:tc>
              </a:tr>
              <a:tr h="432048">
                <a:tc>
                  <a:txBody>
                    <a:bodyPr/>
                    <a:lstStyle/>
                    <a:p>
                      <a:r>
                        <a:rPr lang="ru-RU" b="1" dirty="0" smtClean="0">
                          <a:solidFill>
                            <a:schemeClr val="accent1">
                              <a:lumMod val="75000"/>
                            </a:schemeClr>
                          </a:solidFill>
                        </a:rPr>
                        <a:t>Адрес электронной</a:t>
                      </a:r>
                      <a:r>
                        <a:rPr lang="ru-RU" b="1" baseline="0" dirty="0" smtClean="0">
                          <a:solidFill>
                            <a:schemeClr val="accent1">
                              <a:lumMod val="75000"/>
                            </a:schemeClr>
                          </a:solidFill>
                        </a:rPr>
                        <a:t> почты</a:t>
                      </a:r>
                      <a:endParaRPr lang="ru-RU" b="1" dirty="0">
                        <a:solidFill>
                          <a:schemeClr val="accent1">
                            <a:lumMod val="75000"/>
                          </a:schemeClr>
                        </a:solidFill>
                      </a:endParaRPr>
                    </a:p>
                  </a:txBody>
                  <a:tcPr>
                    <a:solidFill>
                      <a:schemeClr val="bg2">
                        <a:lumMod val="90000"/>
                      </a:schemeClr>
                    </a:solidFill>
                  </a:tcPr>
                </a:tc>
                <a:tc>
                  <a:txBody>
                    <a:bodyPr/>
                    <a:lstStyle/>
                    <a:p>
                      <a:r>
                        <a:rPr lang="en-US" b="1" dirty="0" smtClean="0">
                          <a:solidFill>
                            <a:schemeClr val="bg1"/>
                          </a:solidFill>
                          <a:hlinkClick r:id="rId2"/>
                        </a:rPr>
                        <a:t>Fu_krymsk@mail.ru</a:t>
                      </a:r>
                      <a:endParaRPr lang="ru-RU" b="1" dirty="0">
                        <a:solidFill>
                          <a:schemeClr val="bg1"/>
                        </a:solidFill>
                      </a:endParaRPr>
                    </a:p>
                  </a:txBody>
                  <a:tcPr>
                    <a:solidFill>
                      <a:schemeClr val="bg2">
                        <a:lumMod val="90000"/>
                      </a:schemeClr>
                    </a:solidFill>
                  </a:tcPr>
                </a:tc>
                <a:tc>
                  <a:txBody>
                    <a:bodyPr/>
                    <a:lstStyle/>
                    <a:p>
                      <a:endParaRPr lang="ru-RU" b="1" dirty="0">
                        <a:solidFill>
                          <a:schemeClr val="accent1">
                            <a:lumMod val="75000"/>
                          </a:schemeClr>
                        </a:solidFill>
                      </a:endParaRPr>
                    </a:p>
                  </a:txBody>
                  <a:tcPr>
                    <a:solidFill>
                      <a:schemeClr val="bg2">
                        <a:lumMod val="90000"/>
                      </a:schemeClr>
                    </a:solidFill>
                  </a:tcPr>
                </a:tc>
              </a:tr>
              <a:tr h="576064">
                <a:tc>
                  <a:txBody>
                    <a:bodyPr/>
                    <a:lstStyle/>
                    <a:p>
                      <a:r>
                        <a:rPr lang="ru-RU" b="1" dirty="0" smtClean="0">
                          <a:solidFill>
                            <a:schemeClr val="accent1">
                              <a:lumMod val="75000"/>
                            </a:schemeClr>
                          </a:solidFill>
                        </a:rPr>
                        <a:t>Начальник управления</a:t>
                      </a:r>
                      <a:endParaRPr lang="ru-RU" b="1" dirty="0">
                        <a:solidFill>
                          <a:schemeClr val="accent1">
                            <a:lumMod val="75000"/>
                          </a:schemeClr>
                        </a:solidFill>
                      </a:endParaRPr>
                    </a:p>
                  </a:txBody>
                  <a:tcPr>
                    <a:solidFill>
                      <a:schemeClr val="bg2">
                        <a:lumMod val="90000"/>
                      </a:schemeClr>
                    </a:solidFill>
                  </a:tcPr>
                </a:tc>
                <a:tc>
                  <a:txBody>
                    <a:bodyPr/>
                    <a:lstStyle/>
                    <a:p>
                      <a:r>
                        <a:rPr lang="ru-RU" b="1" dirty="0" err="1" smtClean="0">
                          <a:solidFill>
                            <a:schemeClr val="accent1">
                              <a:lumMod val="75000"/>
                            </a:schemeClr>
                          </a:solidFill>
                        </a:rPr>
                        <a:t>Макарян</a:t>
                      </a:r>
                      <a:r>
                        <a:rPr lang="ru-RU" b="1" dirty="0" smtClean="0">
                          <a:solidFill>
                            <a:schemeClr val="accent1">
                              <a:lumMod val="75000"/>
                            </a:schemeClr>
                          </a:solidFill>
                        </a:rPr>
                        <a:t> Галина Ивановна</a:t>
                      </a:r>
                      <a:endParaRPr lang="ru-RU" b="1" dirty="0">
                        <a:solidFill>
                          <a:schemeClr val="accent1">
                            <a:lumMod val="75000"/>
                          </a:schemeClr>
                        </a:solidFill>
                      </a:endParaRPr>
                    </a:p>
                  </a:txBody>
                  <a:tcPr>
                    <a:solidFill>
                      <a:schemeClr val="bg2">
                        <a:lumMod val="90000"/>
                      </a:schemeClr>
                    </a:solidFill>
                  </a:tcPr>
                </a:tc>
                <a:tc>
                  <a:txBody>
                    <a:bodyPr/>
                    <a:lstStyle/>
                    <a:p>
                      <a:r>
                        <a:rPr lang="ru-RU" b="1" dirty="0" smtClean="0">
                          <a:solidFill>
                            <a:schemeClr val="accent1">
                              <a:lumMod val="75000"/>
                            </a:schemeClr>
                          </a:solidFill>
                        </a:rPr>
                        <a:t>Тел. (886131) 2-11-50</a:t>
                      </a:r>
                    </a:p>
                    <a:p>
                      <a:r>
                        <a:rPr lang="ru-RU" b="1" dirty="0" smtClean="0">
                          <a:solidFill>
                            <a:schemeClr val="accent1">
                              <a:lumMod val="75000"/>
                            </a:schemeClr>
                          </a:solidFill>
                        </a:rPr>
                        <a:t>Факс (886131) 2-11-50</a:t>
                      </a:r>
                    </a:p>
                  </a:txBody>
                  <a:tcPr>
                    <a:solidFill>
                      <a:schemeClr val="bg2">
                        <a:lumMod val="90000"/>
                      </a:schemeClr>
                    </a:solidFill>
                  </a:tcPr>
                </a:tc>
              </a:tr>
              <a:tr h="584056">
                <a:tc>
                  <a:txBody>
                    <a:bodyPr/>
                    <a:lstStyle/>
                    <a:p>
                      <a:r>
                        <a:rPr lang="ru-RU" b="1" dirty="0" smtClean="0">
                          <a:solidFill>
                            <a:schemeClr val="accent1">
                              <a:lumMod val="75000"/>
                            </a:schemeClr>
                          </a:solidFill>
                        </a:rPr>
                        <a:t>График работы</a:t>
                      </a:r>
                      <a:endParaRPr lang="ru-RU" b="1" dirty="0">
                        <a:solidFill>
                          <a:schemeClr val="accent1">
                            <a:lumMod val="75000"/>
                          </a:schemeClr>
                        </a:solidFill>
                      </a:endParaRPr>
                    </a:p>
                  </a:txBody>
                  <a:tcPr>
                    <a:solidFill>
                      <a:schemeClr val="bg2">
                        <a:lumMod val="90000"/>
                      </a:schemeClr>
                    </a:solidFill>
                  </a:tcPr>
                </a:tc>
                <a:tc>
                  <a:txBody>
                    <a:bodyPr/>
                    <a:lstStyle/>
                    <a:p>
                      <a:r>
                        <a:rPr lang="ru-RU" b="1" dirty="0" smtClean="0">
                          <a:solidFill>
                            <a:schemeClr val="accent1">
                              <a:lumMod val="75000"/>
                            </a:schemeClr>
                          </a:solidFill>
                        </a:rPr>
                        <a:t>Понедельник-пятница</a:t>
                      </a:r>
                    </a:p>
                    <a:p>
                      <a:r>
                        <a:rPr lang="ru-RU" b="1" dirty="0" smtClean="0">
                          <a:solidFill>
                            <a:schemeClr val="accent1">
                              <a:lumMod val="75000"/>
                            </a:schemeClr>
                          </a:solidFill>
                        </a:rPr>
                        <a:t>Суббота, воскресенье</a:t>
                      </a:r>
                      <a:endParaRPr lang="ru-RU" b="1" dirty="0">
                        <a:solidFill>
                          <a:schemeClr val="accent1">
                            <a:lumMod val="75000"/>
                          </a:schemeClr>
                        </a:solidFill>
                      </a:endParaRPr>
                    </a:p>
                  </a:txBody>
                  <a:tcPr>
                    <a:solidFill>
                      <a:schemeClr val="bg2">
                        <a:lumMod val="90000"/>
                      </a:schemeClr>
                    </a:solidFill>
                  </a:tcPr>
                </a:tc>
                <a:tc>
                  <a:txBody>
                    <a:bodyPr/>
                    <a:lstStyle/>
                    <a:p>
                      <a:r>
                        <a:rPr lang="ru-RU" b="1" dirty="0" smtClean="0">
                          <a:solidFill>
                            <a:schemeClr val="accent1">
                              <a:lumMod val="75000"/>
                            </a:schemeClr>
                          </a:solidFill>
                        </a:rPr>
                        <a:t>8.00- 12.00  13.00-17.00</a:t>
                      </a:r>
                    </a:p>
                    <a:p>
                      <a:r>
                        <a:rPr lang="ru-RU" b="1" dirty="0" smtClean="0">
                          <a:solidFill>
                            <a:schemeClr val="accent1">
                              <a:lumMod val="75000"/>
                            </a:schemeClr>
                          </a:solidFill>
                        </a:rPr>
                        <a:t>Выходной</a:t>
                      </a:r>
                      <a:endParaRPr lang="ru-RU" b="1" dirty="0">
                        <a:solidFill>
                          <a:schemeClr val="accent1">
                            <a:lumMod val="75000"/>
                          </a:schemeClr>
                        </a:solidFill>
                      </a:endParaRPr>
                    </a:p>
                  </a:txBody>
                  <a:tcPr>
                    <a:solidFill>
                      <a:schemeClr val="bg2">
                        <a:lumMod val="90000"/>
                      </a:schemeClr>
                    </a:solidFill>
                  </a:tcPr>
                </a:tc>
              </a:tr>
              <a:tr h="376024">
                <a:tc>
                  <a:txBody>
                    <a:bodyPr/>
                    <a:lstStyle/>
                    <a:p>
                      <a:r>
                        <a:rPr lang="ru-RU" b="1" dirty="0" smtClean="0">
                          <a:solidFill>
                            <a:schemeClr val="accent1">
                              <a:lumMod val="75000"/>
                            </a:schemeClr>
                          </a:solidFill>
                        </a:rPr>
                        <a:t>Прием граждан</a:t>
                      </a:r>
                      <a:endParaRPr lang="ru-RU" b="1" dirty="0">
                        <a:solidFill>
                          <a:schemeClr val="accent1">
                            <a:lumMod val="75000"/>
                          </a:schemeClr>
                        </a:solidFill>
                      </a:endParaRPr>
                    </a:p>
                  </a:txBody>
                  <a:tcPr>
                    <a:solidFill>
                      <a:schemeClr val="bg2">
                        <a:lumMod val="90000"/>
                      </a:schemeClr>
                    </a:solidFill>
                  </a:tcPr>
                </a:tc>
                <a:tc>
                  <a:txBody>
                    <a:bodyPr/>
                    <a:lstStyle/>
                    <a:p>
                      <a:r>
                        <a:rPr lang="ru-RU" b="1" dirty="0" smtClean="0">
                          <a:solidFill>
                            <a:schemeClr val="accent1">
                              <a:lumMod val="75000"/>
                            </a:schemeClr>
                          </a:solidFill>
                        </a:rPr>
                        <a:t>Вторник</a:t>
                      </a:r>
                      <a:endParaRPr lang="ru-RU" b="1" dirty="0">
                        <a:solidFill>
                          <a:schemeClr val="accent1">
                            <a:lumMod val="75000"/>
                          </a:schemeClr>
                        </a:solidFill>
                      </a:endParaRPr>
                    </a:p>
                  </a:txBody>
                  <a:tcPr>
                    <a:solidFill>
                      <a:schemeClr val="bg2">
                        <a:lumMod val="90000"/>
                      </a:schemeClr>
                    </a:solidFill>
                  </a:tcPr>
                </a:tc>
                <a:tc>
                  <a:txBody>
                    <a:bodyPr/>
                    <a:lstStyle/>
                    <a:p>
                      <a:r>
                        <a:rPr lang="ru-RU" b="1" dirty="0" smtClean="0">
                          <a:solidFill>
                            <a:schemeClr val="accent1">
                              <a:lumMod val="75000"/>
                            </a:schemeClr>
                          </a:solidFill>
                        </a:rPr>
                        <a:t>9.00-12.00</a:t>
                      </a:r>
                      <a:endParaRPr lang="ru-RU" b="1" dirty="0">
                        <a:solidFill>
                          <a:schemeClr val="accent1">
                            <a:lumMod val="75000"/>
                          </a:schemeClr>
                        </a:solidFill>
                      </a:endParaRPr>
                    </a:p>
                  </a:txBody>
                  <a:tcPr>
                    <a:solidFill>
                      <a:schemeClr val="bg2">
                        <a:lumMod val="90000"/>
                      </a:schemeClr>
                    </a:solidFill>
                  </a:tcPr>
                </a:tc>
              </a:tr>
            </a:tbl>
          </a:graphicData>
        </a:graphic>
      </p:graphicFrame>
      <p:sp>
        <p:nvSpPr>
          <p:cNvPr id="7" name="Прямоугольник 6"/>
          <p:cNvSpPr/>
          <p:nvPr/>
        </p:nvSpPr>
        <p:spPr>
          <a:xfrm>
            <a:off x="2278810" y="1484784"/>
            <a:ext cx="4572000" cy="369332"/>
          </a:xfrm>
          <a:prstGeom prst="rect">
            <a:avLst/>
          </a:prstGeom>
        </p:spPr>
        <p:txBody>
          <a:bodyPr>
            <a:spAutoFit/>
          </a:bodyPr>
          <a:lstStyle/>
          <a:p>
            <a:r>
              <a:rPr lang="ru-RU" dirty="0"/>
              <a:t> </a:t>
            </a:r>
            <a:endParaRPr lang="ru-RU" dirty="0">
              <a:effectLst/>
            </a:endParaRPr>
          </a:p>
        </p:txBody>
      </p:sp>
    </p:spTree>
    <p:extLst>
      <p:ext uri="{BB962C8B-B14F-4D97-AF65-F5344CB8AC3E}">
        <p14:creationId xmlns:p14="http://schemas.microsoft.com/office/powerpoint/2010/main" val="18895492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539552" y="1028343"/>
            <a:ext cx="8280920" cy="4832092"/>
          </a:xfrm>
          <a:prstGeom prst="rect">
            <a:avLst/>
          </a:prstGeom>
        </p:spPr>
        <p:txBody>
          <a:bodyPr wrap="square">
            <a:spAutoFit/>
          </a:bodyPr>
          <a:lstStyle/>
          <a:p>
            <a:pPr algn="just"/>
            <a:r>
              <a:rPr lang="ru-RU" sz="1400" b="1" dirty="0">
                <a:latin typeface="Times New Roman" pitchFamily="18" charset="0"/>
                <a:cs typeface="Times New Roman" pitchFamily="18" charset="0"/>
              </a:rPr>
              <a:t>Субсидии бюджетам</a:t>
            </a:r>
            <a:r>
              <a:rPr lang="ru-RU" sz="1400" dirty="0">
                <a:latin typeface="Times New Roman" pitchFamily="18" charset="0"/>
                <a:cs typeface="Times New Roman" pitchFamily="18" charset="0"/>
              </a:rPr>
              <a:t> плановые назначения на 31.12.2021 года составили 163 033,6 тыс. руб. В бюджет муниципального образования Крымский район субсидии поступили в сумме 83 631,8 тысяч рублей или 51,3% от плановых назначений. Не поступила субсидия на: </a:t>
            </a:r>
          </a:p>
          <a:p>
            <a:pPr algn="just"/>
            <a:r>
              <a:rPr lang="ru-RU" sz="1400" dirty="0">
                <a:latin typeface="Times New Roman" pitchFamily="18" charset="0"/>
                <a:cs typeface="Times New Roman" pitchFamily="18" charset="0"/>
              </a:rPr>
              <a:t>- 25,1 </a:t>
            </a:r>
            <a:r>
              <a:rPr lang="ru-RU" sz="1400" dirty="0" err="1">
                <a:latin typeface="Times New Roman" pitchFamily="18" charset="0"/>
                <a:cs typeface="Times New Roman" pitchFamily="18" charset="0"/>
              </a:rPr>
              <a:t>млн.рублей</a:t>
            </a:r>
            <a:r>
              <a:rPr lang="ru-RU" sz="1400" dirty="0">
                <a:latin typeface="Times New Roman" pitchFamily="18" charset="0"/>
                <a:cs typeface="Times New Roman" pitchFamily="18" charset="0"/>
              </a:rPr>
              <a:t> питание учащихся 1-4 классов (расчет суммы был произведен министерством исходя из 6-ти дневной учебной недели на всех учащихся); </a:t>
            </a:r>
          </a:p>
          <a:p>
            <a:pPr algn="just"/>
            <a:r>
              <a:rPr lang="ru-RU" sz="1400" dirty="0">
                <a:latin typeface="Times New Roman" pitchFamily="18" charset="0"/>
                <a:cs typeface="Times New Roman" pitchFamily="18" charset="0"/>
              </a:rPr>
              <a:t>- 7,6 </a:t>
            </a:r>
            <a:r>
              <a:rPr lang="ru-RU" sz="1400" dirty="0" err="1">
                <a:latin typeface="Times New Roman" pitchFamily="18" charset="0"/>
                <a:cs typeface="Times New Roman" pitchFamily="18" charset="0"/>
              </a:rPr>
              <a:t>млн.рублей</a:t>
            </a:r>
            <a:r>
              <a:rPr lang="ru-RU" sz="1400" dirty="0">
                <a:latin typeface="Times New Roman" pitchFamily="18" charset="0"/>
                <a:cs typeface="Times New Roman" pitchFamily="18" charset="0"/>
              </a:rPr>
              <a:t> переселение из аварийного жилья (изменения стоимости квадратного метра изымаемой площади и по причине признания квартиры № 1 как выморочное имущество); </a:t>
            </a:r>
          </a:p>
          <a:p>
            <a:pPr algn="just"/>
            <a:r>
              <a:rPr lang="ru-RU" sz="1400" dirty="0">
                <a:latin typeface="Times New Roman" pitchFamily="18" charset="0"/>
                <a:cs typeface="Times New Roman" pitchFamily="18" charset="0"/>
              </a:rPr>
              <a:t>- 46,7 </a:t>
            </a:r>
            <a:r>
              <a:rPr lang="ru-RU" sz="1400" dirty="0" err="1">
                <a:latin typeface="Times New Roman" pitchFamily="18" charset="0"/>
                <a:cs typeface="Times New Roman" pitchFamily="18" charset="0"/>
              </a:rPr>
              <a:t>млн.рублей</a:t>
            </a:r>
            <a:r>
              <a:rPr lang="ru-RU" sz="1400" dirty="0">
                <a:latin typeface="Times New Roman" pitchFamily="18" charset="0"/>
                <a:cs typeface="Times New Roman" pitchFamily="18" charset="0"/>
              </a:rPr>
              <a:t> строительство центра единоборств;</a:t>
            </a:r>
          </a:p>
          <a:p>
            <a:pPr algn="just"/>
            <a:r>
              <a:rPr lang="ru-RU" sz="1400" b="1" dirty="0">
                <a:latin typeface="Times New Roman" pitchFamily="18" charset="0"/>
                <a:cs typeface="Times New Roman" pitchFamily="18" charset="0"/>
              </a:rPr>
              <a:t>Субвенции бюджетам</a:t>
            </a:r>
            <a:r>
              <a:rPr lang="ru-RU" sz="1400" dirty="0">
                <a:latin typeface="Times New Roman" pitchFamily="18" charset="0"/>
                <a:cs typeface="Times New Roman" pitchFamily="18" charset="0"/>
              </a:rPr>
              <a:t> плановые назначения на 31.12.2021 года составили 1 280 686,0 тыс. руб. В бюджет муниципального образования Крымский район субвенции поступили в сумме 1 272 931,7 тысяч руб. или 99,4% от плановых назначений</a:t>
            </a:r>
          </a:p>
          <a:p>
            <a:pPr algn="just"/>
            <a:r>
              <a:rPr lang="ru-RU" sz="1400" dirty="0">
                <a:latin typeface="Times New Roman" pitchFamily="18" charset="0"/>
                <a:cs typeface="Times New Roman" pitchFamily="18" charset="0"/>
              </a:rPr>
              <a:t>- 4,1 </a:t>
            </a:r>
            <a:r>
              <a:rPr lang="ru-RU" sz="1400" dirty="0" err="1">
                <a:latin typeface="Times New Roman" pitchFamily="18" charset="0"/>
                <a:cs typeface="Times New Roman" pitchFamily="18" charset="0"/>
              </a:rPr>
              <a:t>млн.рублей</a:t>
            </a:r>
            <a:r>
              <a:rPr lang="ru-RU" sz="1400" dirty="0">
                <a:latin typeface="Times New Roman" pitchFamily="18" charset="0"/>
                <a:cs typeface="Times New Roman" pitchFamily="18" charset="0"/>
              </a:rPr>
              <a:t> выплаты на содержание детей в семье опекуна, денежное вознаграждение опекунам;</a:t>
            </a:r>
          </a:p>
          <a:p>
            <a:pPr algn="just"/>
            <a:r>
              <a:rPr lang="ru-RU" sz="1400" dirty="0">
                <a:latin typeface="Times New Roman" pitchFamily="18" charset="0"/>
                <a:cs typeface="Times New Roman" pitchFamily="18" charset="0"/>
              </a:rPr>
              <a:t>- 2,6 </a:t>
            </a:r>
            <a:r>
              <a:rPr lang="ru-RU" sz="1400" dirty="0" err="1">
                <a:latin typeface="Times New Roman" pitchFamily="18" charset="0"/>
                <a:cs typeface="Times New Roman" pitchFamily="18" charset="0"/>
              </a:rPr>
              <a:t>млн.рублей</a:t>
            </a:r>
            <a:r>
              <a:rPr lang="ru-RU" sz="1400" dirty="0">
                <a:latin typeface="Times New Roman" pitchFamily="18" charset="0"/>
                <a:cs typeface="Times New Roman" pitchFamily="18" charset="0"/>
              </a:rPr>
              <a:t> субвенции на передаваемые полномочия (квартиры детям-сиротам, отлов собак, питание многодетных); </a:t>
            </a:r>
          </a:p>
          <a:p>
            <a:pPr algn="just"/>
            <a:r>
              <a:rPr lang="ru-RU" sz="1400" dirty="0">
                <a:latin typeface="Times New Roman" pitchFamily="18" charset="0"/>
                <a:cs typeface="Times New Roman" pitchFamily="18" charset="0"/>
              </a:rPr>
              <a:t>- 1,0 </a:t>
            </a:r>
            <a:r>
              <a:rPr lang="ru-RU" sz="1400" dirty="0" err="1">
                <a:latin typeface="Times New Roman" pitchFamily="18" charset="0"/>
                <a:cs typeface="Times New Roman" pitchFamily="18" charset="0"/>
              </a:rPr>
              <a:t>млн.рублей</a:t>
            </a:r>
            <a:r>
              <a:rPr lang="ru-RU" sz="1400" dirty="0">
                <a:latin typeface="Times New Roman" pitchFamily="18" charset="0"/>
                <a:cs typeface="Times New Roman" pitchFamily="18" charset="0"/>
              </a:rPr>
              <a:t> Всероссийская перепись. </a:t>
            </a:r>
          </a:p>
          <a:p>
            <a:pPr algn="just"/>
            <a:r>
              <a:rPr lang="ru-RU" sz="1400" dirty="0">
                <a:latin typeface="Times New Roman" pitchFamily="18" charset="0"/>
                <a:cs typeface="Times New Roman" pitchFamily="18" charset="0"/>
              </a:rPr>
              <a:t>- 20,5 тысяч рублей осуществление полномочий по составлению (изменению) списков кандидатов в присяжные заседатели федеральных судов общей юрисдикции в Российской Федерации;</a:t>
            </a:r>
          </a:p>
          <a:p>
            <a:pPr algn="just"/>
            <a:r>
              <a:rPr lang="ru-RU" sz="1400" b="1" dirty="0">
                <a:latin typeface="Times New Roman" pitchFamily="18" charset="0"/>
                <a:cs typeface="Times New Roman" pitchFamily="18" charset="0"/>
              </a:rPr>
              <a:t>Иные межбюджетные трансферты бюджетам </a:t>
            </a:r>
            <a:r>
              <a:rPr lang="ru-RU" sz="1400" dirty="0">
                <a:latin typeface="Times New Roman" pitchFamily="18" charset="0"/>
                <a:cs typeface="Times New Roman" pitchFamily="18" charset="0"/>
              </a:rPr>
              <a:t>плановые назначения на 31.12.2021 года составили 140 995,8 тыс. руб. В бюджет муниципального образования Крымский район иные межбюджетные трансферты поступили в сумме 139 467,0 тысяч руб. или 98,9% от плановых назначений</a:t>
            </a:r>
          </a:p>
          <a:p>
            <a:pPr algn="just"/>
            <a:r>
              <a:rPr lang="ru-RU" sz="1400" dirty="0">
                <a:latin typeface="Times New Roman" pitchFamily="18" charset="0"/>
                <a:cs typeface="Times New Roman" pitchFamily="18" charset="0"/>
              </a:rPr>
              <a:t>- 1,5 </a:t>
            </a:r>
            <a:r>
              <a:rPr lang="ru-RU" sz="1400" dirty="0" err="1">
                <a:latin typeface="Times New Roman" pitchFamily="18" charset="0"/>
                <a:cs typeface="Times New Roman" pitchFamily="18" charset="0"/>
              </a:rPr>
              <a:t>млн.рублей</a:t>
            </a:r>
            <a:r>
              <a:rPr lang="ru-RU" sz="1400" dirty="0">
                <a:latin typeface="Times New Roman" pitchFamily="18" charset="0"/>
                <a:cs typeface="Times New Roman" pitchFamily="18" charset="0"/>
              </a:rPr>
              <a:t> выплаты за классное руководство; </a:t>
            </a:r>
          </a:p>
          <a:p>
            <a:endParaRPr lang="ru-RU" sz="1400" dirty="0"/>
          </a:p>
        </p:txBody>
      </p:sp>
    </p:spTree>
    <p:extLst>
      <p:ext uri="{BB962C8B-B14F-4D97-AF65-F5344CB8AC3E}">
        <p14:creationId xmlns:p14="http://schemas.microsoft.com/office/powerpoint/2010/main" val="2323299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539552" y="1028343"/>
            <a:ext cx="8280920" cy="4401205"/>
          </a:xfrm>
          <a:prstGeom prst="rect">
            <a:avLst/>
          </a:prstGeom>
        </p:spPr>
        <p:txBody>
          <a:bodyPr wrap="square">
            <a:spAutoFit/>
          </a:bodyPr>
          <a:lstStyle/>
          <a:p>
            <a:pPr algn="just"/>
            <a:r>
              <a:rPr lang="ru-RU" sz="1400" b="1" dirty="0">
                <a:latin typeface="Times New Roman" pitchFamily="18" charset="0"/>
                <a:cs typeface="Times New Roman" pitchFamily="18" charset="0"/>
              </a:rPr>
              <a:t>Фактическое исполнение бюджета муниципального образования Крымский район за 2021 год по доходам составило:</a:t>
            </a:r>
            <a:endParaRPr lang="ru-RU" sz="1400" dirty="0">
              <a:latin typeface="Times New Roman" pitchFamily="18" charset="0"/>
              <a:cs typeface="Times New Roman" pitchFamily="18" charset="0"/>
            </a:endParaRPr>
          </a:p>
          <a:p>
            <a:pPr algn="just"/>
            <a:r>
              <a:rPr lang="ru-RU" sz="1400" b="1" dirty="0">
                <a:latin typeface="Times New Roman" pitchFamily="18" charset="0"/>
                <a:cs typeface="Times New Roman" pitchFamily="18" charset="0"/>
              </a:rPr>
              <a:t>2 715,8 </a:t>
            </a:r>
            <a:r>
              <a:rPr lang="ru-RU" sz="1400" b="1" dirty="0" err="1">
                <a:latin typeface="Times New Roman" pitchFamily="18" charset="0"/>
                <a:cs typeface="Times New Roman" pitchFamily="18" charset="0"/>
              </a:rPr>
              <a:t>млн.рублей</a:t>
            </a:r>
            <a:r>
              <a:rPr lang="ru-RU" sz="1400" b="1" dirty="0">
                <a:latin typeface="Times New Roman" pitchFamily="18" charset="0"/>
                <a:cs typeface="Times New Roman" pitchFamily="18" charset="0"/>
              </a:rPr>
              <a:t> или 97,3% к уточненным плановым назначениям и 91% к уровню 2020 года, в том числе по собственным доходам 959,8 </a:t>
            </a:r>
            <a:r>
              <a:rPr lang="ru-RU" sz="1400" b="1" dirty="0" err="1">
                <a:latin typeface="Times New Roman" pitchFamily="18" charset="0"/>
                <a:cs typeface="Times New Roman" pitchFamily="18" charset="0"/>
              </a:rPr>
              <a:t>млн.руб</a:t>
            </a:r>
            <a:r>
              <a:rPr lang="ru-RU" sz="1400" b="1" dirty="0">
                <a:latin typeface="Times New Roman" pitchFamily="18" charset="0"/>
                <a:cs typeface="Times New Roman" pitchFamily="18" charset="0"/>
              </a:rPr>
              <a:t>. или 101,4% к плановым назначениям и 118,3% к уровню 2020 года. </a:t>
            </a:r>
            <a:endParaRPr lang="ru-RU" sz="1400" dirty="0">
              <a:latin typeface="Times New Roman" pitchFamily="18" charset="0"/>
              <a:cs typeface="Times New Roman" pitchFamily="18" charset="0"/>
            </a:endParaRPr>
          </a:p>
          <a:p>
            <a:pPr algn="just"/>
            <a:r>
              <a:rPr lang="ru-RU" sz="1400" b="1" dirty="0">
                <a:latin typeface="Times New Roman" pitchFamily="18" charset="0"/>
                <a:cs typeface="Times New Roman" pitchFamily="18" charset="0"/>
              </a:rPr>
              <a:t>Бюджет муниципального образования Крымский район за 2021 год по расходам исполнен на 96,3% (при плане 2 845,9 млн. рублей, произведено расходов на сумму 2 741,4 млн. рублей) за счет не поступивших в бюджет района межбюджетных трансфертов из краевого бюджета.</a:t>
            </a:r>
            <a:endParaRPr lang="ru-RU" sz="1400" dirty="0">
              <a:latin typeface="Times New Roman" pitchFamily="18" charset="0"/>
              <a:cs typeface="Times New Roman" pitchFamily="18" charset="0"/>
            </a:endParaRPr>
          </a:p>
          <a:p>
            <a:pPr algn="just"/>
            <a:r>
              <a:rPr lang="ru-RU" sz="1400" dirty="0">
                <a:latin typeface="Times New Roman" pitchFamily="18" charset="0"/>
                <a:cs typeface="Times New Roman" pitchFamily="18" charset="0"/>
              </a:rPr>
              <a:t>Бюджет района программный, всего в районе принято 20 муниципальных программ. Сумма расходов в рамках реализации муниципальных программ составила 2 323,2 </a:t>
            </a:r>
            <a:r>
              <a:rPr lang="ru-RU" sz="1400" dirty="0" err="1">
                <a:latin typeface="Times New Roman" pitchFamily="18" charset="0"/>
                <a:cs typeface="Times New Roman" pitchFamily="18" charset="0"/>
              </a:rPr>
              <a:t>млн.рублей</a:t>
            </a:r>
            <a:r>
              <a:rPr lang="ru-RU" sz="1400" dirty="0">
                <a:latin typeface="Times New Roman" pitchFamily="18" charset="0"/>
                <a:cs typeface="Times New Roman" pitchFamily="18" charset="0"/>
              </a:rPr>
              <a:t> или 84,7% от общей суммы расходов и 89,9% к уровню 2020 года ( за счет не поступивших средств из краевого бюджета).</a:t>
            </a:r>
          </a:p>
          <a:p>
            <a:pPr algn="just"/>
            <a:r>
              <a:rPr lang="ru-RU" sz="1400" dirty="0">
                <a:latin typeface="Times New Roman" pitchFamily="18" charset="0"/>
                <a:cs typeface="Times New Roman" pitchFamily="18" charset="0"/>
              </a:rPr>
              <a:t>Наибольшая сумма расходов </a:t>
            </a:r>
            <a:r>
              <a:rPr lang="ru-RU" sz="1400" b="1" dirty="0">
                <a:latin typeface="Times New Roman" pitchFamily="18" charset="0"/>
                <a:cs typeface="Times New Roman" pitchFamily="18" charset="0"/>
              </a:rPr>
              <a:t>80,3%</a:t>
            </a:r>
            <a:r>
              <a:rPr lang="ru-RU" sz="1400" dirty="0">
                <a:latin typeface="Times New Roman" pitchFamily="18" charset="0"/>
                <a:cs typeface="Times New Roman" pitchFamily="18" charset="0"/>
              </a:rPr>
              <a:t> от общей суммы расходов в рамках муниципальных программ приходится на программу «Развитие образования» </a:t>
            </a:r>
            <a:r>
              <a:rPr lang="ru-RU" sz="1400" b="1" dirty="0">
                <a:latin typeface="Times New Roman" pitchFamily="18" charset="0"/>
                <a:cs typeface="Times New Roman" pitchFamily="18" charset="0"/>
              </a:rPr>
              <a:t>1 864,4</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млн.рублей</a:t>
            </a:r>
            <a:r>
              <a:rPr lang="ru-RU" sz="1400" dirty="0">
                <a:latin typeface="Times New Roman" pitchFamily="18" charset="0"/>
                <a:cs typeface="Times New Roman" pitchFamily="18" charset="0"/>
              </a:rPr>
              <a:t> или </a:t>
            </a:r>
            <a:r>
              <a:rPr lang="ru-RU" sz="1400" b="1" dirty="0">
                <a:latin typeface="Times New Roman" pitchFamily="18" charset="0"/>
                <a:cs typeface="Times New Roman" pitchFamily="18" charset="0"/>
              </a:rPr>
              <a:t>85,5%</a:t>
            </a:r>
            <a:r>
              <a:rPr lang="ru-RU" sz="1400" dirty="0">
                <a:latin typeface="Times New Roman" pitchFamily="18" charset="0"/>
                <a:cs typeface="Times New Roman" pitchFamily="18" charset="0"/>
              </a:rPr>
              <a:t> к уровню 2020 года (за счет строительства школы в </a:t>
            </a:r>
            <a:r>
              <a:rPr lang="ru-RU" sz="1400" dirty="0" err="1">
                <a:latin typeface="Times New Roman" pitchFamily="18" charset="0"/>
                <a:cs typeface="Times New Roman" pitchFamily="18" charset="0"/>
              </a:rPr>
              <a:t>Новоукраинском</a:t>
            </a:r>
            <a:r>
              <a:rPr lang="ru-RU" sz="1400" dirty="0">
                <a:latin typeface="Times New Roman" pitchFamily="18" charset="0"/>
                <a:cs typeface="Times New Roman" pitchFamily="18" charset="0"/>
              </a:rPr>
              <a:t> в 2020 году) из них: федеральный бюджет </a:t>
            </a:r>
            <a:r>
              <a:rPr lang="ru-RU" sz="1400" b="1" dirty="0">
                <a:latin typeface="Times New Roman" pitchFamily="18" charset="0"/>
                <a:cs typeface="Times New Roman" pitchFamily="18" charset="0"/>
              </a:rPr>
              <a:t>87,7</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млн.рублей</a:t>
            </a:r>
            <a:r>
              <a:rPr lang="ru-RU" sz="1400" dirty="0">
                <a:latin typeface="Times New Roman" pitchFamily="18" charset="0"/>
                <a:cs typeface="Times New Roman" pitchFamily="18" charset="0"/>
              </a:rPr>
              <a:t> , краевой бюджет </a:t>
            </a:r>
            <a:r>
              <a:rPr lang="ru-RU" sz="1400" b="1" dirty="0">
                <a:latin typeface="Times New Roman" pitchFamily="18" charset="0"/>
                <a:cs typeface="Times New Roman" pitchFamily="18" charset="0"/>
              </a:rPr>
              <a:t>1 130,3</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млн.рублей</a:t>
            </a:r>
            <a:r>
              <a:rPr lang="ru-RU" sz="1400" dirty="0">
                <a:latin typeface="Times New Roman" pitchFamily="18" charset="0"/>
                <a:cs typeface="Times New Roman" pitchFamily="18" charset="0"/>
              </a:rPr>
              <a:t>, местный бюджет </a:t>
            </a:r>
            <a:r>
              <a:rPr lang="ru-RU" sz="1400" b="1" dirty="0">
                <a:latin typeface="Times New Roman" pitchFamily="18" charset="0"/>
                <a:cs typeface="Times New Roman" pitchFamily="18" charset="0"/>
              </a:rPr>
              <a:t>646,4</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млн.рублей</a:t>
            </a:r>
            <a:r>
              <a:rPr lang="ru-RU" sz="1400" dirty="0">
                <a:latin typeface="Times New Roman" pitchFamily="18" charset="0"/>
                <a:cs typeface="Times New Roman" pitchFamily="18" charset="0"/>
              </a:rPr>
              <a:t>.</a:t>
            </a:r>
          </a:p>
          <a:p>
            <a:pPr algn="just"/>
            <a:r>
              <a:rPr lang="ru-RU" sz="1400" dirty="0">
                <a:latin typeface="Times New Roman" pitchFamily="18" charset="0"/>
                <a:cs typeface="Times New Roman" pitchFamily="18" charset="0"/>
              </a:rPr>
              <a:t>В рамках данной программы профинансированы расходы по 4 основным подпрограммам: «Развитие дошкольного образования», «Развитие общего образования, «Развитие дополнительного образования», «Обеспечение реализации муниципальной программы и прочие мероприятия в области образования». </a:t>
            </a:r>
          </a:p>
          <a:p>
            <a:pPr marL="285750" indent="-285750" algn="just">
              <a:buFontTx/>
              <a:buChar char="-"/>
            </a:pPr>
            <a:endParaRPr lang="ru-RU" sz="1400" dirty="0">
              <a:latin typeface="Times New Roman" pitchFamily="18" charset="0"/>
              <a:cs typeface="Times New Roman" pitchFamily="18" charset="0"/>
            </a:endParaRPr>
          </a:p>
          <a:p>
            <a:pPr algn="just"/>
            <a:endParaRPr lang="ru-RU" sz="1400" b="1" dirty="0">
              <a:solidFill>
                <a:schemeClr val="accent1">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32486195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539552" y="1028343"/>
            <a:ext cx="8280920" cy="5693866"/>
          </a:xfrm>
          <a:prstGeom prst="rect">
            <a:avLst/>
          </a:prstGeom>
        </p:spPr>
        <p:txBody>
          <a:bodyPr wrap="square">
            <a:spAutoFit/>
          </a:bodyPr>
          <a:lstStyle/>
          <a:p>
            <a:pPr algn="just"/>
            <a:r>
              <a:rPr lang="ru-RU" sz="1400" dirty="0">
                <a:latin typeface="Times New Roman" pitchFamily="18" charset="0"/>
                <a:cs typeface="Times New Roman" pitchFamily="18" charset="0"/>
              </a:rPr>
              <a:t>В рамках реализации программы за счет средств федерального и краевого бюджета были профинансированы следующие основные мероприятия :</a:t>
            </a:r>
          </a:p>
          <a:p>
            <a:pPr algn="just"/>
            <a:r>
              <a:rPr lang="ru-RU" sz="1400" dirty="0">
                <a:latin typeface="Times New Roman" pitchFamily="18" charset="0"/>
                <a:cs typeface="Times New Roman" pitchFamily="18" charset="0"/>
              </a:rPr>
              <a:t>- заработной платы работникам учреждений образования, оплата услуг дошкольных образовательных организаций, связанных с оказанием образовательных услуг – </a:t>
            </a:r>
            <a:r>
              <a:rPr lang="ru-RU" sz="1400" b="1" dirty="0">
                <a:latin typeface="Times New Roman" pitchFamily="18" charset="0"/>
                <a:cs typeface="Times New Roman" pitchFamily="18" charset="0"/>
              </a:rPr>
              <a:t>1 001,4</a:t>
            </a:r>
            <a:r>
              <a:rPr lang="ru-RU" sz="1400" dirty="0">
                <a:latin typeface="Times New Roman" pitchFamily="18" charset="0"/>
                <a:cs typeface="Times New Roman" pitchFamily="18" charset="0"/>
              </a:rPr>
              <a:t> млн. руб. или </a:t>
            </a:r>
            <a:r>
              <a:rPr lang="ru-RU" sz="1400" b="1" dirty="0">
                <a:latin typeface="Times New Roman" pitchFamily="18" charset="0"/>
                <a:cs typeface="Times New Roman" pitchFamily="18" charset="0"/>
              </a:rPr>
              <a:t>82,2%</a:t>
            </a:r>
            <a:r>
              <a:rPr lang="ru-RU" sz="1400" dirty="0">
                <a:latin typeface="Times New Roman" pitchFamily="18" charset="0"/>
                <a:cs typeface="Times New Roman" pitchFamily="18" charset="0"/>
              </a:rPr>
              <a:t> от общей суммы расходов за счет средств межбюджетных трансфертов из других бюджетов бюджетной системы ;</a:t>
            </a:r>
          </a:p>
          <a:p>
            <a:pPr algn="just"/>
            <a:r>
              <a:rPr lang="ru-RU" sz="1400" dirty="0">
                <a:latin typeface="Times New Roman" pitchFamily="18" charset="0"/>
                <a:cs typeface="Times New Roman" pitchFamily="18" charset="0"/>
              </a:rPr>
              <a:t>- выплаты за классное руководство педагогическим работникам </a:t>
            </a:r>
            <a:r>
              <a:rPr lang="ru-RU" sz="1400" b="1" dirty="0">
                <a:latin typeface="Times New Roman" pitchFamily="18" charset="0"/>
                <a:cs typeface="Times New Roman" pitchFamily="18" charset="0"/>
              </a:rPr>
              <a:t>48,2</a:t>
            </a:r>
            <a:r>
              <a:rPr lang="ru-RU" sz="1400" dirty="0">
                <a:latin typeface="Times New Roman" pitchFamily="18" charset="0"/>
                <a:cs typeface="Times New Roman" pitchFamily="18" charset="0"/>
              </a:rPr>
              <a:t> млн. руб.;</a:t>
            </a:r>
          </a:p>
          <a:p>
            <a:pPr algn="just"/>
            <a:r>
              <a:rPr lang="ru-RU" sz="1400" dirty="0">
                <a:latin typeface="Times New Roman" pitchFamily="18" charset="0"/>
                <a:cs typeface="Times New Roman" pitchFamily="18" charset="0"/>
              </a:rPr>
              <a:t>- обеспечение горячим питанием учащихся 1-4 классов </a:t>
            </a:r>
            <a:r>
              <a:rPr lang="ru-RU" sz="1400" b="1" dirty="0">
                <a:latin typeface="Times New Roman" pitchFamily="18" charset="0"/>
                <a:cs typeface="Times New Roman" pitchFamily="18" charset="0"/>
              </a:rPr>
              <a:t>52,0</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млн.руб</a:t>
            </a:r>
            <a:r>
              <a:rPr lang="ru-RU" sz="1400" dirty="0">
                <a:latin typeface="Times New Roman" pitchFamily="18" charset="0"/>
                <a:cs typeface="Times New Roman" pitchFamily="18" charset="0"/>
              </a:rPr>
              <a:t>.;</a:t>
            </a:r>
          </a:p>
          <a:p>
            <a:pPr algn="just"/>
            <a:r>
              <a:rPr lang="ru-RU" sz="1400" dirty="0">
                <a:latin typeface="Times New Roman" pitchFamily="18" charset="0"/>
                <a:cs typeface="Times New Roman" pitchFamily="18" charset="0"/>
              </a:rPr>
              <a:t>- ремонт пищеблока МБОУ СОШ №9- </a:t>
            </a:r>
            <a:r>
              <a:rPr lang="ru-RU" sz="1400" b="1" dirty="0">
                <a:latin typeface="Times New Roman" pitchFamily="18" charset="0"/>
                <a:cs typeface="Times New Roman" pitchFamily="18" charset="0"/>
              </a:rPr>
              <a:t>8,3</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млн.руб</a:t>
            </a:r>
            <a:r>
              <a:rPr lang="ru-RU" sz="1400" dirty="0">
                <a:latin typeface="Times New Roman" pitchFamily="18" charset="0"/>
                <a:cs typeface="Times New Roman" pitchFamily="18" charset="0"/>
              </a:rPr>
              <a:t>.</a:t>
            </a:r>
          </a:p>
          <a:p>
            <a:pPr algn="just"/>
            <a:r>
              <a:rPr lang="ru-RU" sz="1400" dirty="0">
                <a:latin typeface="Times New Roman" pitchFamily="18" charset="0"/>
                <a:cs typeface="Times New Roman" pitchFamily="18" charset="0"/>
              </a:rPr>
              <a:t>- обеспечению льготным питанием учащихся из многодетных семей – </a:t>
            </a:r>
            <a:r>
              <a:rPr lang="ru-RU" sz="1400" b="1" dirty="0">
                <a:latin typeface="Times New Roman" pitchFamily="18" charset="0"/>
                <a:cs typeface="Times New Roman" pitchFamily="18" charset="0"/>
              </a:rPr>
              <a:t>2,0</a:t>
            </a:r>
            <a:r>
              <a:rPr lang="ru-RU" sz="1400" dirty="0">
                <a:latin typeface="Times New Roman" pitchFamily="18" charset="0"/>
                <a:cs typeface="Times New Roman" pitchFamily="18" charset="0"/>
              </a:rPr>
              <a:t> млн. руб.;</a:t>
            </a:r>
          </a:p>
          <a:p>
            <a:pPr algn="just"/>
            <a:r>
              <a:rPr lang="ru-RU" sz="1400" dirty="0">
                <a:latin typeface="Times New Roman" pitchFamily="18" charset="0"/>
                <a:cs typeface="Times New Roman" pitchFamily="18" charset="0"/>
              </a:rPr>
              <a:t>- приобретение автобуса для МБОУ СОШ № 57 – </a:t>
            </a:r>
            <a:r>
              <a:rPr lang="ru-RU" sz="1400" b="1" dirty="0">
                <a:latin typeface="Times New Roman" pitchFamily="18" charset="0"/>
                <a:cs typeface="Times New Roman" pitchFamily="18" charset="0"/>
              </a:rPr>
              <a:t>3,8</a:t>
            </a:r>
            <a:r>
              <a:rPr lang="ru-RU" sz="1400" dirty="0">
                <a:latin typeface="Times New Roman" pitchFamily="18" charset="0"/>
                <a:cs typeface="Times New Roman" pitchFamily="18" charset="0"/>
              </a:rPr>
              <a:t>тыс. руб.;</a:t>
            </a:r>
          </a:p>
          <a:p>
            <a:pPr algn="just"/>
            <a:r>
              <a:rPr lang="ru-RU" sz="1400" dirty="0">
                <a:latin typeface="Times New Roman" pitchFamily="18" charset="0"/>
                <a:cs typeface="Times New Roman" pitchFamily="18" charset="0"/>
              </a:rPr>
              <a:t>- материально- техническое оснащение пунктов проведения экзаменов для государственной итоговой аттестации по образовательным программам основного общего и среднего общего образования – </a:t>
            </a:r>
            <a:r>
              <a:rPr lang="ru-RU" sz="1400" b="1" dirty="0">
                <a:latin typeface="Times New Roman" pitchFamily="18" charset="0"/>
                <a:cs typeface="Times New Roman" pitchFamily="18" charset="0"/>
              </a:rPr>
              <a:t>3,5</a:t>
            </a:r>
            <a:r>
              <a:rPr lang="ru-RU" sz="1400" dirty="0">
                <a:latin typeface="Times New Roman" pitchFamily="18" charset="0"/>
                <a:cs typeface="Times New Roman" pitchFamily="18" charset="0"/>
              </a:rPr>
              <a:t> млн. руб.,</a:t>
            </a:r>
          </a:p>
          <a:p>
            <a:pPr algn="just"/>
            <a:r>
              <a:rPr lang="ru-RU" sz="1400" dirty="0">
                <a:latin typeface="Times New Roman" pitchFamily="18" charset="0"/>
                <a:cs typeface="Times New Roman" pitchFamily="18" charset="0"/>
              </a:rPr>
              <a:t>- создание дошкольных мест (ЗСК) (школа № 3, 22) - </a:t>
            </a:r>
            <a:r>
              <a:rPr lang="ru-RU" sz="1400" b="1" dirty="0">
                <a:latin typeface="Times New Roman" pitchFamily="18" charset="0"/>
                <a:cs typeface="Times New Roman" pitchFamily="18" charset="0"/>
              </a:rPr>
              <a:t>37,1</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млн.руб</a:t>
            </a:r>
            <a:r>
              <a:rPr lang="ru-RU" sz="1400" dirty="0">
                <a:latin typeface="Times New Roman" pitchFamily="18" charset="0"/>
                <a:cs typeface="Times New Roman" pitchFamily="18" charset="0"/>
              </a:rPr>
              <a:t>.;</a:t>
            </a:r>
          </a:p>
          <a:p>
            <a:pPr marL="285750" indent="-285750" algn="just">
              <a:buFontTx/>
              <a:buChar char="-"/>
            </a:pPr>
            <a:r>
              <a:rPr lang="ru-RU" sz="1400" dirty="0" smtClean="0">
                <a:latin typeface="Times New Roman" pitchFamily="18" charset="0"/>
                <a:cs typeface="Times New Roman" pitchFamily="18" charset="0"/>
              </a:rPr>
              <a:t>капитальный </a:t>
            </a:r>
            <a:r>
              <a:rPr lang="ru-RU" sz="1400" dirty="0">
                <a:latin typeface="Times New Roman" pitchFamily="18" charset="0"/>
                <a:cs typeface="Times New Roman" pitchFamily="18" charset="0"/>
              </a:rPr>
              <a:t>ремонт кровли, ремонт козырька, ремонт пищеблока, ремонт системы водоснабжения и водоотведения, приобретение оборудования для кабинета ОБЖ (ЗСК) д/с 9,18,26, школа 9,23,57, гимназия №7,ЦРТДЮ – </a:t>
            </a:r>
            <a:r>
              <a:rPr lang="ru-RU" sz="1400" b="1" dirty="0">
                <a:latin typeface="Times New Roman" pitchFamily="18" charset="0"/>
                <a:cs typeface="Times New Roman" pitchFamily="18" charset="0"/>
              </a:rPr>
              <a:t>9,8</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млн.руб</a:t>
            </a:r>
            <a:r>
              <a:rPr lang="ru-RU" sz="1400" dirty="0" smtClean="0">
                <a:latin typeface="Times New Roman" pitchFamily="18" charset="0"/>
                <a:cs typeface="Times New Roman" pitchFamily="18" charset="0"/>
              </a:rPr>
              <a:t>.;</a:t>
            </a:r>
          </a:p>
          <a:p>
            <a:pPr algn="just"/>
            <a:r>
              <a:rPr lang="ru-RU" sz="1400" b="1" dirty="0">
                <a:latin typeface="Times New Roman" pitchFamily="18" charset="0"/>
                <a:cs typeface="Times New Roman" pitchFamily="18" charset="0"/>
              </a:rPr>
              <a:t>За счет средств районного бюджета</a:t>
            </a:r>
            <a:r>
              <a:rPr lang="ru-RU" sz="1400" dirty="0">
                <a:latin typeface="Times New Roman" pitchFamily="18" charset="0"/>
                <a:cs typeface="Times New Roman" pitchFamily="18" charset="0"/>
              </a:rPr>
              <a:t> в 2021 году в рамках муниципальной программы «Развитие образования» были профинансированы расходы в сумме </a:t>
            </a:r>
            <a:r>
              <a:rPr lang="ru-RU" sz="1400" b="1" dirty="0">
                <a:latin typeface="Times New Roman" pitchFamily="18" charset="0"/>
                <a:cs typeface="Times New Roman" pitchFamily="18" charset="0"/>
              </a:rPr>
              <a:t>646,4</a:t>
            </a:r>
            <a:r>
              <a:rPr lang="ru-RU" sz="1400" dirty="0">
                <a:latin typeface="Times New Roman" pitchFamily="18" charset="0"/>
                <a:cs typeface="Times New Roman" pitchFamily="18" charset="0"/>
              </a:rPr>
              <a:t> млн. руб., в том числе: </a:t>
            </a:r>
          </a:p>
          <a:p>
            <a:pPr algn="just"/>
            <a:r>
              <a:rPr lang="ru-RU" sz="1400" dirty="0">
                <a:latin typeface="Times New Roman" pitchFamily="18" charset="0"/>
                <a:cs typeface="Times New Roman" pitchFamily="18" charset="0"/>
              </a:rPr>
              <a:t>- на выполнение муниципального задания дошкольными, общеобразовательными образовательными организациями, организациями дополнительного образования (выплата заработной платы, оплата коммунальных услуг, услуг связи, услуг по содержанию имущества, налогов, приобретение продуктов питания для дошкольных образовательных организаций, оплата ГСМ, котельно-печного топлива) – </a:t>
            </a:r>
            <a:r>
              <a:rPr lang="ru-RU" sz="1400" b="1" dirty="0">
                <a:latin typeface="Times New Roman" pitchFamily="18" charset="0"/>
                <a:cs typeface="Times New Roman" pitchFamily="18" charset="0"/>
              </a:rPr>
              <a:t>462,5</a:t>
            </a:r>
            <a:r>
              <a:rPr lang="ru-RU" sz="1400" dirty="0">
                <a:latin typeface="Times New Roman" pitchFamily="18" charset="0"/>
                <a:cs typeface="Times New Roman" pitchFamily="18" charset="0"/>
              </a:rPr>
              <a:t> млн. руб.;</a:t>
            </a:r>
          </a:p>
          <a:p>
            <a:pPr algn="just"/>
            <a:r>
              <a:rPr lang="ru-RU" sz="1400" dirty="0">
                <a:latin typeface="Times New Roman" pitchFamily="18" charset="0"/>
                <a:cs typeface="Times New Roman" pitchFamily="18" charset="0"/>
              </a:rPr>
              <a:t>- подготовка к сдаче в эксплуатацию школа № 44 – </a:t>
            </a:r>
            <a:r>
              <a:rPr lang="ru-RU" sz="1400" b="1" dirty="0">
                <a:latin typeface="Times New Roman" pitchFamily="18" charset="0"/>
                <a:cs typeface="Times New Roman" pitchFamily="18" charset="0"/>
              </a:rPr>
              <a:t>7,4</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млн.руб</a:t>
            </a:r>
            <a:r>
              <a:rPr lang="ru-RU" sz="1400" dirty="0">
                <a:latin typeface="Times New Roman" pitchFamily="18" charset="0"/>
                <a:cs typeface="Times New Roman" pitchFamily="18" charset="0"/>
              </a:rPr>
              <a:t>.</a:t>
            </a:r>
          </a:p>
          <a:p>
            <a:pPr marL="285750" indent="-285750">
              <a:buFontTx/>
              <a:buChar char="-"/>
            </a:pPr>
            <a:endParaRPr lang="ru-RU" sz="1400" dirty="0"/>
          </a:p>
        </p:txBody>
      </p:sp>
    </p:spTree>
    <p:extLst>
      <p:ext uri="{BB962C8B-B14F-4D97-AF65-F5344CB8AC3E}">
        <p14:creationId xmlns:p14="http://schemas.microsoft.com/office/powerpoint/2010/main" val="28679749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539552" y="1028343"/>
            <a:ext cx="8280920" cy="5262979"/>
          </a:xfrm>
          <a:prstGeom prst="rect">
            <a:avLst/>
          </a:prstGeom>
        </p:spPr>
        <p:txBody>
          <a:bodyPr wrap="square">
            <a:spAutoFit/>
          </a:bodyPr>
          <a:lstStyle/>
          <a:p>
            <a:pPr algn="just"/>
            <a:r>
              <a:rPr lang="ru-RU" sz="1400" dirty="0">
                <a:latin typeface="Times New Roman" pitchFamily="18" charset="0"/>
                <a:cs typeface="Times New Roman" pitchFamily="18" charset="0"/>
              </a:rPr>
              <a:t>- приобретение оборудования, посуды, мебели, игрушек, мягкого инвентаря для оснащения дошкольных групп (д/с 35,2,26,21,1,14,школа 22)– </a:t>
            </a:r>
            <a:r>
              <a:rPr lang="ru-RU" sz="1400" b="1" dirty="0">
                <a:latin typeface="Times New Roman" pitchFamily="18" charset="0"/>
                <a:cs typeface="Times New Roman" pitchFamily="18" charset="0"/>
              </a:rPr>
              <a:t>16,9</a:t>
            </a:r>
            <a:r>
              <a:rPr lang="ru-RU" sz="1400" dirty="0">
                <a:latin typeface="Times New Roman" pitchFamily="18" charset="0"/>
                <a:cs typeface="Times New Roman" pitchFamily="18" charset="0"/>
              </a:rPr>
              <a:t> млн. руб.;</a:t>
            </a:r>
          </a:p>
          <a:p>
            <a:pPr algn="just"/>
            <a:r>
              <a:rPr lang="ru-RU" sz="1400" dirty="0">
                <a:latin typeface="Times New Roman" pitchFamily="18" charset="0"/>
                <a:cs typeface="Times New Roman" pitchFamily="18" charset="0"/>
              </a:rPr>
              <a:t>- капитальный ремонт помещений для создания групп дошкольного возраста (д/с 5, школа 22) – </a:t>
            </a:r>
            <a:r>
              <a:rPr lang="ru-RU" sz="1400" b="1" dirty="0">
                <a:latin typeface="Times New Roman" pitchFamily="18" charset="0"/>
                <a:cs typeface="Times New Roman" pitchFamily="18" charset="0"/>
              </a:rPr>
              <a:t>20,7</a:t>
            </a:r>
            <a:r>
              <a:rPr lang="ru-RU" sz="1400" dirty="0">
                <a:latin typeface="Times New Roman" pitchFamily="18" charset="0"/>
                <a:cs typeface="Times New Roman" pitchFamily="18" charset="0"/>
              </a:rPr>
              <a:t> млн. руб.;</a:t>
            </a:r>
          </a:p>
          <a:p>
            <a:pPr algn="just"/>
            <a:r>
              <a:rPr lang="ru-RU" sz="1400" dirty="0">
                <a:latin typeface="Times New Roman" pitchFamily="18" charset="0"/>
                <a:cs typeface="Times New Roman" pitchFamily="18" charset="0"/>
              </a:rPr>
              <a:t>- монтаж подъемной платформы для инвалидов, текущий ремонт, ремонт сетей водоснабжения, ремонт кровли, замена электропроводки (д/с 14,35,36,6,9,)-</a:t>
            </a:r>
            <a:r>
              <a:rPr lang="ru-RU" sz="1400" b="1" dirty="0">
                <a:latin typeface="Times New Roman" pitchFamily="18" charset="0"/>
                <a:cs typeface="Times New Roman" pitchFamily="18" charset="0"/>
              </a:rPr>
              <a:t>1,8</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млн.руб</a:t>
            </a:r>
            <a:r>
              <a:rPr lang="ru-RU" sz="1400" dirty="0">
                <a:latin typeface="Times New Roman" pitchFamily="18" charset="0"/>
                <a:cs typeface="Times New Roman" pitchFamily="18" charset="0"/>
              </a:rPr>
              <a:t>.</a:t>
            </a:r>
          </a:p>
          <a:p>
            <a:pPr algn="just"/>
            <a:r>
              <a:rPr lang="ru-RU" sz="1400" dirty="0">
                <a:latin typeface="Times New Roman" pitchFamily="18" charset="0"/>
                <a:cs typeface="Times New Roman" pitchFamily="18" charset="0"/>
              </a:rPr>
              <a:t>- на капитальный ремонт зданий и сооружений, благоустройство территорий, прилегающих к зданиям и сооружениям муниципальных образовательных организаций (д/с № 6, 42, 14, ООШ № 1, 3,7, 5,65,12,16,31,4,41,9,ДЮСШ 2) – </a:t>
            </a:r>
            <a:r>
              <a:rPr lang="ru-RU" sz="1400" b="1" dirty="0">
                <a:latin typeface="Times New Roman" pitchFamily="18" charset="0"/>
                <a:cs typeface="Times New Roman" pitchFamily="18" charset="0"/>
              </a:rPr>
              <a:t>7,0</a:t>
            </a:r>
            <a:r>
              <a:rPr lang="ru-RU" sz="1400" dirty="0">
                <a:latin typeface="Times New Roman" pitchFamily="18" charset="0"/>
                <a:cs typeface="Times New Roman" pitchFamily="18" charset="0"/>
              </a:rPr>
              <a:t> млн. руб.;</a:t>
            </a:r>
          </a:p>
          <a:p>
            <a:pPr algn="just"/>
            <a:r>
              <a:rPr lang="ru-RU" sz="1400" dirty="0">
                <a:latin typeface="Times New Roman" pitchFamily="18" charset="0"/>
                <a:cs typeface="Times New Roman" pitchFamily="18" charset="0"/>
              </a:rPr>
              <a:t>- на приобретение автобусов и микроавтобусов для МБОУ СОШ № 57 – </a:t>
            </a:r>
            <a:r>
              <a:rPr lang="ru-RU" sz="1400" b="1" dirty="0">
                <a:latin typeface="Times New Roman" pitchFamily="18" charset="0"/>
                <a:cs typeface="Times New Roman" pitchFamily="18" charset="0"/>
              </a:rPr>
              <a:t>1,0</a:t>
            </a:r>
            <a:r>
              <a:rPr lang="ru-RU" sz="1400" dirty="0">
                <a:latin typeface="Times New Roman" pitchFamily="18" charset="0"/>
                <a:cs typeface="Times New Roman" pitchFamily="18" charset="0"/>
              </a:rPr>
              <a:t> млн. руб.;</a:t>
            </a:r>
          </a:p>
          <a:p>
            <a:pPr algn="just"/>
            <a:r>
              <a:rPr lang="ru-RU" sz="1400" dirty="0">
                <a:latin typeface="Times New Roman" pitchFamily="18" charset="0"/>
                <a:cs typeface="Times New Roman" pitchFamily="18" charset="0"/>
              </a:rPr>
              <a:t>- приобретение нежилого помещения х. Павловский для ДЮСШ 2 – </a:t>
            </a:r>
            <a:r>
              <a:rPr lang="ru-RU" sz="1400" b="1" dirty="0">
                <a:latin typeface="Times New Roman" pitchFamily="18" charset="0"/>
                <a:cs typeface="Times New Roman" pitchFamily="18" charset="0"/>
              </a:rPr>
              <a:t>12,0</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млн.руб</a:t>
            </a:r>
            <a:r>
              <a:rPr lang="ru-RU" sz="1400" dirty="0">
                <a:latin typeface="Times New Roman" pitchFamily="18" charset="0"/>
                <a:cs typeface="Times New Roman" pitchFamily="18" charset="0"/>
              </a:rPr>
              <a:t>.;</a:t>
            </a:r>
          </a:p>
          <a:p>
            <a:pPr algn="just"/>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госэкпертизы</a:t>
            </a:r>
            <a:r>
              <a:rPr lang="ru-RU" sz="1400" dirty="0">
                <a:latin typeface="Times New Roman" pitchFamily="18" charset="0"/>
                <a:cs typeface="Times New Roman" pitchFamily="18" charset="0"/>
              </a:rPr>
              <a:t> – </a:t>
            </a:r>
            <a:r>
              <a:rPr lang="ru-RU" sz="1400" b="1" dirty="0">
                <a:latin typeface="Times New Roman" pitchFamily="18" charset="0"/>
                <a:cs typeface="Times New Roman" pitchFamily="18" charset="0"/>
              </a:rPr>
              <a:t>1,4</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млн.руб</a:t>
            </a:r>
            <a:r>
              <a:rPr lang="ru-RU" sz="1400" dirty="0">
                <a:latin typeface="Times New Roman" pitchFamily="18" charset="0"/>
                <a:cs typeface="Times New Roman" pitchFamily="18" charset="0"/>
              </a:rPr>
              <a:t>.</a:t>
            </a:r>
          </a:p>
          <a:p>
            <a:pPr algn="just"/>
            <a:r>
              <a:rPr lang="ru-RU" sz="1400" dirty="0">
                <a:latin typeface="Times New Roman" pitchFamily="18" charset="0"/>
                <a:cs typeface="Times New Roman" pitchFamily="18" charset="0"/>
              </a:rPr>
              <a:t>- на организацию и обеспечение бесплатным горячим питанием обучающихся 1-4 классов (</a:t>
            </a:r>
            <a:r>
              <a:rPr lang="ru-RU" sz="1400" dirty="0" err="1">
                <a:latin typeface="Times New Roman" pitchFamily="18" charset="0"/>
                <a:cs typeface="Times New Roman" pitchFamily="18" charset="0"/>
              </a:rPr>
              <a:t>софинансирование</a:t>
            </a:r>
            <a:r>
              <a:rPr lang="ru-RU" sz="1400" dirty="0">
                <a:latin typeface="Times New Roman" pitchFamily="18" charset="0"/>
                <a:cs typeface="Times New Roman" pitchFamily="18" charset="0"/>
              </a:rPr>
              <a:t>) – </a:t>
            </a:r>
            <a:r>
              <a:rPr lang="ru-RU" sz="1400" b="1" dirty="0">
                <a:latin typeface="Times New Roman" pitchFamily="18" charset="0"/>
                <a:cs typeface="Times New Roman" pitchFamily="18" charset="0"/>
              </a:rPr>
              <a:t>2,7 </a:t>
            </a:r>
            <a:r>
              <a:rPr lang="ru-RU" sz="1400" dirty="0">
                <a:latin typeface="Times New Roman" pitchFamily="18" charset="0"/>
                <a:cs typeface="Times New Roman" pitchFamily="18" charset="0"/>
              </a:rPr>
              <a:t>млн. руб.;</a:t>
            </a:r>
          </a:p>
          <a:p>
            <a:pPr algn="just"/>
            <a:r>
              <a:rPr lang="ru-RU" sz="1400" dirty="0">
                <a:latin typeface="Times New Roman" pitchFamily="18" charset="0"/>
                <a:cs typeface="Times New Roman" pitchFamily="18" charset="0"/>
              </a:rPr>
              <a:t>- на организацию и обеспечение бесплатным горячим питанием обучающихся 1-4 классов (сверх </a:t>
            </a:r>
            <a:r>
              <a:rPr lang="ru-RU" sz="1400" dirty="0" err="1">
                <a:latin typeface="Times New Roman" pitchFamily="18" charset="0"/>
                <a:cs typeface="Times New Roman" pitchFamily="18" charset="0"/>
              </a:rPr>
              <a:t>софинансирования</a:t>
            </a:r>
            <a:r>
              <a:rPr lang="ru-RU" sz="1400" dirty="0">
                <a:latin typeface="Times New Roman" pitchFamily="18" charset="0"/>
                <a:cs typeface="Times New Roman" pitchFamily="18" charset="0"/>
              </a:rPr>
              <a:t>) – </a:t>
            </a:r>
            <a:r>
              <a:rPr lang="ru-RU" sz="1400" b="1" dirty="0">
                <a:latin typeface="Times New Roman" pitchFamily="18" charset="0"/>
                <a:cs typeface="Times New Roman" pitchFamily="18" charset="0"/>
              </a:rPr>
              <a:t>8,8 </a:t>
            </a:r>
            <a:r>
              <a:rPr lang="ru-RU" sz="1400" dirty="0">
                <a:latin typeface="Times New Roman" pitchFamily="18" charset="0"/>
                <a:cs typeface="Times New Roman" pitchFamily="18" charset="0"/>
              </a:rPr>
              <a:t>млн. руб.;</a:t>
            </a:r>
          </a:p>
          <a:p>
            <a:pPr algn="just"/>
            <a:r>
              <a:rPr lang="ru-RU" sz="1400" dirty="0">
                <a:latin typeface="Times New Roman" pitchFamily="18" charset="0"/>
                <a:cs typeface="Times New Roman" pitchFamily="18" charset="0"/>
              </a:rPr>
              <a:t>- компенсация питания учащимся с ограниченными возможностями здоровья обучающихся на дому – </a:t>
            </a:r>
            <a:r>
              <a:rPr lang="ru-RU" sz="1400" b="1" dirty="0">
                <a:latin typeface="Times New Roman" pitchFamily="18" charset="0"/>
                <a:cs typeface="Times New Roman" pitchFamily="18" charset="0"/>
              </a:rPr>
              <a:t>0,8 </a:t>
            </a:r>
            <a:r>
              <a:rPr lang="ru-RU" sz="1400" dirty="0">
                <a:latin typeface="Times New Roman" pitchFamily="18" charset="0"/>
                <a:cs typeface="Times New Roman" pitchFamily="18" charset="0"/>
              </a:rPr>
              <a:t>млн. руб.;</a:t>
            </a:r>
          </a:p>
          <a:p>
            <a:pPr algn="just"/>
            <a:r>
              <a:rPr lang="ru-RU" sz="1400" dirty="0">
                <a:latin typeface="Times New Roman" pitchFamily="18" charset="0"/>
                <a:cs typeface="Times New Roman" pitchFamily="18" charset="0"/>
              </a:rPr>
              <a:t>- частичная компенсация удорожания стоимости питания учащихся старших классов с ограниченными возможностями по здоровью – </a:t>
            </a:r>
            <a:r>
              <a:rPr lang="ru-RU" sz="1400" b="1" dirty="0">
                <a:latin typeface="Times New Roman" pitchFamily="18" charset="0"/>
                <a:cs typeface="Times New Roman" pitchFamily="18" charset="0"/>
              </a:rPr>
              <a:t>10,6</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млн.рублей</a:t>
            </a:r>
            <a:r>
              <a:rPr lang="ru-RU" sz="1400" dirty="0">
                <a:latin typeface="Times New Roman" pitchFamily="18" charset="0"/>
                <a:cs typeface="Times New Roman" pitchFamily="18" charset="0"/>
              </a:rPr>
              <a:t>;</a:t>
            </a:r>
          </a:p>
          <a:p>
            <a:pPr algn="just"/>
            <a:r>
              <a:rPr lang="ru-RU" sz="1400" dirty="0">
                <a:latin typeface="Times New Roman" pitchFamily="18" charset="0"/>
                <a:cs typeface="Times New Roman" pitchFamily="18" charset="0"/>
              </a:rPr>
              <a:t>- частичная компенсация удорожания стоимости питания учащихся (11,6 руб.) – </a:t>
            </a:r>
            <a:r>
              <a:rPr lang="ru-RU" sz="1400" b="1" dirty="0">
                <a:latin typeface="Times New Roman" pitchFamily="18" charset="0"/>
                <a:cs typeface="Times New Roman" pitchFamily="18" charset="0"/>
              </a:rPr>
              <a:t>9,4</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млн.рублей</a:t>
            </a:r>
            <a:endParaRPr lang="ru-RU" sz="1400" dirty="0">
              <a:latin typeface="Times New Roman" pitchFamily="18" charset="0"/>
              <a:cs typeface="Times New Roman" pitchFamily="18" charset="0"/>
            </a:endParaRPr>
          </a:p>
          <a:p>
            <a:pPr algn="just"/>
            <a:r>
              <a:rPr lang="ru-RU" sz="1400" dirty="0">
                <a:latin typeface="Times New Roman" pitchFamily="18" charset="0"/>
                <a:cs typeface="Times New Roman" pitchFamily="18" charset="0"/>
              </a:rPr>
              <a:t>- приобретение продуктов питания для дошкольных учреждений – </a:t>
            </a:r>
            <a:r>
              <a:rPr lang="ru-RU" sz="1400" b="1" dirty="0">
                <a:latin typeface="Times New Roman" pitchFamily="18" charset="0"/>
                <a:cs typeface="Times New Roman" pitchFamily="18" charset="0"/>
              </a:rPr>
              <a:t>59,0</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млн.рублей</a:t>
            </a:r>
            <a:r>
              <a:rPr lang="ru-RU" sz="1400" dirty="0">
                <a:latin typeface="Times New Roman" pitchFamily="18" charset="0"/>
                <a:cs typeface="Times New Roman" pitchFamily="18" charset="0"/>
              </a:rPr>
              <a:t>;</a:t>
            </a:r>
          </a:p>
          <a:p>
            <a:pPr algn="just"/>
            <a:r>
              <a:rPr lang="ru-RU" sz="1400" dirty="0">
                <a:latin typeface="Times New Roman" pitchFamily="18" charset="0"/>
                <a:cs typeface="Times New Roman" pitchFamily="18" charset="0"/>
              </a:rPr>
              <a:t>- на приобретение движимого имущества для дошкольных организаций – </a:t>
            </a:r>
            <a:r>
              <a:rPr lang="ru-RU" sz="1400" b="1" dirty="0">
                <a:latin typeface="Times New Roman" pitchFamily="18" charset="0"/>
                <a:cs typeface="Times New Roman" pitchFamily="18" charset="0"/>
              </a:rPr>
              <a:t>0,2</a:t>
            </a:r>
            <a:r>
              <a:rPr lang="ru-RU" sz="1400" dirty="0">
                <a:latin typeface="Times New Roman" pitchFamily="18" charset="0"/>
                <a:cs typeface="Times New Roman" pitchFamily="18" charset="0"/>
              </a:rPr>
              <a:t> млн. руб.;</a:t>
            </a:r>
          </a:p>
          <a:p>
            <a:pPr algn="just"/>
            <a:endParaRPr lang="ru-RU" sz="1400" dirty="0">
              <a:latin typeface="Times New Roman" pitchFamily="18" charset="0"/>
              <a:cs typeface="Times New Roman" pitchFamily="18" charset="0"/>
            </a:endParaRPr>
          </a:p>
        </p:txBody>
      </p:sp>
    </p:spTree>
    <p:extLst>
      <p:ext uri="{BB962C8B-B14F-4D97-AF65-F5344CB8AC3E}">
        <p14:creationId xmlns:p14="http://schemas.microsoft.com/office/powerpoint/2010/main" val="18236828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539552" y="1028343"/>
            <a:ext cx="8280920" cy="5909310"/>
          </a:xfrm>
          <a:prstGeom prst="rect">
            <a:avLst/>
          </a:prstGeom>
        </p:spPr>
        <p:txBody>
          <a:bodyPr wrap="square">
            <a:spAutoFit/>
          </a:bodyPr>
          <a:lstStyle/>
          <a:p>
            <a:pPr algn="just"/>
            <a:r>
              <a:rPr lang="ru-RU" sz="1400" dirty="0">
                <a:latin typeface="Times New Roman" pitchFamily="18" charset="0"/>
                <a:cs typeface="Times New Roman" pitchFamily="18" charset="0"/>
              </a:rPr>
              <a:t>- на приобретение мебели для оснащения профильных кабинетов в рамках регионального проекта «Современная школа» - </a:t>
            </a:r>
            <a:r>
              <a:rPr lang="ru-RU" sz="1400" b="1" dirty="0">
                <a:latin typeface="Times New Roman" pitchFamily="18" charset="0"/>
                <a:cs typeface="Times New Roman" pitchFamily="18" charset="0"/>
              </a:rPr>
              <a:t>1,8</a:t>
            </a:r>
            <a:r>
              <a:rPr lang="ru-RU" sz="1400" dirty="0">
                <a:latin typeface="Times New Roman" pitchFamily="18" charset="0"/>
                <a:cs typeface="Times New Roman" pitchFamily="18" charset="0"/>
              </a:rPr>
              <a:t> млн. руб.;</a:t>
            </a:r>
          </a:p>
          <a:p>
            <a:pPr algn="just"/>
            <a:r>
              <a:rPr lang="ru-RU" sz="1400" dirty="0">
                <a:latin typeface="Times New Roman" pitchFamily="18" charset="0"/>
                <a:cs typeface="Times New Roman" pitchFamily="18" charset="0"/>
              </a:rPr>
              <a:t>- содержание казенных учреждений управления образования (заработная плата) (ЦОКО, ИМЦ. ХЭС) – </a:t>
            </a:r>
            <a:r>
              <a:rPr lang="ru-RU" sz="1400" b="1" dirty="0">
                <a:latin typeface="Times New Roman" pitchFamily="18" charset="0"/>
                <a:cs typeface="Times New Roman" pitchFamily="18" charset="0"/>
              </a:rPr>
              <a:t>35,7</a:t>
            </a:r>
            <a:r>
              <a:rPr lang="ru-RU" sz="1400" dirty="0">
                <a:latin typeface="Times New Roman" pitchFamily="18" charset="0"/>
                <a:cs typeface="Times New Roman" pitchFamily="18" charset="0"/>
              </a:rPr>
              <a:t> млн. руб.;</a:t>
            </a:r>
          </a:p>
          <a:p>
            <a:pPr algn="just"/>
            <a:r>
              <a:rPr lang="ru-RU" sz="1400" dirty="0">
                <a:latin typeface="Times New Roman" pitchFamily="18" charset="0"/>
                <a:cs typeface="Times New Roman" pitchFamily="18" charset="0"/>
              </a:rPr>
              <a:t>- приобретение товаров, работ и услуг для муниципальных нужд – </a:t>
            </a:r>
            <a:r>
              <a:rPr lang="ru-RU" sz="1400" b="1" dirty="0">
                <a:latin typeface="Times New Roman" pitchFamily="18" charset="0"/>
                <a:cs typeface="Times New Roman" pitchFamily="18" charset="0"/>
              </a:rPr>
              <a:t>25,6</a:t>
            </a:r>
            <a:r>
              <a:rPr lang="ru-RU" sz="1400" dirty="0">
                <a:latin typeface="Times New Roman" pitchFamily="18" charset="0"/>
                <a:cs typeface="Times New Roman" pitchFamily="18" charset="0"/>
              </a:rPr>
              <a:t> млн. руб. и т.д.</a:t>
            </a:r>
          </a:p>
          <a:p>
            <a:pPr marL="285750" indent="-285750" algn="just">
              <a:buFontTx/>
              <a:buChar char="-"/>
            </a:pPr>
            <a:r>
              <a:rPr lang="ru-RU" sz="1400" dirty="0" smtClean="0">
                <a:latin typeface="Times New Roman" pitchFamily="18" charset="0"/>
                <a:cs typeface="Times New Roman" pitchFamily="18" charset="0"/>
              </a:rPr>
              <a:t>приобретение </a:t>
            </a:r>
            <a:r>
              <a:rPr lang="ru-RU" sz="1400" dirty="0">
                <a:latin typeface="Times New Roman" pitchFamily="18" charset="0"/>
                <a:cs typeface="Times New Roman" pitchFamily="18" charset="0"/>
              </a:rPr>
              <a:t>ГСМ</a:t>
            </a:r>
            <a:r>
              <a:rPr lang="ru-RU" sz="1400" b="1" dirty="0">
                <a:latin typeface="Times New Roman" pitchFamily="18" charset="0"/>
                <a:cs typeface="Times New Roman" pitchFamily="18" charset="0"/>
              </a:rPr>
              <a:t> – 30,7 </a:t>
            </a:r>
            <a:r>
              <a:rPr lang="ru-RU" sz="1400" dirty="0" err="1">
                <a:latin typeface="Times New Roman" pitchFamily="18" charset="0"/>
                <a:cs typeface="Times New Roman" pitchFamily="18" charset="0"/>
              </a:rPr>
              <a:t>млн.рублей</a:t>
            </a:r>
            <a:r>
              <a:rPr lang="ru-RU" sz="1400" dirty="0" smtClean="0">
                <a:latin typeface="Times New Roman" pitchFamily="18" charset="0"/>
                <a:cs typeface="Times New Roman" pitchFamily="18" charset="0"/>
              </a:rPr>
              <a:t>.</a:t>
            </a:r>
          </a:p>
          <a:p>
            <a:pPr marL="285750" indent="-285750" algn="just">
              <a:buFontTx/>
              <a:buChar char="-"/>
            </a:pPr>
            <a:endParaRPr lang="ru-RU" sz="1400" dirty="0">
              <a:latin typeface="Times New Roman" pitchFamily="18" charset="0"/>
              <a:cs typeface="Times New Roman" pitchFamily="18" charset="0"/>
            </a:endParaRPr>
          </a:p>
          <a:p>
            <a:pPr algn="ctr"/>
            <a:r>
              <a:rPr lang="ru-RU" sz="1400" b="1" dirty="0">
                <a:latin typeface="Times New Roman" pitchFamily="18" charset="0"/>
                <a:cs typeface="Times New Roman" pitchFamily="18" charset="0"/>
              </a:rPr>
              <a:t>Муниципальная программа</a:t>
            </a:r>
            <a:endParaRPr lang="ru-RU" sz="1400" dirty="0">
              <a:latin typeface="Times New Roman" pitchFamily="18" charset="0"/>
              <a:cs typeface="Times New Roman" pitchFamily="18" charset="0"/>
            </a:endParaRPr>
          </a:p>
          <a:p>
            <a:pPr algn="ctr"/>
            <a:r>
              <a:rPr lang="ru-RU" sz="1400" b="1" dirty="0">
                <a:latin typeface="Times New Roman" pitchFamily="18" charset="0"/>
                <a:cs typeface="Times New Roman" pitchFamily="18" charset="0"/>
              </a:rPr>
              <a:t>«Социальная поддержка граждан»</a:t>
            </a:r>
            <a:endParaRPr lang="ru-RU" sz="1400" dirty="0">
              <a:latin typeface="Times New Roman" pitchFamily="18" charset="0"/>
              <a:cs typeface="Times New Roman" pitchFamily="18" charset="0"/>
            </a:endParaRPr>
          </a:p>
          <a:p>
            <a:pPr algn="just"/>
            <a:r>
              <a:rPr lang="ru-RU" sz="1400" dirty="0" smtClean="0">
                <a:latin typeface="Times New Roman" pitchFamily="18" charset="0"/>
                <a:cs typeface="Times New Roman" pitchFamily="18" charset="0"/>
              </a:rPr>
              <a:t>Общий </a:t>
            </a:r>
            <a:r>
              <a:rPr lang="ru-RU" sz="1400" dirty="0">
                <a:latin typeface="Times New Roman" pitchFamily="18" charset="0"/>
                <a:cs typeface="Times New Roman" pitchFamily="18" charset="0"/>
              </a:rPr>
              <a:t>объем расходов на реализацию данной программы составил </a:t>
            </a:r>
            <a:r>
              <a:rPr lang="ru-RU" sz="1400" b="1" dirty="0">
                <a:latin typeface="Times New Roman" pitchFamily="18" charset="0"/>
                <a:cs typeface="Times New Roman" pitchFamily="18" charset="0"/>
              </a:rPr>
              <a:t>4,9</a:t>
            </a:r>
            <a:r>
              <a:rPr lang="ru-RU" sz="1400" dirty="0">
                <a:latin typeface="Times New Roman" pitchFamily="18" charset="0"/>
                <a:cs typeface="Times New Roman" pitchFamily="18" charset="0"/>
              </a:rPr>
              <a:t> млн. руб. из районного бюджета или </a:t>
            </a:r>
            <a:r>
              <a:rPr lang="ru-RU" sz="1400" b="1" dirty="0">
                <a:latin typeface="Times New Roman" pitchFamily="18" charset="0"/>
                <a:cs typeface="Times New Roman" pitchFamily="18" charset="0"/>
              </a:rPr>
              <a:t>92,4%</a:t>
            </a:r>
            <a:r>
              <a:rPr lang="ru-RU" sz="1400" dirty="0">
                <a:latin typeface="Times New Roman" pitchFamily="18" charset="0"/>
                <a:cs typeface="Times New Roman" pitchFamily="18" charset="0"/>
              </a:rPr>
              <a:t> к уровню 2021 года. </a:t>
            </a:r>
          </a:p>
          <a:p>
            <a:pPr algn="just"/>
            <a:r>
              <a:rPr lang="ru-RU" sz="1400" dirty="0">
                <a:latin typeface="Times New Roman" pitchFamily="18" charset="0"/>
                <a:cs typeface="Times New Roman" pitchFamily="18" charset="0"/>
              </a:rPr>
              <a:t>В рамках данной программы профинансированы мероприятия:</a:t>
            </a:r>
          </a:p>
          <a:p>
            <a:pPr marL="285750" indent="-285750" algn="just">
              <a:buFontTx/>
              <a:buChar char="-"/>
            </a:pPr>
            <a:r>
              <a:rPr lang="ru-RU" sz="1400" dirty="0" smtClean="0">
                <a:latin typeface="Times New Roman" pitchFamily="18" charset="0"/>
                <a:cs typeface="Times New Roman" pitchFamily="18" charset="0"/>
              </a:rPr>
              <a:t>выплаты </a:t>
            </a:r>
            <a:r>
              <a:rPr lang="ru-RU" sz="1400" dirty="0">
                <a:latin typeface="Times New Roman" pitchFamily="18" charset="0"/>
                <a:cs typeface="Times New Roman" pitchFamily="18" charset="0"/>
              </a:rPr>
              <a:t>дополнительного материального обеспечения лицам, замещавшим муниципальные должности и должности муниципальной службы в органах местного самоуправления </a:t>
            </a:r>
            <a:r>
              <a:rPr lang="ru-RU" sz="1400" b="1" dirty="0">
                <a:latin typeface="Times New Roman" pitchFamily="18" charset="0"/>
                <a:cs typeface="Times New Roman" pitchFamily="18" charset="0"/>
              </a:rPr>
              <a:t>4,9</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млн.руб</a:t>
            </a:r>
            <a:r>
              <a:rPr lang="ru-RU" sz="1400" dirty="0">
                <a:latin typeface="Times New Roman" pitchFamily="18" charset="0"/>
                <a:cs typeface="Times New Roman" pitchFamily="18" charset="0"/>
              </a:rPr>
              <a:t>. (за счет того, что в январе 2020 года были произведены выплаты материального обеспечения за декабрь 2019 года</a:t>
            </a:r>
            <a:r>
              <a:rPr lang="ru-RU" sz="1400" dirty="0" smtClean="0">
                <a:latin typeface="Times New Roman" pitchFamily="18" charset="0"/>
                <a:cs typeface="Times New Roman" pitchFamily="18" charset="0"/>
              </a:rPr>
              <a:t>).</a:t>
            </a:r>
          </a:p>
          <a:p>
            <a:pPr algn="ctr"/>
            <a:r>
              <a:rPr lang="ru-RU" sz="1400" b="1" dirty="0">
                <a:latin typeface="Times New Roman" pitchFamily="18" charset="0"/>
                <a:cs typeface="Times New Roman" pitchFamily="18" charset="0"/>
              </a:rPr>
              <a:t>Муниципальная программа</a:t>
            </a:r>
            <a:endParaRPr lang="ru-RU" sz="1400" dirty="0">
              <a:latin typeface="Times New Roman" pitchFamily="18" charset="0"/>
              <a:cs typeface="Times New Roman" pitchFamily="18" charset="0"/>
            </a:endParaRPr>
          </a:p>
          <a:p>
            <a:pPr algn="ctr"/>
            <a:r>
              <a:rPr lang="ru-RU" sz="1400" b="1" dirty="0">
                <a:latin typeface="Times New Roman" pitchFamily="18" charset="0"/>
                <a:cs typeface="Times New Roman" pitchFamily="18" charset="0"/>
              </a:rPr>
              <a:t>«Доступная среда».</a:t>
            </a:r>
            <a:endParaRPr lang="ru-RU" sz="1400" dirty="0">
              <a:latin typeface="Times New Roman" pitchFamily="18" charset="0"/>
              <a:cs typeface="Times New Roman" pitchFamily="18" charset="0"/>
            </a:endParaRPr>
          </a:p>
          <a:p>
            <a:pPr algn="just"/>
            <a:r>
              <a:rPr lang="ru-RU" sz="1400" b="1" dirty="0">
                <a:latin typeface="Times New Roman" pitchFamily="18" charset="0"/>
                <a:cs typeface="Times New Roman" pitchFamily="18" charset="0"/>
              </a:rPr>
              <a:t> </a:t>
            </a:r>
            <a:r>
              <a:rPr lang="ru-RU" sz="1400" dirty="0" smtClean="0">
                <a:latin typeface="Times New Roman" pitchFamily="18" charset="0"/>
                <a:cs typeface="Times New Roman" pitchFamily="18" charset="0"/>
              </a:rPr>
              <a:t>Общий </a:t>
            </a:r>
            <a:r>
              <a:rPr lang="ru-RU" sz="1400" dirty="0">
                <a:latin typeface="Times New Roman" pitchFamily="18" charset="0"/>
                <a:cs typeface="Times New Roman" pitchFamily="18" charset="0"/>
              </a:rPr>
              <a:t>объем расходов по данной программе составил </a:t>
            </a:r>
            <a:r>
              <a:rPr lang="ru-RU" sz="1400" b="1" dirty="0">
                <a:latin typeface="Times New Roman" pitchFamily="18" charset="0"/>
                <a:cs typeface="Times New Roman" pitchFamily="18" charset="0"/>
              </a:rPr>
              <a:t>0,5</a:t>
            </a:r>
            <a:r>
              <a:rPr lang="ru-RU" sz="1400" dirty="0">
                <a:latin typeface="Times New Roman" pitchFamily="18" charset="0"/>
                <a:cs typeface="Times New Roman" pitchFamily="18" charset="0"/>
              </a:rPr>
              <a:t> млн. руб. из средств местного бюджета. Исполнение программы составило 100% к плановым назначениям или 71,4% к уровню 2020 года</a:t>
            </a:r>
          </a:p>
          <a:p>
            <a:pPr algn="just"/>
            <a:r>
              <a:rPr lang="ru-RU" sz="1400" dirty="0">
                <a:latin typeface="Times New Roman" pitchFamily="18" charset="0"/>
                <a:cs typeface="Times New Roman" pitchFamily="18" charset="0"/>
              </a:rPr>
              <a:t>Средства программы были направлены на:</a:t>
            </a:r>
          </a:p>
          <a:p>
            <a:pPr algn="just"/>
            <a:r>
              <a:rPr lang="ru-RU" sz="1400" dirty="0">
                <a:latin typeface="Times New Roman" pitchFamily="18" charset="0"/>
                <a:cs typeface="Times New Roman" pitchFamily="18" charset="0"/>
              </a:rPr>
              <a:t>- устройство пандуса МБОУ СОШ № 7 г. Крымска – </a:t>
            </a:r>
            <a:r>
              <a:rPr lang="ru-RU" sz="1400" b="1" dirty="0">
                <a:latin typeface="Times New Roman" pitchFamily="18" charset="0"/>
                <a:cs typeface="Times New Roman" pitchFamily="18" charset="0"/>
              </a:rPr>
              <a:t>0,2</a:t>
            </a:r>
            <a:r>
              <a:rPr lang="ru-RU" sz="1400" dirty="0">
                <a:latin typeface="Times New Roman" pitchFamily="18" charset="0"/>
                <a:cs typeface="Times New Roman" pitchFamily="18" charset="0"/>
              </a:rPr>
              <a:t> млн. руб.;</a:t>
            </a:r>
          </a:p>
          <a:p>
            <a:pPr algn="just"/>
            <a:r>
              <a:rPr lang="ru-RU" sz="1400" dirty="0">
                <a:latin typeface="Times New Roman" pitchFamily="18" charset="0"/>
                <a:cs typeface="Times New Roman" pitchFamily="18" charset="0"/>
              </a:rPr>
              <a:t>- на приобретение акустического оборудования для обслуживания инвалидов МБУ «Крымская МРБ»– </a:t>
            </a:r>
            <a:r>
              <a:rPr lang="ru-RU" sz="1400" b="1" dirty="0">
                <a:latin typeface="Times New Roman" pitchFamily="18" charset="0"/>
                <a:cs typeface="Times New Roman" pitchFamily="18" charset="0"/>
              </a:rPr>
              <a:t>0,2</a:t>
            </a:r>
            <a:r>
              <a:rPr lang="ru-RU" sz="1400" dirty="0">
                <a:latin typeface="Times New Roman" pitchFamily="18" charset="0"/>
                <a:cs typeface="Times New Roman" pitchFamily="18" charset="0"/>
              </a:rPr>
              <a:t> млн. руб.</a:t>
            </a:r>
          </a:p>
          <a:p>
            <a:pPr algn="just"/>
            <a:r>
              <a:rPr lang="ru-RU" sz="1400" dirty="0">
                <a:latin typeface="Times New Roman" pitchFamily="18" charset="0"/>
                <a:cs typeface="Times New Roman" pitchFamily="18" charset="0"/>
              </a:rPr>
              <a:t>- Приобретение сувениров для участников соревнований с ОВЗ, компенсация на питание – </a:t>
            </a:r>
            <a:r>
              <a:rPr lang="ru-RU" sz="1400" b="1" dirty="0">
                <a:latin typeface="Times New Roman" pitchFamily="18" charset="0"/>
                <a:cs typeface="Times New Roman" pitchFamily="18" charset="0"/>
              </a:rPr>
              <a:t>0,1</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млн.руб</a:t>
            </a:r>
            <a:r>
              <a:rPr lang="ru-RU" sz="1400" dirty="0">
                <a:latin typeface="Times New Roman" pitchFamily="18" charset="0"/>
                <a:cs typeface="Times New Roman" pitchFamily="18" charset="0"/>
              </a:rPr>
              <a:t>. </a:t>
            </a:r>
          </a:p>
          <a:p>
            <a:pPr marL="285750" indent="-285750">
              <a:buFontTx/>
              <a:buChar char="-"/>
            </a:pPr>
            <a:endParaRPr lang="ru-RU" sz="1400" dirty="0"/>
          </a:p>
          <a:p>
            <a:pPr marL="285750" indent="-285750" algn="just">
              <a:buFont typeface="Arial" pitchFamily="34" charset="0"/>
              <a:buChar char="•"/>
            </a:pPr>
            <a:endParaRPr lang="ru-RU" sz="1400" b="1" dirty="0">
              <a:solidFill>
                <a:schemeClr val="accent1">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2361416906"/>
      </p:ext>
    </p:extLst>
  </p:cSld>
  <p:clrMapOvr>
    <a:masterClrMapping/>
  </p:clrMapOvr>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Override>
</file>

<file path=docProps/app.xml><?xml version="1.0" encoding="utf-8"?>
<Properties xmlns="http://schemas.openxmlformats.org/officeDocument/2006/extended-properties" xmlns:vt="http://schemas.openxmlformats.org/officeDocument/2006/docPropsVTypes">
  <Template>Slipstream</Template>
  <TotalTime>5770</TotalTime>
  <Words>3418</Words>
  <Application>Microsoft Office PowerPoint</Application>
  <PresentationFormat>Экран (4:3)</PresentationFormat>
  <Paragraphs>842</Paragraphs>
  <Slides>44</Slides>
  <Notes>3</Notes>
  <HiddenSlides>0</HiddenSlides>
  <MMClips>0</MMClips>
  <ScaleCrop>false</ScaleCrop>
  <HeadingPairs>
    <vt:vector size="4" baseType="variant">
      <vt:variant>
        <vt:lpstr>Тема</vt:lpstr>
      </vt:variant>
      <vt:variant>
        <vt:i4>1</vt:i4>
      </vt:variant>
      <vt:variant>
        <vt:lpstr>Заголовки слайдов</vt:lpstr>
      </vt:variant>
      <vt:variant>
        <vt:i4>44</vt:i4>
      </vt:variant>
    </vt:vector>
  </HeadingPairs>
  <TitlesOfParts>
    <vt:vector size="45" baseType="lpstr">
      <vt:lpstr>Воздушный поток</vt:lpstr>
      <vt:lpstr>БЮДЖЕТ ДЛЯ ГРАЖДАН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Основные этапы бюджетного процесса</vt:lpstr>
      <vt:lpstr>Основные параметры исполнения бюджета</vt:lpstr>
      <vt:lpstr>ОСНОВНЫЕ ПОКАЗАТЕЛИ Социально-экономического развития  муниципального образования Крымский район </vt:lpstr>
      <vt:lpstr>Уровень жизни населения   </vt:lpstr>
      <vt:lpstr>Презентация PowerPoint</vt:lpstr>
      <vt:lpstr>Структура налоговых и неналоговых доходов бюджета муниципального образования Крымский район</vt:lpstr>
      <vt:lpstr>Презентация PowerPoint</vt:lpstr>
      <vt:lpstr>Презентация PowerPoint</vt:lpstr>
      <vt:lpstr>Презентация PowerPoint</vt:lpstr>
      <vt:lpstr> БЕЗВОЗМЕЗДНЫЕ ПОСТУПЛЕНИЯ ОТ ДРУГИХ БЮДЖЕТОВ БЮДЖЕТНОЙ СИСТЕМЫ РОССИЙСКОЙ ФЕДЕРАЦИИ  </vt:lpstr>
      <vt:lpstr>ИСТОЧНИКИ ФИНАНСИРОВАНИЯ ДЕФИЦИТА БЮДЖЕТА   </vt:lpstr>
      <vt:lpstr>Презентация PowerPoint</vt:lpstr>
      <vt:lpstr>Презентация PowerPoint</vt:lpstr>
      <vt:lpstr>Структура доходной части бюджета муниципального образования Крымский район </vt:lpstr>
      <vt:lpstr>  Сведения о количестве муниципальных учреждений муниципального образования Крымский район  на 31 декабря  2020 года </vt:lpstr>
      <vt:lpstr>ОБРАЗОВАНИЕ </vt:lpstr>
      <vt:lpstr> КУЛЬТУРА и кинематография </vt:lpstr>
      <vt:lpstr> ФИЗИЧЕСКАЯ КУЛЬТУРА И СПОРТ</vt:lpstr>
      <vt:lpstr>Динамика муниципального долга муниципального образования Крымский район </vt:lpstr>
      <vt:lpstr>Расходы на обслуживание муниципального долга </vt:lpstr>
      <vt:lpstr>МУНИЦИПАЛЬНЫЕ ПРОГРАММЫ муниципального образования Крымский район </vt:lpstr>
      <vt:lpstr>Контактная информация</vt:lpstr>
    </vt:vector>
  </TitlesOfParts>
  <Company>Krokoz™</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БЮДЖЕТ ДЛЯ ГРАЖДАН</dc:title>
  <dc:creator>Сергей</dc:creator>
  <cp:lastModifiedBy>Татьяна Ю. Сченстная</cp:lastModifiedBy>
  <cp:revision>321</cp:revision>
  <cp:lastPrinted>2022-05-31T11:03:45Z</cp:lastPrinted>
  <dcterms:created xsi:type="dcterms:W3CDTF">2015-09-28T06:07:41Z</dcterms:created>
  <dcterms:modified xsi:type="dcterms:W3CDTF">2022-06-01T12:05:32Z</dcterms:modified>
</cp:coreProperties>
</file>