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charts/chart15.xml" ContentType="application/vnd.openxmlformats-officedocument.drawingml.chart+xml"/>
  <Override PartName="/ppt/notesSlides/notesSlide6.xml" ContentType="application/vnd.openxmlformats-officedocument.presentationml.notesSlide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917" r:id="rId1"/>
  </p:sldMasterIdLst>
  <p:notesMasterIdLst>
    <p:notesMasterId r:id="rId27"/>
  </p:notesMasterIdLst>
  <p:sldIdLst>
    <p:sldId id="311" r:id="rId2"/>
    <p:sldId id="271" r:id="rId3"/>
    <p:sldId id="290" r:id="rId4"/>
    <p:sldId id="312" r:id="rId5"/>
    <p:sldId id="335" r:id="rId6"/>
    <p:sldId id="336" r:id="rId7"/>
    <p:sldId id="319" r:id="rId8"/>
    <p:sldId id="259" r:id="rId9"/>
    <p:sldId id="260" r:id="rId10"/>
    <p:sldId id="329" r:id="rId11"/>
    <p:sldId id="330" r:id="rId12"/>
    <p:sldId id="261" r:id="rId13"/>
    <p:sldId id="272" r:id="rId14"/>
    <p:sldId id="323" r:id="rId15"/>
    <p:sldId id="322" r:id="rId16"/>
    <p:sldId id="276" r:id="rId17"/>
    <p:sldId id="331" r:id="rId18"/>
    <p:sldId id="332" r:id="rId19"/>
    <p:sldId id="324" r:id="rId20"/>
    <p:sldId id="267" r:id="rId21"/>
    <p:sldId id="325" r:id="rId22"/>
    <p:sldId id="288" r:id="rId23"/>
    <p:sldId id="333" r:id="rId24"/>
    <p:sldId id="334" r:id="rId25"/>
    <p:sldId id="270" r:id="rId2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EF4"/>
    <a:srgbClr val="6666FF"/>
    <a:srgbClr val="7B13F9"/>
    <a:srgbClr val="993366"/>
    <a:srgbClr val="EC2095"/>
    <a:srgbClr val="FD5F5F"/>
    <a:srgbClr val="FF99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771" autoAdjust="0"/>
  </p:normalViewPr>
  <p:slideViewPr>
    <p:cSldViewPr>
      <p:cViewPr>
        <p:scale>
          <a:sx n="75" d="100"/>
          <a:sy n="75" d="100"/>
        </p:scale>
        <p:origin x="-2664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704992130339503E-2"/>
          <c:y val="4.6194218084325472E-2"/>
          <c:w val="0.67487841359716705"/>
          <c:h val="0.854278239315816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"/>
                  </a:schemeClr>
                </a:gs>
                <a:gs pos="68000">
                  <a:schemeClr val="accent6">
                    <a:tint val="77000"/>
                  </a:schemeClr>
                </a:gs>
                <a:gs pos="81000">
                  <a:schemeClr val="accent6">
                    <a:tint val="79000"/>
                  </a:schemeClr>
                </a:gs>
                <a:gs pos="86000">
                  <a:schemeClr val="accent6">
                    <a:tint val="73000"/>
                  </a:schemeClr>
                </a:gs>
                <a:gs pos="100000">
                  <a:schemeClr val="accent6">
                    <a:tint val="3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6">
                  <a:shade val="60000"/>
                  <a:satMod val="300000"/>
                </a:schemeClr>
              </a:solidFill>
              <a:prstDash val="solid"/>
            </a:ln>
            <a:effectLst>
              <a:glow rad="635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1239</c:v>
                </c:pt>
                <c:pt idx="1">
                  <c:v>1283</c:v>
                </c:pt>
                <c:pt idx="2">
                  <c:v>1328.2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6F-4021-82DB-1D4EAE9BF1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6F-4021-82DB-1D4EAE9BF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2506.8000000000002</c:v>
                </c:pt>
                <c:pt idx="1">
                  <c:v>2087.4</c:v>
                </c:pt>
                <c:pt idx="2">
                  <c:v>1973.3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6F-4021-82DB-1D4EAE9BF14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-3.6548959524221054E-7"/>
                  <c:y val="3.9680072799707622E-6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F-4021-82DB-1D4EAE9BF14E}"/>
                </c:ext>
              </c:extLst>
            </c:dLbl>
            <c:dLbl>
              <c:idx val="1"/>
              <c:layout>
                <c:manualLayout>
                  <c:x val="-1.827447976211062E-7"/>
                  <c:y val="-2.939202192456286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F-4021-82DB-1D4EAE9BF14E}"/>
                </c:ext>
              </c:extLst>
            </c:dLbl>
            <c:dLbl>
              <c:idx val="2"/>
              <c:layout>
                <c:manualLayout>
                  <c:x val="4.254858885451915E-17"/>
                  <c:y val="-4.199242904211009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F-4021-82DB-1D4EAE9BF14E}"/>
                </c:ext>
              </c:extLst>
            </c:dLbl>
            <c:dLbl>
              <c:idx val="3"/>
              <c:layout>
                <c:manualLayout>
                  <c:x val="-2.4577570586492622E-3"/>
                  <c:y val="-4.199474371302313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F-4021-82DB-1D4EAE9BF14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F-4021-82DB-1D4EAE9BF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6F-4021-82DB-1D4EAE9BF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4"/>
        <c:gapDepth val="82"/>
        <c:shape val="box"/>
        <c:axId val="131465216"/>
        <c:axId val="131466752"/>
        <c:axId val="0"/>
      </c:bar3DChart>
      <c:catAx>
        <c:axId val="13146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9" b="1">
                <a:solidFill>
                  <a:srgbClr val="002060"/>
                </a:solidFill>
              </a:defRPr>
            </a:pPr>
            <a:endParaRPr lang="ru-RU"/>
          </a:p>
        </c:txPr>
        <c:crossAx val="131466752"/>
        <c:crosses val="autoZero"/>
        <c:auto val="1"/>
        <c:lblAlgn val="ctr"/>
        <c:lblOffset val="100"/>
        <c:noMultiLvlLbl val="0"/>
      </c:catAx>
      <c:valAx>
        <c:axId val="1314667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31465216"/>
        <c:crosses val="autoZero"/>
        <c:crossBetween val="between"/>
        <c:majorUnit val="20"/>
      </c:valAx>
      <c:spPr>
        <a:noFill/>
        <a:ln w="25390">
          <a:noFill/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999"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999" b="1">
                <a:solidFill>
                  <a:srgbClr val="00206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1190476190476148"/>
          <c:y val="0.26936619718309895"/>
          <c:w val="0.28571428571428614"/>
          <c:h val="0.59507042253521192"/>
        </c:manualLayout>
      </c:layout>
      <c:overlay val="0"/>
      <c:txPr>
        <a:bodyPr/>
        <a:lstStyle/>
        <a:p>
          <a:pPr>
            <a:defRPr sz="1999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69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48"/>
          <c:y val="2.3757613065389555E-2"/>
          <c:w val="0.75247155433989055"/>
          <c:h val="0.754525609244429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1138.5999999999999</c:v>
                </c:pt>
                <c:pt idx="1">
                  <c:v>1621.6</c:v>
                </c:pt>
                <c:pt idx="2">
                  <c:v>1249.3</c:v>
                </c:pt>
                <c:pt idx="3">
                  <c:v>1147.4000000000001</c:v>
                </c:pt>
                <c:pt idx="4" formatCode="#,##0.0">
                  <c:v>1014.9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"/>
                  </a:schemeClr>
                </a:gs>
                <a:gs pos="68000">
                  <a:schemeClr val="accent6">
                    <a:tint val="77000"/>
                  </a:schemeClr>
                </a:gs>
                <a:gs pos="81000">
                  <a:schemeClr val="accent6">
                    <a:tint val="79000"/>
                  </a:schemeClr>
                </a:gs>
                <a:gs pos="86000">
                  <a:schemeClr val="accent6">
                    <a:tint val="73000"/>
                  </a:schemeClr>
                </a:gs>
                <a:gs pos="100000">
                  <a:schemeClr val="accent6">
                    <a:tint val="3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6">
                  <a:shade val="60000"/>
                  <a:satMod val="300000"/>
                </a:schemeClr>
              </a:solidFill>
              <a:prstDash val="solid"/>
            </a:ln>
            <a:effectLst>
              <a:glow rad="635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821.1</c:v>
                </c:pt>
                <c:pt idx="1">
                  <c:v>855.8</c:v>
                </c:pt>
                <c:pt idx="2">
                  <c:v>836.3</c:v>
                </c:pt>
                <c:pt idx="3">
                  <c:v>789.1</c:v>
                </c:pt>
                <c:pt idx="4">
                  <c:v>855.3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dLbl>
              <c:idx val="0"/>
              <c:layout>
                <c:manualLayout>
                  <c:x val="7.7156248085197165E-2"/>
                  <c:y val="-2.6460856915057639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1E-4A97-BCF0-261075113070}"/>
                </c:ext>
              </c:extLst>
            </c:dLbl>
            <c:dLbl>
              <c:idx val="1"/>
              <c:layout>
                <c:manualLayout>
                  <c:x val="7.9360712316202994E-2"/>
                  <c:y val="-2.3520761702273449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1E-4A97-BCF0-261075113070}"/>
                </c:ext>
              </c:extLst>
            </c:dLbl>
            <c:dLbl>
              <c:idx val="2"/>
              <c:layout>
                <c:manualLayout>
                  <c:x val="7.9360712316202994E-2"/>
                  <c:y val="-1.4700476063920921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1E-4A97-BCF0-261075113070}"/>
                </c:ext>
              </c:extLst>
            </c:dLbl>
            <c:dLbl>
              <c:idx val="3"/>
              <c:layout>
                <c:manualLayout>
                  <c:x val="7.9360712316202994E-2"/>
                  <c:y val="-8.8202856383525468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1E-4A97-BCF0-261075113070}"/>
                </c:ext>
              </c:extLst>
            </c:dLbl>
            <c:dLbl>
              <c:idx val="4"/>
              <c:layout>
                <c:manualLayout>
                  <c:x val="6.4730244567540923E-2"/>
                  <c:y val="-2.9749079978755796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13</c:v>
                </c:pt>
                <c:pt idx="1">
                  <c:v>7.6</c:v>
                </c:pt>
                <c:pt idx="2">
                  <c:v>8.1</c:v>
                </c:pt>
                <c:pt idx="3">
                  <c:v>8.3000000000000007</c:v>
                </c:pt>
                <c:pt idx="4">
                  <c:v>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21E-4A97-BCF0-26107511307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расходы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8875424854406668E-3"/>
                  <c:y val="2.7890182491824385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1E-4A97-BCF0-261075113070}"/>
                </c:ext>
              </c:extLst>
            </c:dLbl>
            <c:dLbl>
              <c:idx val="1"/>
              <c:layout>
                <c:manualLayout>
                  <c:x val="5.2039864374287684E-3"/>
                  <c:y val="-2.2521168669004362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1E-4A97-BCF0-261075113070}"/>
                </c:ext>
              </c:extLst>
            </c:dLbl>
            <c:dLbl>
              <c:idx val="2"/>
              <c:layout>
                <c:manualLayout>
                  <c:x val="5.6360092205822833E-3"/>
                  <c:y val="-3.6361045236628052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1E-4A97-BCF0-261075113070}"/>
                </c:ext>
              </c:extLst>
            </c:dLbl>
            <c:dLbl>
              <c:idx val="3"/>
              <c:layout>
                <c:manualLayout>
                  <c:x val="8.3500083460401366E-3"/>
                  <c:y val="-4.9268329558174338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1E-4A97-BCF0-261075113070}"/>
                </c:ext>
              </c:extLst>
            </c:dLbl>
            <c:dLbl>
              <c:idx val="4"/>
              <c:layout>
                <c:manualLayout>
                  <c:x val="1.489998576564934E-3"/>
                  <c:y val="-7.8185409944014714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192.9</c:v>
                </c:pt>
                <c:pt idx="1">
                  <c:v>251.7</c:v>
                </c:pt>
                <c:pt idx="2">
                  <c:v>128.19999999999999</c:v>
                </c:pt>
                <c:pt idx="3">
                  <c:v>138.6</c:v>
                </c:pt>
                <c:pt idx="4">
                  <c:v>158.80000000000001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21E-4A97-BCF0-26107511307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27429286510924E-3"/>
                  <c:y val="-4.3375620578760557E-2"/>
                </c:manualLayout>
              </c:layout>
              <c:spPr/>
              <c:txPr>
                <a:bodyPr/>
                <a:lstStyle/>
                <a:p>
                  <a:pPr>
                    <a:defRPr sz="119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21E-4A97-BCF0-26107511307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139.1</c:v>
                </c:pt>
                <c:pt idx="1">
                  <c:v>157.6</c:v>
                </c:pt>
                <c:pt idx="2">
                  <c:v>177.3</c:v>
                </c:pt>
                <c:pt idx="3">
                  <c:v>180.1</c:v>
                </c:pt>
                <c:pt idx="4">
                  <c:v>185.1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21E-4A97-BCF0-26107511307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27429286510924E-3"/>
                  <c:y val="-4.3368263946767113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1E-4A97-BCF0-261075113070}"/>
                </c:ext>
              </c:extLst>
            </c:dLbl>
            <c:dLbl>
              <c:idx val="1"/>
              <c:layout>
                <c:manualLayout>
                  <c:x val="8.1284286608137944E-3"/>
                  <c:y val="-4.3368263946767113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552384"/>
        <c:axId val="151553920"/>
        <c:axId val="0"/>
      </c:bar3DChart>
      <c:catAx>
        <c:axId val="151552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1553920"/>
        <c:crosses val="autoZero"/>
        <c:auto val="1"/>
        <c:lblAlgn val="ctr"/>
        <c:lblOffset val="100"/>
        <c:noMultiLvlLbl val="0"/>
      </c:catAx>
      <c:valAx>
        <c:axId val="151553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1552384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8.2467767046780494E-2"/>
          <c:y val="0.85352490029655381"/>
          <c:w val="0.77980739592283144"/>
          <c:h val="0.1464750024643646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38E-2"/>
          <c:y val="0.23718927652106594"/>
          <c:w val="0.85776645855656064"/>
          <c:h val="0.6673600155538467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51"/>
          <c:y val="2.3757613065389555E-2"/>
          <c:w val="0.75247155433989077"/>
          <c:h val="0.75452560924442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Учреждения культуры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9050" cap="flat" cmpd="sng" algn="ctr">
              <a:solidFill>
                <a:schemeClr val="accent3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</c:v>
                </c:pt>
                <c:pt idx="1">
                  <c:v>68.599999999999994</c:v>
                </c:pt>
                <c:pt idx="2" formatCode="#,##0.00">
                  <c:v>66.400000000000006</c:v>
                </c:pt>
                <c:pt idx="3">
                  <c:v>70.7</c:v>
                </c:pt>
                <c:pt idx="4">
                  <c:v>75.099999999999994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учреждения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8.1999999999999993</c:v>
                </c:pt>
                <c:pt idx="1">
                  <c:v>11.8</c:v>
                </c:pt>
                <c:pt idx="2">
                  <c:v>10.7</c:v>
                </c:pt>
                <c:pt idx="3">
                  <c:v>11.8</c:v>
                </c:pt>
                <c:pt idx="4">
                  <c:v>12.3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156544"/>
        <c:axId val="162158080"/>
        <c:axId val="0"/>
      </c:bar3DChart>
      <c:catAx>
        <c:axId val="162156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2158080"/>
        <c:crosses val="autoZero"/>
        <c:auto val="1"/>
        <c:lblAlgn val="ctr"/>
        <c:lblOffset val="100"/>
        <c:noMultiLvlLbl val="0"/>
      </c:catAx>
      <c:valAx>
        <c:axId val="16215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2156544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>
        <c:manualLayout>
          <c:xMode val="edge"/>
          <c:yMode val="edge"/>
          <c:x val="8.2467767046780494E-2"/>
          <c:y val="0.85352490029655381"/>
          <c:w val="0.84883398710362201"/>
          <c:h val="0.14647509970344624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65E-2"/>
          <c:y val="0.23718927652106594"/>
          <c:w val="0.85776645855656064"/>
          <c:h val="0.6673600155538468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54"/>
          <c:y val="2.3757613065389555E-2"/>
          <c:w val="0.75247155433989099"/>
          <c:h val="0.754525609244429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Спортивные школы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217.2</c:v>
                </c:pt>
                <c:pt idx="1">
                  <c:v>145.9</c:v>
                </c:pt>
                <c:pt idx="2" formatCode="#,##0.0">
                  <c:v>239.4</c:v>
                </c:pt>
                <c:pt idx="3">
                  <c:v>178.5</c:v>
                </c:pt>
                <c:pt idx="4">
                  <c:v>169.7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вопросы в области физической культуры и спорта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6.5027429286510854E-3"/>
                  <c:y val="-6.782354769490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284286608138568E-3"/>
                  <c:y val="-7.8675315326092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56857321627714E-3"/>
                  <c:y val="-6.5110605787110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4.8</c:v>
                </c:pt>
                <c:pt idx="1">
                  <c:v>5.0999999999999996</c:v>
                </c:pt>
                <c:pt idx="2">
                  <c:v>5.3</c:v>
                </c:pt>
                <c:pt idx="3">
                  <c:v>5.4</c:v>
                </c:pt>
                <c:pt idx="4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257920"/>
        <c:axId val="162284288"/>
        <c:axId val="0"/>
      </c:bar3DChart>
      <c:catAx>
        <c:axId val="16225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7"/>
            </a:pPr>
            <a:endParaRPr lang="ru-RU"/>
          </a:p>
        </c:txPr>
        <c:crossAx val="162284288"/>
        <c:crosses val="autoZero"/>
        <c:auto val="1"/>
        <c:lblAlgn val="ctr"/>
        <c:lblOffset val="100"/>
        <c:noMultiLvlLbl val="0"/>
      </c:catAx>
      <c:valAx>
        <c:axId val="162284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2257920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>
        <c:manualLayout>
          <c:xMode val="edge"/>
          <c:yMode val="edge"/>
          <c:x val="8.2467767046780494E-2"/>
          <c:y val="0.85352490029655381"/>
          <c:w val="0.49056615849693425"/>
          <c:h val="0.14189562009414122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93E-2"/>
          <c:y val="0.23718927652106594"/>
          <c:w val="0.85776645855656064"/>
          <c:h val="0.6673600155538469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/>
          <a:lstStyle/>
          <a:p>
            <a:pPr>
              <a:defRPr/>
            </a:pPr>
            <a:r>
              <a:rPr lang="ru-RU" sz="1399" dirty="0" smtClean="0">
                <a:solidFill>
                  <a:srgbClr val="C00000"/>
                </a:solidFill>
              </a:rPr>
              <a:t>Обеспечение жилыми помещениями детей-сирот и детей, оставшихся без попечения родителей, и лиц</a:t>
            </a:r>
            <a:r>
              <a:rPr lang="ru-RU" sz="1399" baseline="0" dirty="0" smtClean="0">
                <a:solidFill>
                  <a:srgbClr val="C00000"/>
                </a:solidFill>
              </a:rPr>
              <a:t> из их числа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4540037243947881"/>
          <c:y val="1.0950869947226759E-3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968920671339845E-2"/>
          <c:y val="0.26218391919476253"/>
          <c:w val="0.87018089468534965"/>
          <c:h val="0.62398435243646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краевого  бюджета 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5.7989933485651356E-3"/>
                  <c:y val="-3.2239110225019831E-2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E3-4327-A6D9-E31EB8C5798F}"/>
                </c:ext>
              </c:extLst>
            </c:dLbl>
            <c:dLbl>
              <c:idx val="1"/>
              <c:layout>
                <c:manualLayout>
                  <c:x val="-4.6009380600223167E-3"/>
                  <c:y val="-4.8364153627311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461175811382713E-3"/>
                  <c:y val="-4.1561810463592475E-2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E3-4327-A6D9-E31EB8C5798F}"/>
                </c:ext>
              </c:extLst>
            </c:dLbl>
            <c:dLbl>
              <c:idx val="3"/>
              <c:layout>
                <c:manualLayout>
                  <c:x val="-6.2299841080459654E-4"/>
                  <c:y val="-2.7337059396736148E-2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E3-4327-A6D9-E31EB8C5798F}"/>
                </c:ext>
              </c:extLst>
            </c:dLbl>
            <c:dLbl>
              <c:idx val="4"/>
              <c:layout>
                <c:manualLayout>
                  <c:x val="-3.3788516251817432E-3"/>
                  <c:y val="-2.7337059396736096E-2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E3-4327-A6D9-E31EB8C579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94.3</c:v>
                </c:pt>
                <c:pt idx="1">
                  <c:v>96.5</c:v>
                </c:pt>
                <c:pt idx="2">
                  <c:v>99.7</c:v>
                </c:pt>
                <c:pt idx="3">
                  <c:v>64.3</c:v>
                </c:pt>
                <c:pt idx="4">
                  <c:v>67.599999999999994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E3-4327-A6D9-E31EB8C57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463744"/>
        <c:axId val="162465280"/>
        <c:axId val="0"/>
      </c:bar3DChart>
      <c:catAx>
        <c:axId val="16246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>
                <a:solidFill>
                  <a:schemeClr val="tx1"/>
                </a:solidFill>
              </a:defRPr>
            </a:pPr>
            <a:endParaRPr lang="ru-RU"/>
          </a:p>
        </c:txPr>
        <c:crossAx val="162465280"/>
        <c:crosses val="autoZero"/>
        <c:auto val="1"/>
        <c:lblAlgn val="ctr"/>
        <c:lblOffset val="100"/>
        <c:noMultiLvlLbl val="0"/>
      </c:catAx>
      <c:valAx>
        <c:axId val="1624652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62463744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7.249470911108187E-2"/>
          <c:y val="0.93603411513859358"/>
          <c:w val="0.84221743231816726"/>
          <c:h val="4.6908315565031715E-2"/>
        </c:manualLayout>
      </c:layout>
      <c:overlay val="0"/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Коммерческий кредит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3.4013605442177096E-2"/>
                  <c:y val="-2.8060326608944906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72-4C9B-B9C9-5A23746CB96A}"/>
                </c:ext>
              </c:extLst>
            </c:dLbl>
            <c:dLbl>
              <c:idx val="1"/>
              <c:layout>
                <c:manualLayout>
                  <c:x val="4.0816326530612533E-2"/>
                  <c:y val="-2.8060326608944906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72-4C9B-B9C9-5A23746CB96A}"/>
                </c:ext>
              </c:extLst>
            </c:dLbl>
            <c:dLbl>
              <c:idx val="2"/>
              <c:layout>
                <c:manualLayout>
                  <c:x val="4.0816192618779792E-2"/>
                  <c:y val="-8.4180979826834704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72-4C9B-B9C9-5A23746CB96A}"/>
                </c:ext>
              </c:extLst>
            </c:dLbl>
            <c:dLbl>
              <c:idx val="3"/>
              <c:layout>
                <c:manualLayout>
                  <c:x val="5.6122448979591864E-2"/>
                  <c:y val="-1.403016330447244E-2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72-4C9B-B9C9-5A23746CB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74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01.01.2023</c:v>
                </c:pt>
                <c:pt idx="1">
                  <c:v>01.01.2024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872-4C9B-B9C9-5A23746CB96A}"/>
            </c:ext>
          </c:extLst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Бюджетный кредит</c:v>
                </c:pt>
              </c:strCache>
            </c:strRef>
          </c:tx>
          <c:spPr>
            <a:solidFill>
              <a:schemeClr val="accent3"/>
            </a:solidFill>
            <a:ln w="1905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01.01.2023</c:v>
                </c:pt>
                <c:pt idx="1">
                  <c:v>01.01.2024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77</c:v>
                </c:pt>
                <c:pt idx="1">
                  <c:v>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872-4C9B-B9C9-5A23746CB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598272"/>
        <c:axId val="162608256"/>
        <c:axId val="0"/>
      </c:bar3DChart>
      <c:catAx>
        <c:axId val="16259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62608256"/>
        <c:crosses val="autoZero"/>
        <c:auto val="1"/>
        <c:lblAlgn val="ctr"/>
        <c:lblOffset val="100"/>
        <c:noMultiLvlLbl val="0"/>
      </c:catAx>
      <c:valAx>
        <c:axId val="162608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25982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763888775089474"/>
          <c:y val="0.36603759973041378"/>
          <c:w val="0.28745974911304706"/>
          <c:h val="0.16862525095755418"/>
        </c:manualLayout>
      </c:layout>
      <c:overlay val="0"/>
      <c:txPr>
        <a:bodyPr/>
        <a:lstStyle/>
        <a:p>
          <a:pPr>
            <a:defRPr b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57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071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43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69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01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484672"/>
        <c:axId val="58381056"/>
        <c:axId val="0"/>
      </c:bar3DChart>
      <c:catAx>
        <c:axId val="131484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8381056"/>
        <c:crosses val="autoZero"/>
        <c:auto val="1"/>
        <c:lblAlgn val="ctr"/>
        <c:lblOffset val="100"/>
        <c:noMultiLvlLbl val="0"/>
      </c:catAx>
      <c:valAx>
        <c:axId val="583810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31484672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758" dirty="0" smtClean="0"/>
              <a:t>2024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44966001894328134"/>
          <c:y val="3.424550522410203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312453983455699E-2"/>
          <c:y val="4.716314454443047E-2"/>
          <c:w val="0.66864674889372921"/>
          <c:h val="0.7704299949578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2"/>
          <c:dPt>
            <c:idx val="0"/>
            <c:bubble3D val="0"/>
            <c:explosion val="24"/>
            <c:extLst xmlns:c16r2="http://schemas.microsoft.com/office/drawing/2015/06/chart">
              <c:ext xmlns:c16="http://schemas.microsoft.com/office/drawing/2014/chart" uri="{C3380CC4-5D6E-409C-BE32-E72D297353CC}">
                <c16:uniqueId val="{00000000-920E-44DB-85EA-E5758E51A555}"/>
              </c:ext>
            </c:extLst>
          </c:dPt>
          <c:dLbls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Госпошлины</c:v>
                </c:pt>
                <c:pt idx="5">
                  <c:v>Налог на прибыль</c:v>
                </c:pt>
                <c:pt idx="6">
                  <c:v>Плата за негативное воздействие на окружающую среду</c:v>
                </c:pt>
                <c:pt idx="7">
                  <c:v>Патент</c:v>
                </c:pt>
                <c:pt idx="8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679.5</c:v>
                </c:pt>
                <c:pt idx="1">
                  <c:v>110</c:v>
                </c:pt>
                <c:pt idx="2">
                  <c:v>25.1</c:v>
                </c:pt>
                <c:pt idx="3">
                  <c:v>272.8</c:v>
                </c:pt>
                <c:pt idx="4">
                  <c:v>14.7</c:v>
                </c:pt>
                <c:pt idx="5">
                  <c:v>31</c:v>
                </c:pt>
                <c:pt idx="6">
                  <c:v>2.2999999999999998</c:v>
                </c:pt>
                <c:pt idx="7">
                  <c:v>45.1</c:v>
                </c:pt>
                <c:pt idx="8">
                  <c:v>58.5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20E-44DB-85EA-E5758E51A55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6493521160122665"/>
          <c:y val="0.12597004987433841"/>
          <c:w val="0.3439924499129729"/>
          <c:h val="0.6623134216318306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567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15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5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7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1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5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517376"/>
        <c:axId val="60527360"/>
        <c:axId val="0"/>
      </c:bar3DChart>
      <c:catAx>
        <c:axId val="605173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0527360"/>
        <c:crosses val="autoZero"/>
        <c:auto val="1"/>
        <c:lblAlgn val="ctr"/>
        <c:lblOffset val="100"/>
        <c:noMultiLvlLbl val="0"/>
      </c:catAx>
      <c:valAx>
        <c:axId val="605273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60517376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14"/>
            </a:pPr>
            <a:r>
              <a:rPr lang="ru-RU" dirty="0" smtClean="0"/>
              <a:t>2025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</c:v>
                </c:pt>
              </c:strCache>
            </c:strRef>
          </c:tx>
          <c:explosion val="42"/>
          <c:dPt>
            <c:idx val="0"/>
            <c:bubble3D val="0"/>
            <c:explosion val="16"/>
          </c:dPt>
          <c:dLbls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Госпошлины</c:v>
                </c:pt>
                <c:pt idx="5">
                  <c:v>Налог на прибыль</c:v>
                </c:pt>
                <c:pt idx="6">
                  <c:v>Плата за негативное воздействие на окружающую среду</c:v>
                </c:pt>
                <c:pt idx="7">
                  <c:v>Патент</c:v>
                </c:pt>
                <c:pt idx="8">
                  <c:v>Прочие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9"/>
                <c:pt idx="0">
                  <c:v>713.4</c:v>
                </c:pt>
                <c:pt idx="1">
                  <c:v>110.5</c:v>
                </c:pt>
                <c:pt idx="2">
                  <c:v>25.6</c:v>
                </c:pt>
                <c:pt idx="3">
                  <c:v>278.3</c:v>
                </c:pt>
                <c:pt idx="4">
                  <c:v>15</c:v>
                </c:pt>
                <c:pt idx="5">
                  <c:v>31.6</c:v>
                </c:pt>
                <c:pt idx="6">
                  <c:v>2.4</c:v>
                </c:pt>
                <c:pt idx="7">
                  <c:v>46</c:v>
                </c:pt>
                <c:pt idx="8">
                  <c:v>60.2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11A-4DE4-A335-B42DB37F8B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20021961161407"/>
          <c:y val="0.15942895233862917"/>
          <c:w val="0.38887525428209152"/>
          <c:h val="0.6796370773617757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15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5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7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1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5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351104"/>
        <c:axId val="70361088"/>
        <c:axId val="0"/>
      </c:bar3DChart>
      <c:catAx>
        <c:axId val="70351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0361088"/>
        <c:crosses val="autoZero"/>
        <c:auto val="1"/>
        <c:lblAlgn val="ctr"/>
        <c:lblOffset val="100"/>
        <c:noMultiLvlLbl val="0"/>
      </c:catAx>
      <c:valAx>
        <c:axId val="7036108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7035110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761"/>
            </a:pPr>
            <a:r>
              <a:rPr lang="ru-RU" dirty="0" smtClean="0"/>
              <a:t>2025</a:t>
            </a:r>
          </a:p>
          <a:p>
            <a:pPr>
              <a:defRPr sz="2761"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2026</c:v>
                </c:pt>
              </c:strCache>
            </c:strRef>
          </c:tx>
          <c:explosion val="25"/>
          <c:dLbls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</c:v>
                </c:pt>
                <c:pt idx="5">
                  <c:v>Налог на прибыль</c:v>
                </c:pt>
                <c:pt idx="6">
                  <c:v>Плата за негативное воздействие на окружающую среду</c:v>
                </c:pt>
                <c:pt idx="7">
                  <c:v>Патент</c:v>
                </c:pt>
                <c:pt idx="8">
                  <c:v>Прочие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9"/>
                <c:pt idx="0">
                  <c:v>749.1</c:v>
                </c:pt>
                <c:pt idx="1">
                  <c:v>110.7</c:v>
                </c:pt>
                <c:pt idx="2">
                  <c:v>26.1</c:v>
                </c:pt>
                <c:pt idx="3">
                  <c:v>283.89999999999998</c:v>
                </c:pt>
                <c:pt idx="4">
                  <c:v>15.3</c:v>
                </c:pt>
                <c:pt idx="5">
                  <c:v>32.299999999999997</c:v>
                </c:pt>
                <c:pt idx="6">
                  <c:v>2.5</c:v>
                </c:pt>
                <c:pt idx="7">
                  <c:v>46.9</c:v>
                </c:pt>
                <c:pt idx="8">
                  <c:v>61.4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BC2-4ADB-9FAF-1B4A505EBBB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69333737372010851"/>
          <c:y val="0.2198452455054464"/>
          <c:w val="0.28706603824646282"/>
          <c:h val="0.62916601351752433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4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777">
                <a:solidFill>
                  <a:srgbClr val="0000FF"/>
                </a:solidFill>
              </a:defRPr>
            </a:pPr>
            <a:r>
              <a:rPr lang="en-US" sz="1381" dirty="0" smtClean="0">
                <a:solidFill>
                  <a:srgbClr val="0000FF"/>
                </a:solidFill>
              </a:rPr>
              <a:t>20</a:t>
            </a:r>
            <a:r>
              <a:rPr lang="ru-RU" sz="1381" dirty="0" smtClean="0">
                <a:solidFill>
                  <a:srgbClr val="0000FF"/>
                </a:solidFill>
              </a:rPr>
              <a:t>2</a:t>
            </a:r>
            <a:r>
              <a:rPr lang="en-US" sz="1381" dirty="0" smtClean="0">
                <a:solidFill>
                  <a:srgbClr val="0000FF"/>
                </a:solidFill>
              </a:rPr>
              <a:t>4</a:t>
            </a:r>
            <a:r>
              <a:rPr lang="ru-RU" sz="1381" dirty="0" smtClean="0">
                <a:solidFill>
                  <a:srgbClr val="0000FF"/>
                </a:solidFill>
              </a:rPr>
              <a:t> год   </a:t>
            </a:r>
            <a:r>
              <a:rPr lang="en-US" sz="1381" dirty="0" smtClean="0">
                <a:solidFill>
                  <a:srgbClr val="0000FF"/>
                </a:solidFill>
              </a:rPr>
              <a:t>3 745,8 </a:t>
            </a:r>
            <a:r>
              <a:rPr lang="ru-RU" sz="1381" dirty="0" err="1" smtClean="0">
                <a:solidFill>
                  <a:srgbClr val="0000FF"/>
                </a:solidFill>
              </a:rPr>
              <a:t>млн.руб</a:t>
            </a:r>
            <a:r>
              <a:rPr lang="ru-RU" sz="777" dirty="0" smtClean="0">
                <a:solidFill>
                  <a:srgbClr val="0000FF"/>
                </a:solidFill>
              </a:rPr>
              <a:t>.</a:t>
            </a:r>
            <a:endParaRPr lang="en-US" sz="900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36948077657147477"/>
          <c:y val="8.0163519383086076E-3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040613344384587E-2"/>
          <c:y val="8.0737862104733674E-2"/>
          <c:w val="0.82869470893544805"/>
          <c:h val="0.59177560083310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 3 745,8 млн.рублей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7777F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E3A-4058-AF76-483D6DD337F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3A-4058-AF76-483D6DD337F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3A-4058-AF76-483D6DD337F7}"/>
              </c:ext>
            </c:extLst>
          </c:dPt>
          <c:dPt>
            <c:idx val="3"/>
            <c:bubble3D val="0"/>
            <c:spPr>
              <a:solidFill>
                <a:srgbClr val="FCB77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3A-4058-AF76-483D6DD337F7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E3A-4058-AF76-483D6DD337F7}"/>
              </c:ext>
            </c:extLst>
          </c:dPt>
          <c:dPt>
            <c:idx val="5"/>
            <c:bubble3D val="0"/>
            <c:spPr>
              <a:solidFill>
                <a:srgbClr val="00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E3A-4058-AF76-483D6DD337F7}"/>
              </c:ext>
            </c:extLst>
          </c:dPt>
          <c:dPt>
            <c:idx val="6"/>
            <c:bubble3D val="0"/>
            <c:spPr>
              <a:solidFill>
                <a:srgbClr val="FF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E3A-4058-AF76-483D6DD337F7}"/>
              </c:ext>
            </c:extLst>
          </c:dPt>
          <c:dLbls>
            <c:dLbl>
              <c:idx val="0"/>
              <c:layout>
                <c:manualLayout>
                  <c:x val="-2.6936238233378724E-2"/>
                  <c:y val="3.412647591867557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3A-4058-AF76-483D6DD337F7}"/>
                </c:ext>
              </c:extLst>
            </c:dLbl>
            <c:dLbl>
              <c:idx val="1"/>
              <c:layout>
                <c:manualLayout>
                  <c:x val="6.2144574033508967E-2"/>
                  <c:y val="4.8834813043632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591143212361613E-3"/>
                  <c:y val="-0.10808556583217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5553845243028832E-3"/>
                  <c:y val="-3.4008307517724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7803445621928867E-2"/>
                  <c:y val="-1.5705790084163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8166716002604937E-2"/>
                  <c:y val="-2.8994245478011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7371025990172283E-2"/>
                  <c:y val="-2.084248673210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FF"/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Межбюджетные трансферты</c:v>
                </c:pt>
                <c:pt idx="3">
                  <c:v>Физическая культура и спорт</c:v>
                </c:pt>
                <c:pt idx="4">
                  <c:v>Культура, кинематография</c:v>
                </c:pt>
                <c:pt idx="5">
                  <c:v>Общегосударственные вопросы</c:v>
                </c:pt>
                <c:pt idx="6">
                  <c:v>Национальная экономика</c:v>
                </c:pt>
                <c:pt idx="7">
                  <c:v>ЖКХ</c:v>
                </c:pt>
                <c:pt idx="8">
                  <c:v>национальная безопасность</c:v>
                </c:pt>
                <c:pt idx="9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0"/>
                <c:pt idx="0">
                  <c:v>64.099999999999994</c:v>
                </c:pt>
                <c:pt idx="1">
                  <c:v>6.5</c:v>
                </c:pt>
                <c:pt idx="2">
                  <c:v>0.2</c:v>
                </c:pt>
                <c:pt idx="3">
                  <c:v>6.5</c:v>
                </c:pt>
                <c:pt idx="4">
                  <c:v>2.1</c:v>
                </c:pt>
                <c:pt idx="5">
                  <c:v>9.5</c:v>
                </c:pt>
                <c:pt idx="6">
                  <c:v>1.9</c:v>
                </c:pt>
                <c:pt idx="7">
                  <c:v>5.6</c:v>
                </c:pt>
                <c:pt idx="8">
                  <c:v>1.4</c:v>
                </c:pt>
                <c:pt idx="9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E3A-4058-AF76-483D6DD33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9.3023225535365045E-2"/>
          <c:y val="0.71645014284718833"/>
          <c:w val="0.77519374339763325"/>
          <c:h val="0.2554113302208908"/>
        </c:manualLayout>
      </c:layout>
      <c:overlay val="0"/>
      <c:txPr>
        <a:bodyPr/>
        <a:lstStyle/>
        <a:p>
          <a:pPr>
            <a:defRPr sz="1381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575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sideWall>
    <c:backWall>
      <c:thickness val="0"/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backWall>
    <c:plotArea>
      <c:layout>
        <c:manualLayout>
          <c:layoutTarget val="inner"/>
          <c:xMode val="edge"/>
          <c:yMode val="edge"/>
          <c:x val="9.2197709520544194E-2"/>
          <c:y val="0.33491656392020686"/>
          <c:w val="0.86424566298583616"/>
          <c:h val="0.504341880950579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2304.6999999999998</c:v>
                </c:pt>
                <c:pt idx="1">
                  <c:v>2894.3</c:v>
                </c:pt>
                <c:pt idx="2">
                  <c:v>2399.3000000000002</c:v>
                </c:pt>
                <c:pt idx="3">
                  <c:v>2263.6999999999998</c:v>
                </c:pt>
                <c:pt idx="4">
                  <c:v>2222.9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86-4C54-AA66-D11C7AC044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layout>
                <c:manualLayout>
                  <c:x val="7.1611253196931027E-2"/>
                  <c:y val="-1.7222818290452371E-2"/>
                </c:manualLayout>
              </c:layout>
              <c:tx>
                <c:rich>
                  <a:bodyPr/>
                  <a:lstStyle/>
                  <a:p>
                    <a:pPr>
                      <a:defRPr sz="900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3,4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86-4C54-AA66-D11C7AC0446F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86-4C54-AA66-D11C7AC0446F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86-4C54-AA66-D11C7AC04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0.7</c:v>
                </c:pt>
                <c:pt idx="1">
                  <c:v>15.3</c:v>
                </c:pt>
                <c:pt idx="2">
                  <c:v>78.2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86-4C54-AA66-D11C7AC044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9E5EF4"/>
            </a:solidFill>
          </c:spPr>
          <c:invertIfNegative val="0"/>
          <c:dLbls>
            <c:dLbl>
              <c:idx val="2"/>
              <c:layout>
                <c:manualLayout>
                  <c:x val="2.0460358056266052E-3"/>
                  <c:y val="-5.7409394301507514E-3"/>
                </c:manualLayout>
              </c:layout>
              <c:spPr/>
              <c:txPr>
                <a:bodyPr/>
                <a:lstStyle/>
                <a:p>
                  <a:pPr>
                    <a:defRPr sz="9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86-4C54-AA66-D11C7AC0446F}"/>
                </c:ext>
              </c:extLst>
            </c:dLbl>
            <c:dLbl>
              <c:idx val="3"/>
              <c:layout>
                <c:manualLayout>
                  <c:x val="4.0920716112531974E-3"/>
                  <c:y val="-2.8704697150753692E-3"/>
                </c:manualLayout>
              </c:layout>
              <c:spPr/>
              <c:txPr>
                <a:bodyPr/>
                <a:lstStyle/>
                <a:p>
                  <a:pPr>
                    <a:defRPr sz="9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86-4C54-AA66-D11C7AC0446F}"/>
                </c:ext>
              </c:extLst>
            </c:dLbl>
            <c:dLbl>
              <c:idx val="4"/>
              <c:layout>
                <c:manualLayout>
                  <c:x val="-4.0920716112531974E-3"/>
                  <c:y val="-2.8704697150753692E-3"/>
                </c:manualLayout>
              </c:layout>
              <c:spPr/>
              <c:txPr>
                <a:bodyPr/>
                <a:lstStyle/>
                <a:p>
                  <a:pPr>
                    <a:defRPr sz="9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86-4C54-AA66-D11C7AC04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232.6</c:v>
                </c:pt>
                <c:pt idx="1">
                  <c:v>247.9</c:v>
                </c:pt>
                <c:pt idx="2">
                  <c:v>242.8</c:v>
                </c:pt>
                <c:pt idx="3">
                  <c:v>209.9</c:v>
                </c:pt>
                <c:pt idx="4">
                  <c:v>210.2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586-4C54-AA66-D11C7AC0446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Культура, кинематография </c:v>
                </c:pt>
              </c:strCache>
            </c:strRef>
          </c:tx>
          <c:spPr>
            <a:solidFill>
              <a:srgbClr val="FF0000"/>
            </a:solidFill>
            <a:ln w="0"/>
          </c:spPr>
          <c:invertIfNegative val="0"/>
          <c:dLbls>
            <c:dLbl>
              <c:idx val="0"/>
              <c:layout>
                <c:manualLayout>
                  <c:x val="7.0800733028575993E-2"/>
                  <c:y val="-2.7737778297124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86-4C54-AA66-D11C7AC0446F}"/>
                </c:ext>
              </c:extLst>
            </c:dLbl>
            <c:dLbl>
              <c:idx val="1"/>
              <c:layout>
                <c:manualLayout>
                  <c:x val="6.8583120204603581E-2"/>
                  <c:y val="-1.8416210423963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86-4C54-AA66-D11C7AC0446F}"/>
                </c:ext>
              </c:extLst>
            </c:dLbl>
            <c:dLbl>
              <c:idx val="2"/>
              <c:layout>
                <c:manualLayout>
                  <c:x val="6.5729004801099014E-2"/>
                  <c:y val="-2.4854457708915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86-4C54-AA66-D11C7AC0446F}"/>
                </c:ext>
              </c:extLst>
            </c:dLbl>
            <c:dLbl>
              <c:idx val="3"/>
              <c:layout>
                <c:manualLayout>
                  <c:x val="6.9946399822412519E-2"/>
                  <c:y val="-3.0215303108886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86-4C54-AA66-D11C7AC0446F}"/>
                </c:ext>
              </c:extLst>
            </c:dLbl>
            <c:dLbl>
              <c:idx val="4"/>
              <c:layout>
                <c:manualLayout>
                  <c:x val="6.9946399822412519E-2"/>
                  <c:y val="-3.0215303108886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86-4C54-AA66-D11C7AC0446F}"/>
                </c:ext>
              </c:extLst>
            </c:dLbl>
            <c:spPr>
              <a:noFill/>
              <a:ln w="8690" cap="rnd" cmpd="sng">
                <a:miter lim="800000"/>
              </a:ln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81.2</c:v>
                </c:pt>
                <c:pt idx="1">
                  <c:v>80.400000000000006</c:v>
                </c:pt>
                <c:pt idx="2">
                  <c:v>77.099999999999994</c:v>
                </c:pt>
                <c:pt idx="3">
                  <c:v>82.4</c:v>
                </c:pt>
                <c:pt idx="4">
                  <c:v>87.3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586-4C54-AA66-D11C7AC0446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1.6368286445012821E-2"/>
                  <c:y val="-5.1668454871356712E-2"/>
                </c:manualLayout>
              </c:layout>
              <c:spPr/>
              <c:txPr>
                <a:bodyPr/>
                <a:lstStyle/>
                <a:p>
                  <a:pPr>
                    <a:defRPr sz="900"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86-4C54-AA66-D11C7AC0446F}"/>
                </c:ext>
              </c:extLst>
            </c:dLbl>
            <c:dLbl>
              <c:idx val="1"/>
              <c:layout>
                <c:manualLayout>
                  <c:x val="2.0460358056266E-2"/>
                  <c:y val="-5.7409394301507412E-2"/>
                </c:manualLayout>
              </c:layout>
              <c:spPr/>
              <c:txPr>
                <a:bodyPr/>
                <a:lstStyle/>
                <a:p>
                  <a:pPr>
                    <a:defRPr sz="900"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586-4C54-AA66-D11C7AC0446F}"/>
                </c:ext>
              </c:extLst>
            </c:dLbl>
            <c:dLbl>
              <c:idx val="2"/>
              <c:layout>
                <c:manualLayout>
                  <c:x val="2.1288727104141644E-2"/>
                  <c:y val="-4.3010752688172046E-2"/>
                </c:manualLayout>
              </c:layout>
              <c:spPr/>
              <c:txPr>
                <a:bodyPr/>
                <a:lstStyle/>
                <a:p>
                  <a:pPr>
                    <a:defRPr sz="900"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586-4C54-AA66-D11C7AC0446F}"/>
                </c:ext>
              </c:extLst>
            </c:dLbl>
            <c:dLbl>
              <c:idx val="3"/>
              <c:layout>
                <c:manualLayout>
                  <c:x val="1.9768103739560922E-2"/>
                  <c:y val="-5.3763440860215533E-2"/>
                </c:manualLayout>
              </c:layout>
              <c:tx>
                <c:rich>
                  <a:bodyPr/>
                  <a:lstStyle/>
                  <a:p>
                    <a:pPr>
                      <a:defRPr sz="900" b="0">
                        <a:solidFill>
                          <a:schemeClr val="tx1"/>
                        </a:solidFill>
                      </a:defRPr>
                    </a:pPr>
                    <a:r>
                      <a:rPr lang="en-US" sz="900" b="0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586-4C54-AA66-D11C7AC0446F}"/>
                </c:ext>
              </c:extLst>
            </c:dLbl>
            <c:dLbl>
              <c:idx val="4"/>
              <c:layout>
                <c:manualLayout>
                  <c:x val="1.9768103739560922E-2"/>
                  <c:y val="-5.3763440860215533E-2"/>
                </c:manualLayout>
              </c:layout>
              <c:tx>
                <c:rich>
                  <a:bodyPr/>
                  <a:lstStyle/>
                  <a:p>
                    <a:pPr>
                      <a:defRPr sz="900" b="0">
                        <a:solidFill>
                          <a:schemeClr val="tx1"/>
                        </a:solidFill>
                      </a:defRPr>
                    </a:pPr>
                    <a:r>
                      <a:rPr lang="en-US" sz="900" b="0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586-4C54-AA66-D11C7AC04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222</c:v>
                </c:pt>
                <c:pt idx="1">
                  <c:v>151</c:v>
                </c:pt>
                <c:pt idx="2">
                  <c:v>244.7</c:v>
                </c:pt>
                <c:pt idx="3">
                  <c:v>184</c:v>
                </c:pt>
                <c:pt idx="4">
                  <c:v>175.2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E586-4C54-AA66-D11C7AC04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gapDepth val="141"/>
        <c:shape val="box"/>
        <c:axId val="117823744"/>
        <c:axId val="151465984"/>
        <c:axId val="0"/>
      </c:bar3DChart>
      <c:catAx>
        <c:axId val="11782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  <c:crossAx val="151465984"/>
        <c:crosses val="autoZero"/>
        <c:auto val="1"/>
        <c:lblAlgn val="ctr"/>
        <c:lblOffset val="100"/>
        <c:noMultiLvlLbl val="0"/>
      </c:catAx>
      <c:valAx>
        <c:axId val="151465984"/>
        <c:scaling>
          <c:orientation val="minMax"/>
        </c:scaling>
        <c:delete val="0"/>
        <c:axPos val="l"/>
        <c:majorGridlines>
          <c:spPr>
            <a:effectLst>
              <a:outerShdw blurRad="50800" dist="546100" dir="5400000" algn="ctr" rotWithShape="0">
                <a:srgbClr val="000000">
                  <a:alpha val="43137"/>
                </a:srgbClr>
              </a:outerShdw>
            </a:effectLst>
          </c:spPr>
        </c:majorGridlines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759">
                <a:solidFill>
                  <a:schemeClr val="bg1"/>
                </a:solidFill>
              </a:defRPr>
            </a:pPr>
            <a:endParaRPr lang="ru-RU"/>
          </a:p>
        </c:txPr>
        <c:crossAx val="117823744"/>
        <c:crosses val="autoZero"/>
        <c:crossBetween val="between"/>
      </c:valAx>
      <c:spPr>
        <a:noFill/>
        <a:ln w="2538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2.3505001064056202E-3"/>
          <c:y val="0.88932043257906446"/>
          <c:w val="0.89999996451147635"/>
          <c:h val="4.7758556325919861E-2"/>
        </c:manualLayout>
      </c:layout>
      <c:overlay val="0"/>
      <c:txPr>
        <a:bodyPr/>
        <a:lstStyle/>
        <a:p>
          <a:pPr>
            <a:defRPr sz="1098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36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7.28233E-6</cdr:x>
      <cdr:y>0</cdr:y>
    </cdr:from>
    <cdr:to>
      <cdr:x>0.99613</cdr:x>
      <cdr:y>0.23019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" y="-546"/>
          <a:ext cx="6839298" cy="1134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0.17955</cdr:x>
      <cdr:y>0.21926</cdr:y>
    </cdr:from>
    <cdr:to>
      <cdr:x>0.28299</cdr:x>
      <cdr:y>0.27758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24186" y="1079574"/>
          <a:ext cx="717078" cy="287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0.3257</cdr:x>
      <cdr:y>0.22785</cdr:y>
    </cdr:from>
    <cdr:to>
      <cdr:x>0.39855</cdr:x>
      <cdr:y>0.3217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48272" y="1008112"/>
          <a:ext cx="547632" cy="415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>
          <a:off x="-539552" y="-8367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0.60042</cdr:x>
      <cdr:y>0.24925</cdr:y>
    </cdr:from>
    <cdr:to>
      <cdr:x>0.74438</cdr:x>
      <cdr:y>0.3346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28890" y="1224136"/>
          <a:ext cx="988313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0.5797</cdr:x>
      <cdr:y>0.20588</cdr:y>
    </cdr:from>
    <cdr:to>
      <cdr:x>0.69152</cdr:x>
      <cdr:y>0.29098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984874" y="1008112"/>
          <a:ext cx="769382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0.64732</cdr:x>
      <cdr:y>0.31753</cdr:y>
    </cdr:from>
    <cdr:to>
      <cdr:x>0.75654</cdr:x>
      <cdr:y>0.40338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00600" y="187220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0.79607</cdr:x>
      <cdr:y>0.18995</cdr:y>
    </cdr:from>
    <cdr:to>
      <cdr:x>0.89021</cdr:x>
      <cdr:y>0.30701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472608" y="936104"/>
          <a:ext cx="648126" cy="575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0.78633</cdr:x>
      <cdr:y>0.11084</cdr:y>
    </cdr:from>
    <cdr:to>
      <cdr:x>0.99875</cdr:x>
      <cdr:y>0.20599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992985" y="504057"/>
          <a:ext cx="135066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(</a:t>
          </a:r>
          <a:r>
            <a:rPr lang="ru-RU" sz="1400" dirty="0" smtClean="0"/>
            <a:t>млн.руб.)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0.01074</cdr:x>
      <cdr:y>0.16093</cdr:y>
    </cdr:from>
    <cdr:to>
      <cdr:x>0.48219</cdr:x>
      <cdr:y>0.21926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72058" y="791542"/>
          <a:ext cx="32403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i="1" u="sng" dirty="0" smtClean="0"/>
            <a:t>Доля в общем объеме расходов местного бюджета</a:t>
          </a:r>
          <a:endParaRPr lang="ru-RU" sz="1000" i="1" u="sng" dirty="0"/>
        </a:p>
      </cdr:txBody>
    </cdr:sp>
  </cdr:relSizeAnchor>
  <cdr:relSizeAnchor xmlns:cdr="http://schemas.openxmlformats.org/drawingml/2006/chartDrawing">
    <cdr:from>
      <cdr:x>0.35734</cdr:x>
      <cdr:y>0.2048</cdr:y>
    </cdr:from>
    <cdr:to>
      <cdr:x>0.45073</cdr:x>
      <cdr:y>0.26313</cdr:y>
    </cdr:to>
    <cdr:sp macro="" textlink="">
      <cdr:nvSpPr>
        <cdr:cNvPr id="21" name="Прямая соединительная линия 20"/>
        <cdr:cNvSpPr/>
      </cdr:nvSpPr>
      <cdr:spPr>
        <a:xfrm xmlns:a="http://schemas.openxmlformats.org/drawingml/2006/main">
          <a:off x="2448322" y="1007566"/>
          <a:ext cx="648072" cy="2880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rgbClr val="C00000"/>
              </a:solidFill>
            </a:rPr>
            <a:t>Динамика расходов</a:t>
          </a:r>
          <a:endParaRPr lang="ru-RU" sz="1400" dirty="0">
            <a:solidFill>
              <a:srgbClr val="C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Динамика расходов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Динамика расходов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0.17747</cdr:x>
      <cdr:y>0.16114</cdr:y>
    </cdr:from>
    <cdr:to>
      <cdr:x>0.25075</cdr:x>
      <cdr:y>0.24705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534" y="719337"/>
          <a:ext cx="327224" cy="383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0.31347</cdr:x>
      <cdr:y>0.33056</cdr:y>
    </cdr:from>
    <cdr:to>
      <cdr:x>0.3921</cdr:x>
      <cdr:y>0.39839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036" y="1512441"/>
          <a:ext cx="360063" cy="288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>
            <a:solidFill>
              <a:schemeClr val="tx1"/>
            </a:solidFill>
          </a:endParaRPr>
        </a:p>
        <a:p xmlns:a="http://schemas.openxmlformats.org/drawingml/2006/main"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0.48636</cdr:x>
      <cdr:y>0.17575</cdr:y>
    </cdr:from>
    <cdr:to>
      <cdr:x>0.58061</cdr:x>
      <cdr:y>0.23475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62431" y="864097"/>
          <a:ext cx="41854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0.65898</cdr:x>
      <cdr:y>0.17575</cdr:y>
    </cdr:from>
    <cdr:to>
      <cdr:x>0.73586</cdr:x>
      <cdr:y>0.2473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29745" y="864097"/>
          <a:ext cx="348812" cy="344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0.82333</cdr:x>
      <cdr:y>0.17575</cdr:y>
    </cdr:from>
    <cdr:to>
      <cdr:x>0.90348</cdr:x>
      <cdr:y>0.26395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72407" y="864096"/>
          <a:ext cx="360039" cy="420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dirty="0" smtClean="0"/>
        </a:p>
        <a:p xmlns:a="http://schemas.openxmlformats.org/drawingml/2006/main">
          <a:endParaRPr lang="ru-RU" dirty="0"/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flipV="1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flipV="1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0.646</cdr:x>
      <cdr:y>0.02125</cdr:y>
    </cdr:from>
    <cdr:to>
      <cdr:x>0.64675</cdr:x>
      <cdr:y>0.023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55432" y="100608"/>
          <a:ext cx="151216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млн.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F50C4-854C-454F-B6D2-268280938402}" type="datetimeFigureOut">
              <a:rPr lang="ru-RU"/>
              <a:pPr>
                <a:defRPr/>
              </a:pPr>
              <a:t>30.01.2024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46E8BF5-4ED7-4F92-917B-CC1860EFBB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111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45A0BA-9E93-4554-9CD7-AA65F586514D}" type="slidenum">
              <a:rPr lang="ru-RU" altLang="ru-RU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10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11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1B3D20-B902-4BD0-8281-05E5B5435C66}" type="slidenum">
              <a:rPr lang="ru-RU" altLang="ru-RU">
                <a:solidFill>
                  <a:srgbClr val="000000"/>
                </a:solidFill>
              </a:rPr>
              <a:pPr eaLnBrk="1" hangingPunct="1"/>
              <a:t>12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335809-28A5-4029-AD4D-C5590D6A9A7C}" type="slidenum">
              <a:rPr lang="ru-RU" altLang="ru-RU">
                <a:solidFill>
                  <a:srgbClr val="000000"/>
                </a:solidFill>
              </a:rPr>
              <a:pPr eaLnBrk="1" hangingPunct="1"/>
              <a:t>19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817D3C-289C-48A5-A326-A8D6EEDA5373}" type="slidenum">
              <a:rPr lang="ru-RU" altLang="ru-RU">
                <a:solidFill>
                  <a:srgbClr val="000000"/>
                </a:solidFill>
              </a:rPr>
              <a:pPr eaLnBrk="1" hangingPunct="1"/>
              <a:t>20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21102C-B29C-49A1-AA51-5BC8B3D1626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95DA-97EB-44D8-A2B8-2033B21871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72C-499A-4923-B86F-92816ED1652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127A78-077E-47E5-BB6D-5EB47EB1642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B3D1D6-6E32-422F-AE6E-71EB2C1583F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05-8BB4-4E68-9567-ED079E024B8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B935-AE0C-478E-8F5C-A18DB22A6BD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A5B8C6-FD40-440A-9E46-CA98A50A10E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551A-AA7E-4A3D-ADD1-22E40955B86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4DD81-E884-4C85-9594-33C3D303153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328E6C-3867-44F2-99B0-1B9445ABD04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C86686-BD62-45EF-AC25-0AAD82E3A2B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18" r:id="rId1"/>
    <p:sldLayoutId id="2147486919" r:id="rId2"/>
    <p:sldLayoutId id="2147486920" r:id="rId3"/>
    <p:sldLayoutId id="2147486921" r:id="rId4"/>
    <p:sldLayoutId id="2147486922" r:id="rId5"/>
    <p:sldLayoutId id="2147486923" r:id="rId6"/>
    <p:sldLayoutId id="2147486924" r:id="rId7"/>
    <p:sldLayoutId id="2147486925" r:id="rId8"/>
    <p:sldLayoutId id="2147486926" r:id="rId9"/>
    <p:sldLayoutId id="2147486927" r:id="rId10"/>
    <p:sldLayoutId id="214748692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Fu_krymsk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5355312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6600" b="1" dirty="0" smtClean="0">
              <a:solidFill>
                <a:srgbClr val="993366"/>
              </a:solidFill>
              <a:latin typeface="Arial" charset="0"/>
              <a:cs typeface="Aharoni" pitchFamily="2" charset="-79"/>
            </a:endParaRPr>
          </a:p>
          <a:p>
            <a:pPr algn="ctr">
              <a:defRPr/>
            </a:pPr>
            <a:r>
              <a:rPr lang="ru-RU" sz="6600" b="1" dirty="0" smtClean="0">
                <a:solidFill>
                  <a:srgbClr val="002060"/>
                </a:solidFill>
                <a:latin typeface="Arial" charset="0"/>
                <a:cs typeface="Aharoni" pitchFamily="2" charset="-79"/>
              </a:rPr>
              <a:t>БЮДЖЕТ ДЛЯ ГРАЖДАН</a:t>
            </a:r>
          </a:p>
          <a:p>
            <a:pPr algn="ctr">
              <a:defRPr/>
            </a:pPr>
            <a:endParaRPr lang="ru-RU" sz="6600" b="1" dirty="0" smtClean="0">
              <a:latin typeface="Arial" charset="0"/>
              <a:cs typeface="Aharoni" pitchFamily="2" charset="-79"/>
            </a:endParaRPr>
          </a:p>
          <a:p>
            <a:pPr algn="ctr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Arial" charset="0"/>
                <a:cs typeface="Aharoni" pitchFamily="2" charset="-79"/>
              </a:rPr>
              <a:t>НА ОСНОВЕ ПРОЕКТА РЕШЕНИЯ О БЮДЖЕТЕ</a:t>
            </a:r>
          </a:p>
          <a:p>
            <a:pPr algn="ctr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Arial" charset="0"/>
                <a:cs typeface="Aharoni" pitchFamily="2" charset="-79"/>
              </a:rPr>
              <a:t> НА 2024 ГОД И ПЛАНОВЫЙ ПЕРИОД 2025 И 2026 ГОДОВ</a:t>
            </a:r>
            <a:endParaRPr lang="ru-RU" sz="26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2024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2025 и 2026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360135"/>
              </p:ext>
            </p:extLst>
          </p:nvPr>
        </p:nvGraphicFramePr>
        <p:xfrm>
          <a:off x="395536" y="1052736"/>
          <a:ext cx="83529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2024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2025 и 2026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916835"/>
              </p:ext>
            </p:extLst>
          </p:nvPr>
        </p:nvGraphicFramePr>
        <p:xfrm>
          <a:off x="323528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>
            <a:normAutofit/>
          </a:bodyPr>
          <a:lstStyle/>
          <a:p>
            <a:pPr algn="ctr"/>
            <a:r>
              <a:rPr lang="ru-RU" altLang="ru-RU" sz="2200" b="1" dirty="0" smtClean="0">
                <a:solidFill>
                  <a:srgbClr val="6600FF"/>
                </a:solidFill>
              </a:rPr>
              <a:t>Межбюджетные трансферты на </a:t>
            </a:r>
            <a:r>
              <a:rPr lang="ru-RU" altLang="ru-RU" sz="2200" b="1" dirty="0">
                <a:solidFill>
                  <a:srgbClr val="6600FF"/>
                </a:solidFill>
              </a:rPr>
              <a:t>2024 год и </a:t>
            </a:r>
            <a:br>
              <a:rPr lang="ru-RU" altLang="ru-RU" sz="2200" b="1" dirty="0">
                <a:solidFill>
                  <a:srgbClr val="6600FF"/>
                </a:solidFill>
              </a:rPr>
            </a:br>
            <a:r>
              <a:rPr lang="ru-RU" altLang="ru-RU" sz="2200" b="1" dirty="0">
                <a:solidFill>
                  <a:srgbClr val="6600FF"/>
                </a:solidFill>
              </a:rPr>
              <a:t>на плановый период 2025 и 2026 годов</a:t>
            </a:r>
            <a:endParaRPr lang="ru-RU" altLang="ru-RU" sz="2200" b="1" dirty="0" smtClean="0">
              <a:solidFill>
                <a:srgbClr val="66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8964095"/>
              </p:ext>
            </p:extLst>
          </p:nvPr>
        </p:nvGraphicFramePr>
        <p:xfrm>
          <a:off x="457200" y="1600200"/>
          <a:ext cx="7467600" cy="3038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02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2974" marR="82974" marT="45730" marB="4573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2024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2974" marR="82974" marT="45730" marB="4573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2025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2974" marR="82974" marT="45730" marB="4573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2026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2974" marR="82974" marT="45730" marB="4573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Всего</a:t>
                      </a:r>
                      <a:endParaRPr lang="ru-RU" sz="1800" b="1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2 506,8</a:t>
                      </a:r>
                      <a:endParaRPr lang="ru-RU" sz="1800" b="1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2 087,4</a:t>
                      </a:r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1 973,3</a:t>
                      </a:r>
                      <a:endParaRPr lang="ru-RU" sz="1800" b="1" dirty="0"/>
                    </a:p>
                  </a:txBody>
                  <a:tcPr marL="82974" marR="82974" marT="45730" marB="4573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Дотации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213,9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171,1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192,1</a:t>
                      </a:r>
                    </a:p>
                  </a:txBody>
                  <a:tcPr marL="82974" marR="82974" marT="45730" marB="4573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Субсидии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508,0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187,7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19,0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Субвенции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r>
                        <a:rPr lang="ru-RU" sz="1800" baseline="0" dirty="0" smtClean="0"/>
                        <a:t> 781,2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1 724,8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1 758,2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1459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Иные межбюджетные трансферты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3,7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3,8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4,0</a:t>
                      </a:r>
                      <a:endParaRPr lang="ru-RU" sz="1800" dirty="0"/>
                    </a:p>
                  </a:txBody>
                  <a:tcPr marL="82974" marR="82974" marT="45730" marB="4573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62" name="TextBox 5"/>
          <p:cNvSpPr txBox="1">
            <a:spLocks noChangeArrowheads="1"/>
          </p:cNvSpPr>
          <p:nvPr/>
        </p:nvSpPr>
        <p:spPr bwMode="auto">
          <a:xfrm>
            <a:off x="7308850" y="1196975"/>
            <a:ext cx="1296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600" b="1" dirty="0" smtClean="0"/>
          </a:p>
          <a:p>
            <a:pPr eaLnBrk="1" hangingPunct="1"/>
            <a:r>
              <a:rPr lang="ru-RU" altLang="ru-RU" sz="1600" b="1" dirty="0" err="1" smtClean="0"/>
              <a:t>млн.руб</a:t>
            </a:r>
            <a:r>
              <a:rPr lang="ru-RU" altLang="ru-RU" sz="16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Распределение бюджетных ассигнований по разделам классификации расходов бюджетов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9847353"/>
              </p:ext>
            </p:extLst>
          </p:nvPr>
        </p:nvGraphicFramePr>
        <p:xfrm>
          <a:off x="0" y="1052513"/>
          <a:ext cx="9109074" cy="576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66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92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11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1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1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61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74306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Наименование  показателя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(раздел,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 подраздел)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прогноз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Динамика,%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8146">
                <a:tc vMerge="1">
                  <a:txBody>
                    <a:bodyPr/>
                    <a:lstStyle/>
                    <a:p>
                      <a:endParaRPr lang="ru-RU" sz="10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/ 201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/ 202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Расходы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323,8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361,0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356,2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385,7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400,2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111,5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98,7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108,3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103,8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23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Национальная оборона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0,6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400,0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33,3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50,5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56,0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51,7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59,4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61,8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110,9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92,3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114,9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104,0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04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Национальная экономика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41,3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71,6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41,9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42,5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115,4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173,4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58,5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101,4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05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220,8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210,2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844,2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43,2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07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2304,7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2894,3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2399,3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2263,7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2222,9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125,6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82,9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94,3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98,2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08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81,2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80,4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77,1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82,4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87,3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99,0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95,9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106,9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105,9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09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Здравоохранение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0,7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78,2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2185,7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511,1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4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232,6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247,9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242,8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209,9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210,2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106,6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97,9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86,4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100,1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 и спорт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222,0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151,0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244,7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184,0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175,2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68,0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162,1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95,2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Средства массовой информации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5,6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111,4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108,2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105,7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Обслуживание государственного и муниципального долга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4,7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19,1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 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26,1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105,2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23,0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Условно-утвержденные расходы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х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х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х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37,8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77,5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205,0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66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b="1" smtClean="0">
                <a:solidFill>
                  <a:srgbClr val="6600FF"/>
                </a:solidFill>
              </a:rPr>
              <a:t>Структура бюджетных ассигнований по разделам </a:t>
            </a:r>
            <a:r>
              <a:rPr lang="en-US" altLang="ru-RU" sz="2400" b="1" smtClean="0">
                <a:solidFill>
                  <a:srgbClr val="6600FF"/>
                </a:solidFill>
              </a:rPr>
              <a:t/>
            </a:r>
            <a:br>
              <a:rPr lang="en-US" altLang="ru-RU" sz="2400" b="1" smtClean="0">
                <a:solidFill>
                  <a:srgbClr val="6600FF"/>
                </a:solidFill>
              </a:rPr>
            </a:br>
            <a:r>
              <a:rPr lang="ru-RU" altLang="ru-RU" sz="2400" b="1" smtClean="0">
                <a:solidFill>
                  <a:srgbClr val="6600FF"/>
                </a:solidFill>
              </a:rPr>
              <a:t>классификации расходов бюджетов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2113087"/>
              </p:ext>
            </p:extLst>
          </p:nvPr>
        </p:nvGraphicFramePr>
        <p:xfrm>
          <a:off x="519113" y="1484313"/>
          <a:ext cx="8445500" cy="537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smtClean="0">
                <a:solidFill>
                  <a:srgbClr val="6600FF"/>
                </a:solidFill>
              </a:rPr>
              <a:t>Расходы местного бюджета на социальную сферу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2431738"/>
              </p:ext>
            </p:extLst>
          </p:nvPr>
        </p:nvGraphicFramePr>
        <p:xfrm>
          <a:off x="230188" y="1679575"/>
          <a:ext cx="8453437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250825" y="836613"/>
            <a:ext cx="85693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/>
              <a:t>        Расходы: </a:t>
            </a:r>
            <a:r>
              <a:rPr lang="ru-RU" altLang="ru-RU" sz="1400" dirty="0" smtClean="0"/>
              <a:t>2022 </a:t>
            </a:r>
            <a:r>
              <a:rPr lang="ru-RU" altLang="ru-RU" sz="1400" dirty="0"/>
              <a:t>год – </a:t>
            </a:r>
            <a:r>
              <a:rPr lang="ru-RU" altLang="ru-RU" sz="1400" dirty="0" smtClean="0"/>
              <a:t>2 841,2 млн.руб</a:t>
            </a:r>
            <a:r>
              <a:rPr lang="ru-RU" altLang="ru-RU" sz="1400" dirty="0"/>
              <a:t>., </a:t>
            </a:r>
            <a:r>
              <a:rPr lang="ru-RU" altLang="ru-RU" sz="1400" dirty="0" smtClean="0"/>
              <a:t>2023 </a:t>
            </a:r>
            <a:r>
              <a:rPr lang="ru-RU" altLang="ru-RU" sz="1400" dirty="0"/>
              <a:t>год – </a:t>
            </a:r>
            <a:r>
              <a:rPr lang="ru-RU" altLang="ru-RU" sz="1400" dirty="0" smtClean="0"/>
              <a:t>3 388,9 млн.руб</a:t>
            </a:r>
            <a:r>
              <a:rPr lang="ru-RU" altLang="ru-RU" sz="1400" dirty="0"/>
              <a:t>.,</a:t>
            </a:r>
            <a:r>
              <a:rPr lang="ru-RU" altLang="ru-RU" sz="1400" dirty="0" smtClean="0"/>
              <a:t>2024год </a:t>
            </a:r>
            <a:r>
              <a:rPr lang="ru-RU" altLang="ru-RU" sz="1400" dirty="0"/>
              <a:t>– </a:t>
            </a:r>
            <a:r>
              <a:rPr lang="ru-RU" altLang="ru-RU" sz="1400" dirty="0" smtClean="0"/>
              <a:t>3 042,1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/>
              <a:t>., </a:t>
            </a:r>
            <a:r>
              <a:rPr lang="ru-RU" altLang="ru-RU" sz="1400" dirty="0" smtClean="0"/>
              <a:t>2025 год </a:t>
            </a:r>
            <a:r>
              <a:rPr lang="ru-RU" altLang="ru-RU" sz="1400" dirty="0"/>
              <a:t>– </a:t>
            </a:r>
            <a:r>
              <a:rPr lang="ru-RU" altLang="ru-RU" sz="1400" dirty="0" smtClean="0"/>
              <a:t>2 740,0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., 2026 год </a:t>
            </a:r>
            <a:r>
              <a:rPr lang="ru-RU" altLang="ru-RU" sz="1400" dirty="0"/>
              <a:t>– </a:t>
            </a:r>
            <a:r>
              <a:rPr lang="ru-RU" altLang="ru-RU" sz="1400" dirty="0" smtClean="0"/>
              <a:t>2 695,6 </a:t>
            </a:r>
            <a:r>
              <a:rPr lang="ru-RU" altLang="ru-RU" sz="1400" dirty="0" err="1" smtClean="0"/>
              <a:t>млн.руб</a:t>
            </a:r>
            <a:endParaRPr lang="ru-RU" altLang="ru-RU" sz="1400" dirty="0"/>
          </a:p>
          <a:p>
            <a:pPr eaLnBrk="1" hangingPunct="1"/>
            <a:r>
              <a:rPr lang="ru-RU" altLang="ru-RU" sz="1400" dirty="0"/>
              <a:t>Бюджетная политика в социально-культурной сфере  ориентирована на сохранение приоритетности в финансовом обеспечении обширного спектра задач  в области  образования, </a:t>
            </a:r>
            <a:r>
              <a:rPr lang="ru-RU" altLang="ru-RU" sz="1400" dirty="0" smtClean="0"/>
              <a:t>социальной </a:t>
            </a:r>
            <a:r>
              <a:rPr lang="ru-RU" altLang="ru-RU" sz="1400" dirty="0"/>
              <a:t>политики, культуры, физической культуры и спорта</a:t>
            </a:r>
            <a:r>
              <a:rPr lang="ru-RU" altLang="ru-RU" sz="1400" dirty="0" smtClean="0"/>
              <a:t>.</a:t>
            </a:r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Образование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714375"/>
            <a:ext cx="3382962" cy="12747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2024год – 2 399,3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2025 год – 2 263,7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2026 год – 2 222,9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317155"/>
              </p:ext>
            </p:extLst>
          </p:nvPr>
        </p:nvGraphicFramePr>
        <p:xfrm>
          <a:off x="-252413" y="2349500"/>
          <a:ext cx="7812088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6084888" y="2420938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/>
              <a:t>В  системе образования осуществляется 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44 </a:t>
            </a:r>
            <a:r>
              <a:rPr lang="ru-RU" altLang="ru-RU" sz="1400" dirty="0"/>
              <a:t>дошкольных образовательных организаций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35 </a:t>
            </a:r>
            <a:r>
              <a:rPr lang="ru-RU" altLang="ru-RU" sz="1400" dirty="0"/>
              <a:t>общеобразовательных организаций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 </a:t>
            </a:r>
            <a:r>
              <a:rPr lang="ru-RU" altLang="ru-RU" sz="1400" dirty="0"/>
              <a:t>музыкальных школ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4 организаций дополнительного образования детей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 smtClean="0"/>
              <a:t>3 </a:t>
            </a:r>
            <a:r>
              <a:rPr lang="ru-RU" altLang="ru-RU" sz="1400" dirty="0"/>
              <a:t>прочих учреждений</a:t>
            </a:r>
          </a:p>
          <a:p>
            <a:pPr eaLnBrk="1" hangingPunct="1"/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Культура и кинематография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714375"/>
            <a:ext cx="3382962" cy="12747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2024 год – 77,1 млн.руб.,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2025год – 82,4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2026 год – 87,3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686155"/>
              </p:ext>
            </p:extLst>
          </p:nvPr>
        </p:nvGraphicFramePr>
        <p:xfrm>
          <a:off x="-252413" y="2060848"/>
          <a:ext cx="7812088" cy="468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6084888" y="2420938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 smtClean="0"/>
              <a:t>По отрасли культура и кинематография </a:t>
            </a:r>
            <a:r>
              <a:rPr lang="ru-RU" altLang="ru-RU" sz="1400" dirty="0"/>
              <a:t>осуществляется 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2 учреждения культуры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 smtClean="0"/>
              <a:t>1 прочие учреждение</a:t>
            </a:r>
            <a:endParaRPr lang="ru-RU" altLang="ru-RU" sz="1400" dirty="0"/>
          </a:p>
          <a:p>
            <a:pPr eaLnBrk="1" hangingPunct="1"/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Физическая культура и спорт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714375"/>
            <a:ext cx="3382962" cy="12747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2024 год – 244,7 млн.руб.,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20225год – 183,9 млн.руб.,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2026 год – 175,2 млн.руб..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150048"/>
              </p:ext>
            </p:extLst>
          </p:nvPr>
        </p:nvGraphicFramePr>
        <p:xfrm>
          <a:off x="-252413" y="2060848"/>
          <a:ext cx="7812088" cy="468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6084888" y="2420938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 smtClean="0"/>
              <a:t>По отрасли физическая культура и спорт осуществляется </a:t>
            </a:r>
            <a:r>
              <a:rPr lang="ru-RU" altLang="ru-RU" sz="1400" dirty="0"/>
              <a:t>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 спортивные школы</a:t>
            </a:r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4638"/>
            <a:ext cx="7240587" cy="633412"/>
          </a:xfrm>
        </p:spPr>
        <p:txBody>
          <a:bodyPr/>
          <a:lstStyle/>
          <a:p>
            <a:pPr algn="ctr" eaLnBrk="1" hangingPunct="1"/>
            <a:r>
              <a:rPr lang="ru-RU" altLang="ru-RU" sz="2200" b="1" smtClean="0">
                <a:solidFill>
                  <a:srgbClr val="6600FF"/>
                </a:solidFill>
              </a:rPr>
              <a:t>Жилье детям сиротам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755650" y="981075"/>
            <a:ext cx="828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 dirty="0"/>
              <a:t>Предусмотрены средства краевого бюджета на приобретение (строительство) жилья для детей – сирот в сумме </a:t>
            </a:r>
            <a:r>
              <a:rPr lang="ru-RU" altLang="ru-RU" b="1" i="1" dirty="0" smtClean="0"/>
              <a:t>99,7 </a:t>
            </a:r>
            <a:r>
              <a:rPr lang="ru-RU" altLang="ru-RU" b="1" i="1" dirty="0"/>
              <a:t>млн. рублей.</a:t>
            </a:r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455620"/>
              </p:ext>
            </p:extLst>
          </p:nvPr>
        </p:nvGraphicFramePr>
        <p:xfrm>
          <a:off x="395537" y="2133600"/>
          <a:ext cx="828092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404813"/>
            <a:ext cx="8424862" cy="6264275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4500" b="1" dirty="0">
                <a:latin typeface="Times New Roman" panose="02020603050405020304" pitchFamily="18" charset="0"/>
                <a:cs typeface="Times New Roman" pitchFamily="18" charset="0"/>
              </a:rPr>
              <a:t>Проект  бюджета МО Крымский район на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год и  на плановый  период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годов подготовлен, в соответствии с требованиями Бюджетного кодекса  Российской Федерации, Налогового Кодекса Российской Федерации, Решения Совета муниципального образования Крымский район от 27.08.2014 № 431 «О бюджетном процессе в Крымском районе», и иных законодательных  и нормативных актов Российской Федерации и Краснодарского края.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  При составлении проекта местного бюджета учтены: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Указы Президента Российской Федерации от 7 мая 2012 года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Муниципальные программы муниципального образования Крымский район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муниципального образования Крымский район на 2021 год и плановый период 2024-2026 годов.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муниципального образования Крымский район  на 2024 год и на плановый период 2025 и 2026 годов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50" dirty="0" smtClean="0"/>
              <a:t>   </a:t>
            </a:r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700" dirty="0" smtClean="0"/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400" b="1" dirty="0" smtClean="0">
                <a:solidFill>
                  <a:srgbClr val="6600FF"/>
                </a:solidFill>
              </a:rPr>
              <a:t>РАСХОДЫ МЕСТНОГО БЮДЖЕТА, ОСУЩЕСТВЛЯЕМЫЕ В РАМКАХ НЕПРОГРАММНЫХ НАПРАВЛЕНИЙ ДЕЯТЕЛЬНОСТИ</a:t>
            </a:r>
            <a:br>
              <a:rPr lang="ru-RU" altLang="ru-RU" sz="1400" b="1" dirty="0" smtClean="0">
                <a:solidFill>
                  <a:srgbClr val="6600FF"/>
                </a:solidFill>
              </a:rPr>
            </a:br>
            <a:endParaRPr lang="ru-RU" altLang="ru-RU" sz="1400" b="1" dirty="0" smtClean="0">
              <a:solidFill>
                <a:srgbClr val="6600FF"/>
              </a:solidFill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710660"/>
              </p:ext>
            </p:extLst>
          </p:nvPr>
        </p:nvGraphicFramePr>
        <p:xfrm>
          <a:off x="287525" y="620688"/>
          <a:ext cx="8568950" cy="5300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7"/>
                <a:gridCol w="1224136"/>
                <a:gridCol w="1224136"/>
                <a:gridCol w="1296144"/>
                <a:gridCol w="1152127"/>
              </a:tblGrid>
              <a:tr h="4620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том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508,2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579,6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638,4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4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347,7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344,4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372,0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388,2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7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окружающей среды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7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129,2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133,6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137,1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7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муниципального долга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бюджетной обеспеченности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Условно утвержденные  расходы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924300" y="1196975"/>
            <a:ext cx="5903913" cy="10080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endParaRPr lang="ru-RU" altLang="ru-RU" dirty="0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312048"/>
              </p:ext>
            </p:extLst>
          </p:nvPr>
        </p:nvGraphicFramePr>
        <p:xfrm>
          <a:off x="374650" y="1446026"/>
          <a:ext cx="8394700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403350" y="404813"/>
            <a:ext cx="655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6600FF"/>
                </a:solidFill>
                <a:latin typeface="+mj-lt"/>
                <a:cs typeface="Times New Roman" pitchFamily="18" charset="0"/>
              </a:rPr>
              <a:t>ОБЪЕМ МУНИЦИПАЛЬНОГО ДОЛГА</a:t>
            </a:r>
            <a:endParaRPr lang="ru-RU" sz="140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7544" y="116633"/>
            <a:ext cx="8229600" cy="64807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2024 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15899427"/>
              </p:ext>
            </p:extLst>
          </p:nvPr>
        </p:nvGraphicFramePr>
        <p:xfrm>
          <a:off x="251520" y="836712"/>
          <a:ext cx="8435975" cy="6535007"/>
        </p:xfrm>
        <a:graphic>
          <a:graphicData uri="http://schemas.openxmlformats.org/drawingml/2006/table">
            <a:tbl>
              <a:tblPr/>
              <a:tblGrid>
                <a:gridCol w="675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21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92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61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87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2 286,4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0,9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5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102,4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9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143,5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9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592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Капитальный ремонт и ремонт автомобильных дорог муниципального значения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592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66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экологического просвещения и формирование экологической культуры в области обращения с твердыми коммунальными отходами на территории муниципального образования Крымский район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439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информатизации граждан о деятельности органов местного самоуправления муниципального образования </a:t>
                      </a:r>
                      <a:r>
                        <a:rPr kumimoji="0" lang="ru-RU" sz="11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Крымский район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Укрепление общественного здоровья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85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3 237,5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37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2025 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1009923"/>
              </p:ext>
            </p:extLst>
          </p:nvPr>
        </p:nvGraphicFramePr>
        <p:xfrm>
          <a:off x="179512" y="836713"/>
          <a:ext cx="8651999" cy="6600449"/>
        </p:xfrm>
        <a:graphic>
          <a:graphicData uri="http://schemas.openxmlformats.org/drawingml/2006/table">
            <a:tbl>
              <a:tblPr/>
              <a:tblGrid>
                <a:gridCol w="6926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35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95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61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2 148,0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25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66,3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7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34,1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7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952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Капитальный ремонт и ремонт автомобильных дорог муниципального значения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5676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44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экологического просвещения и формирование экологической культуры в области обращения с твердыми коммунальными отходами на территории муниципального образования Крымский район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37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"Информационное обеспечение информатизации граждан о деятельности органов местного самоуправления муниципального образования Крымский район"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27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Укрепление общественного здоровья</a:t>
                      </a:r>
                      <a:endParaRPr lang="ru-RU" sz="110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41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38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2 790,7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3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7544" y="32049"/>
            <a:ext cx="8229600" cy="66064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2026 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5401990"/>
              </p:ext>
            </p:extLst>
          </p:nvPr>
        </p:nvGraphicFramePr>
        <p:xfrm>
          <a:off x="107504" y="692696"/>
          <a:ext cx="8651999" cy="6066778"/>
        </p:xfrm>
        <a:graphic>
          <a:graphicData uri="http://schemas.openxmlformats.org/drawingml/2006/table">
            <a:tbl>
              <a:tblPr/>
              <a:tblGrid>
                <a:gridCol w="6926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35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90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36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2 085,2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24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000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72,7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24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26,0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72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0,06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6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Капитальный ремонт и ремонт автомобильных дорог муниципального значения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95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3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экологического просвещения и формирование экологической культуры в области обращения с твердыми коммунальными отходами на территории муниципального образования Крымский район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35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169,4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02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88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552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521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08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информатизации граждан о деятельности органов местного самоуправления муниципального образования Крымский район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Укрепление общественного здоровья</a:t>
                      </a:r>
                      <a:endParaRPr lang="ru-RU" sz="110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2 663,0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6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5"/>
          <p:cNvSpPr txBox="1">
            <a:spLocks noChangeArrowheads="1"/>
          </p:cNvSpPr>
          <p:nvPr/>
        </p:nvSpPr>
        <p:spPr bwMode="auto">
          <a:xfrm>
            <a:off x="1714500" y="404665"/>
            <a:ext cx="65722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algn="ctr" eaLnBrk="1" hangingPunct="1"/>
            <a:endParaRPr lang="ru-RU" altLang="ru-RU" i="1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397000"/>
          <a:ext cx="7920879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ФИНАНСОВОЕ УПРАВЛЕНИЕ АДМИНИСТРАЦИИ МУНИЦИПАЛЬНОГО</a:t>
                      </a:r>
                      <a:r>
                        <a:rPr lang="ru-RU" baseline="0" dirty="0" smtClean="0"/>
                        <a:t> ОБРАЗОВАНИЯ КРЫМСКИЙ РАЙОН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Почтовый адрес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г.Крымск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ул.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К.Либнехта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д.35 Краснодарский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край, 353380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Адрес электронной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почты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Fu_krymsk@mail.ru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Начальник управления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Макарян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Галина Ивановна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Тел. 8 (86131) 2-11-50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Факс 8 (86131) 2-11-50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 работы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Понедельник-пятница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Суббота, воскресенье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8.00- 12.00  13.00-17.00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Выходной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 граждан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9.00-12.00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8435975" cy="6264275"/>
          </a:xfrm>
        </p:spPr>
        <p:txBody>
          <a:bodyPr>
            <a:normAutofit/>
          </a:bodyPr>
          <a:lstStyle/>
          <a:p>
            <a:endParaRPr lang="ru-RU" altLang="ru-RU" sz="16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2200" b="1" dirty="0" smtClean="0"/>
              <a:t>Основные задачи бюджетной и налоговой политики:</a:t>
            </a:r>
          </a:p>
          <a:p>
            <a:endParaRPr lang="ru-RU" altLang="ru-RU" sz="1600" dirty="0" smtClean="0"/>
          </a:p>
          <a:p>
            <a:pPr algn="just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сбалансированности и достоверности бюджета Крымского района, с учетом выполнения имеющихся обязательств в условиях сокращения расходов; </a:t>
            </a:r>
          </a:p>
          <a:p>
            <a:pPr algn="just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инвестиционной активности хозяйствующих субъектов, осуществляющих деятельность на территории муниципального образования Крымский район;</a:t>
            </a:r>
          </a:p>
          <a:p>
            <a:pPr algn="just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управления муниципальными финансами;</a:t>
            </a:r>
          </a:p>
          <a:p>
            <a:pPr algn="just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условий (обязательств), заключённых с министерством финансов Краснодарского края соглашений (договоров); </a:t>
            </a:r>
          </a:p>
          <a:p>
            <a:pPr algn="just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наращивания муниципального долга муниципального образования Крымский район;</a:t>
            </a:r>
          </a:p>
          <a:p>
            <a:pPr algn="just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долгосрочной сбалансированности и устойчивости бюджета района осуществлять комплекс мер, включающих мероприятия, направленные на рост доходной части бюджета, оптимизацию расходов бюджета и сохранения умеренной долговой нагрузки муниципального образования Крымский район.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80920" cy="6381328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прогнозу на конец 2024 года численность постоянного населения составит 132,879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тыс.человек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2024 году прогнозируется увеличение числа прибывших на территорию муниципального образования Крымский район (+21,8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и сокращение числа выбывших за пределы территории (-10,8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 сравнению с показателями 2022 года. Общий миграционный прирост населения составит 1 900 человек.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Прогнозируется положительная динамика численности населения в трудоспособном возрасте (+1,9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уровню 2022 года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Промышленность: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2024 году рост индекса промышленного производства прогнозируется  на уровне  102,9% суммарный объем отгрузки промышленной продукции составит 24 747,5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в том числе по крупным и средним предприятиям 21 921,5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(103,0%).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Сельское хозяйство: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Производство продукции отрасли «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Растеневодство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по прогнозу к 2024 году вырастет и составит 8 240,6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(98,7% к уровню 2022 года в сопоставимых ценах).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прогнозу в 2024 году ожидается увеличение валового сбора по следующим сельскохозяйственным культурам: зерновые и зернобобовые – 157,7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тыс.тонн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(102,1% к уровню 2022 года), овощи – 39,3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тыс.тонн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(102,6%), виноград – 10,0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тыс.тонн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(130,2%).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Производство продукции животноводства составит 2 247,9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(111,5% к уровню 2022 года в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сопостовимых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ценах).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Строительный комплекс: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2024 году объем подрядных работ, выполненных по виду деятельности «строительство», по полному кругу предприятий, прогнозируется в сумме 1 691,0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или 100,5% к уровню 2023 года в сопоставимых ценах.</a:t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динамика прогнозируется в связи с выполнением строительных работ в рамках реализации следующих инвестиционных проектов: «Строительство завода по производству батареек» в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Адагумском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сельском поселении Крымского района, «Строительство эко-промышленного парка для обращения с вторичными ресурсами и вторичным сырьём» в станице Варениковской.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80920" cy="5904656"/>
          </a:xfrm>
        </p:spPr>
        <p:txBody>
          <a:bodyPr>
            <a:normAutofit fontScale="90000"/>
          </a:bodyPr>
          <a:lstStyle/>
          <a:p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запланировано строительство следующих социальных объектов: общеобразовательной школы на 550 мест и офиса врачей общей практики в микрорайоне «Надежда»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г.Крымска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малобюджетного спортивного зала в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п.Виноградном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Молдаванского сельского поселения, котельных.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Жилищное строительство: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показатель ввода жилья по прогнозу составит 89,6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тыс.кв.м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111,7% к уровню 2022 года. Уровень обеспеченности жильем на конец 2024 года – 25,1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 человека.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Инвестиционная деятельность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в рамках реализации инвестиционного проекта «Строительство завода по производству лифтового оборудования» (инвестор ООО «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Кахман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 учредителем планируется инвестиционный взнос на пополнение оборотных средств в размере 100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планируется направить инвестиции на строительство объектов социальной сферы и инженерной инфраструктуры: детский сад и школа в районе Автоколонны 1201 в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г.Крымске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очистные сооружения в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п.Саук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-Дере ( более 150 млн рублей за счет краевого бюджета), а также на капитальный ремонт тепловых сетей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ул.Крепостная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Свердлова в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г.Крымске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ст.Троицкая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х.Павловский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п.Саук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-Дере - 128 млн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прогнозу, в 2024 году, объём выполненных услуг предприятиями транспорта по полному кругу составит 656,2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97,3% к уровню 2023 года. Отрицательная динамика прогнозируется в связи со значительным уменьшением объёмов АО «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Газпромнефть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АЭРО», которое планируется в связи с завершением  специальной военной операции на Украине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 перевозке пассажиров на территории Крымского района на  муниципальных маршрутах регулярного сообщения осуществляют 35 хозяйствующих субъектов (34 индивидуальных предпринимателя, 1 юридическое лицо) по 33 маршрутам.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обеспечения транспортным сообщением неохваченных ранее населённых пунктов, во втором полугодии 2023 года – начале 2024 года планируется внесение изменений в ряд имеющихся действующих муниципальных маршрутов.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80920" cy="5904656"/>
          </a:xfrm>
        </p:spPr>
        <p:txBody>
          <a:bodyPr>
            <a:normAutofit/>
          </a:bodyPr>
          <a:lstStyle/>
          <a:p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Курортно-туристический комплекс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доходы предприятий курортно-туристического комплекса прогнозируются в сумме 248,2 млн. рублей (112,5% к уровню 2022 года в сопоставимых ценах), турпоток увеличится относительно 2022 года на 7,6% и составит 54,1 тыс. человек.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отдыхающих и, как следствие, доходов предприятий курортно-туристического комплекса планируется за счет постоянного улучшения качества обслуживания и расширения предлагаемых услуг.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и оптовая торговля, общественное питание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 розничной торговли по полному кругу предприятий по прогнозу в 2024 году увеличится по сравнению с 2023 годом на 3,5% (в сопоставимых ценах) и составит        32360,7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планируется завершение строительства и сдача в эксплуатацию магазина (Крымское ГП). 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прогнозу в 2024 году оборот общественного питания по полному кругу организаций составит 694,5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102,0% к уровню 2023 года (в сопоставимых ценах).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планируется открытие 1 объекта общественного питания на территории Крымского городского поселения.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оплаты труда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заработной платы по полному кругу предприятий в 2024 году прогнозируется в сумме 12 495,6 млн. рублей, что выше на 3,7 % к уровню 2023 года. Среднемесячная заработная плата составит по прогнозу 54 141,3 рублей (107,5% к уровню 2023 года). При этом прогнозируется снижение численности в 2024 году к уровню 2023 года, что связано с окончанием строительства ПГУ-ТЭС "Ударная" мощностью 500 МВт (в настоящее время на объекте работает порядка 925 человек различных подрядных организаций) Штатная численность на объекте после окончания работ составит 250 человек.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2686455"/>
              </p:ext>
            </p:extLst>
          </p:nvPr>
        </p:nvGraphicFramePr>
        <p:xfrm>
          <a:off x="395288" y="2205038"/>
          <a:ext cx="8496300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79500">
                <a:tc>
                  <a:txBody>
                    <a:bodyPr/>
                    <a:lstStyle/>
                    <a:p>
                      <a:pPr algn="ctr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прибыли прибыльных предприятий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694" marB="45694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109,9%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694" marB="45694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3009"/>
              </p:ext>
            </p:extLst>
          </p:nvPr>
        </p:nvGraphicFramePr>
        <p:xfrm>
          <a:off x="374650" y="3716338"/>
          <a:ext cx="8515350" cy="100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50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2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080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фонда оплаты труда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18" marB="4571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103,7%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18" marB="4571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187450" y="549275"/>
            <a:ext cx="6985000" cy="115093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Рост основных макроэкономических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показателей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076760"/>
              </p:ext>
            </p:extLst>
          </p:nvPr>
        </p:nvGraphicFramePr>
        <p:xfrm>
          <a:off x="395288" y="5084763"/>
          <a:ext cx="8496300" cy="115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5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04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индекса потребительских цен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36" marB="45736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104,4%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36" marB="45736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rgbClr val="6600FF"/>
                </a:solidFill>
              </a:rPr>
              <a:t>Доходы бюджета на 2024 год и</a:t>
            </a:r>
            <a:br>
              <a:rPr lang="ru-RU" altLang="ru-RU" sz="2400" b="1" dirty="0" smtClean="0">
                <a:solidFill>
                  <a:srgbClr val="6600FF"/>
                </a:solidFill>
              </a:rPr>
            </a:br>
            <a:r>
              <a:rPr lang="ru-RU" altLang="ru-RU" sz="2400" b="1" dirty="0" smtClean="0">
                <a:solidFill>
                  <a:srgbClr val="6600FF"/>
                </a:solidFill>
              </a:rPr>
              <a:t> плановый период 2022 и 2023 годов</a:t>
            </a:r>
            <a:br>
              <a:rPr lang="ru-RU" altLang="ru-RU" sz="2400" b="1" dirty="0" smtClean="0">
                <a:solidFill>
                  <a:srgbClr val="6600FF"/>
                </a:solidFill>
              </a:rPr>
            </a:br>
            <a:endParaRPr lang="ru-RU" altLang="ru-RU" sz="2400" b="1" dirty="0" smtClean="0">
              <a:solidFill>
                <a:srgbClr val="6600FF"/>
              </a:solidFill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835847"/>
              </p:ext>
            </p:extLst>
          </p:nvPr>
        </p:nvGraphicFramePr>
        <p:xfrm>
          <a:off x="684213" y="981075"/>
          <a:ext cx="79914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2024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2025 и 2026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135029"/>
              </p:ext>
            </p:extLst>
          </p:nvPr>
        </p:nvGraphicFramePr>
        <p:xfrm>
          <a:off x="251520" y="764704"/>
          <a:ext cx="8496944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28859</TotalTime>
  <Words>1783</Words>
  <Application>Microsoft Office PowerPoint</Application>
  <PresentationFormat>Экран (4:3)</PresentationFormat>
  <Paragraphs>690</Paragraphs>
  <Slides>25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Презентация PowerPoint</vt:lpstr>
      <vt:lpstr>Презентация PowerPoint</vt:lpstr>
      <vt:lpstr>Презентация PowerPoint</vt:lpstr>
      <vt:lpstr>             По прогнозу на конец 2024 года численность постоянного населения составит 132,879 тыс.человек. В 2024 году прогнозируется увеличение числа прибывших на территорию муниципального образования Крымский район (+21,8%) и сокращение числа выбывших за пределы территории (-10,8%) по сравнению с показателями 2022 года. Общий миграционный прирост населения составит 1 900 человек. Прогнозируется положительная динамика численности населения в трудоспособном возрасте (+1,9%) к уровню 2022 года Промышленность: В 2024 году рост индекса промышленного производства прогнозируется  на уровне  102,9% суммарный объем отгрузки промышленной продукции составит 24 747,5 млн.рублей, в том числе по крупным и средним предприятиям 21 921,5 млн.рублей (103,0%). Сельское хозяйство: Производство продукции отрасли «Растеневодство» по прогнозу к 2024 году вырастет и составит 8 240,6 млн.рублей (98,7% к уровню 2022 года в сопоставимых ценах). По прогнозу в 2024 году ожидается увеличение валового сбора по следующим сельскохозяйственным культурам: зерновые и зернобобовые – 157,7 тыс.тонн (102,1% к уровню 2022 года), овощи – 39,3 тыс.тонн (102,6%), виноград – 10,0 тыс.тонн (130,2%). Производство продукции животноводства составит 2 247,9 млн.рублей (111,5% к уровню 2022 года в сопостовимых ценах). Строительный комплекс: В 2024 году объем подрядных работ, выполненных по виду деятельности «строительство», по полному кругу предприятий, прогнозируется в сумме 1 691,0 млн.рублей или 100,5% к уровню 2023 года в сопоставимых ценах. Положительная динамика прогнозируется в связи с выполнением строительных работ в рамках реализации следующих инвестиционных проектов: «Строительство завода по производству батареек» в Адагумском сельском поселении Крымского района, «Строительство эко-промышленного парка для обращения с вторичными ресурсами и вторичным сырьём» в станице Варениковской. </vt:lpstr>
      <vt:lpstr>            Кроме того, запланировано строительство следующих социальных объектов: общеобразовательной школы на 550 мест и офиса врачей общей практики в микрорайоне «Надежда» г.Крымска, малобюджетного спортивного зала в п.Виноградном Молдаванского сельского поселения, котельных. Жилищное строительство: В 2024 показатель ввода жилья по прогнозу составит 89,6 тыс.кв.м или 111,7% к уровню 2022 года. Уровень обеспеченности жильем на конец 2024 года – 25,1 кв.м на 1 человека.  Инвестиционная деятельность В 2024 году в рамках реализации инвестиционного проекта «Строительство завода по производству лифтового оборудования» (инвестор ООО «Кахман») учредителем планируется инвестиционный взнос на пополнение оборотных средств в размере 100 млн.рублей.   Кроме того, планируется направить инвестиции на строительство объектов социальной сферы и инженерной инфраструктуры: детский сад и школа в районе Автоколонны 1201 в г.Крымске, очистные сооружения в п.Саук-Дере ( более 150 млн рублей за счет краевого бюджета), а также на капитальный ремонт тепловых сетей ул.Крепостная до Свердлова в г.Крымске, ст.Троицкая, х.Павловский, п.Саук-Дере - 128 млн рублей. Транспорт По прогнозу, в 2024 году, объём выполненных услуг предприятиями транспорта по полному кругу составит 656,2 млн.рублей или 97,3% к уровню 2023 года. Отрицательная динамика прогнозируется в связи со значительным уменьшением объёмов АО «Газпромнефть АЭРО», которое планируется в связи с завершением  специальной военной операции на Украине. Услуги по перевозке пассажиров на территории Крымского района на  муниципальных маршрутах регулярного сообщения осуществляют 35 хозяйствующих субъектов (34 индивидуальных предпринимателя, 1 юридическое лицо) по 33 маршрутам.  С целью обеспечения транспортным сообщением неохваченных ранее населённых пунктов, во втором полугодии 2023 года – начале 2024 года планируется внесение изменений в ряд имеющихся действующих муниципальных маршрутов.  </vt:lpstr>
      <vt:lpstr>Курортно-туристический комплекс В 2024 году доходы предприятий курортно-туристического комплекса прогнозируются в сумме 248,2 млн. рублей (112,5% к уровню 2022 года в сопоставимых ценах), турпоток увеличится относительно 2022 года на 7,6% и составит 54,1 тыс. человек. Увеличение количества отдыхающих и, как следствие, доходов предприятий курортно-туристического комплекса планируется за счет постоянного улучшения качества обслуживания и расширения предлагаемых услуг.   Розничная и оптовая торговля, общественное питание Оборот розничной торговли по полному кругу предприятий по прогнозу в 2024 году увеличится по сравнению с 2023 годом на 3,5% (в сопоставимых ценах) и составит        32360,7 млн.рублей.  В 2024 году планируется завершение строительства и сдача в эксплуатацию магазина (Крымское ГП).  По прогнозу в 2024 году оборот общественного питания по полному кругу организаций составит 694,5 млн.рублей или 102,0% к уровню 2023 года (в сопоставимых ценах). В 2023 году планируется открытие 1 объекта общественного питания на территории Крымского городского поселения.  Фонд оплаты труда Фонд заработной платы по полному кругу предприятий в 2024 году прогнозируется в сумме 12 495,6 млн. рублей, что выше на 3,7 % к уровню 2023 года. Среднемесячная заработная плата составит по прогнозу 54 141,3 рублей (107,5% к уровню 2023 года). При этом прогнозируется снижение численности в 2024 году к уровню 2023 года, что связано с окончанием строительства ПГУ-ТЭС "Ударная" мощностью 500 МВт (в настоящее время на объекте работает порядка 925 человек различных подрядных организаций) Штатная численность на объекте после окончания работ составит 250 человек. </vt:lpstr>
      <vt:lpstr>Презентация PowerPoint</vt:lpstr>
      <vt:lpstr>Доходы бюджета на 2024 год и  плановый период 2022 и 2023 годов </vt:lpstr>
      <vt:lpstr>Структура  доходов  бюджета на 2024 год и  на плановый период 2025 и 2026 годов</vt:lpstr>
      <vt:lpstr>Структура  доходов  бюджета на 2024 год и  на плановый период 2025 и 2026 годов</vt:lpstr>
      <vt:lpstr>Структура  доходов  бюджета на 2024 год и  на плановый период 2025 и 2026 годов</vt:lpstr>
      <vt:lpstr>Межбюджетные трансферты на 2024 год и  на плановый период 2025 и 2026 годов</vt:lpstr>
      <vt:lpstr>Распределение бюджетных ассигнований по разделам классификации расходов бюджетов</vt:lpstr>
      <vt:lpstr>Структура бюджетных ассигнований по разделам  классификации расходов бюджетов</vt:lpstr>
      <vt:lpstr>Расходы местного бюджета на социальную сферу</vt:lpstr>
      <vt:lpstr>Образование</vt:lpstr>
      <vt:lpstr>Культура и кинематография</vt:lpstr>
      <vt:lpstr>Физическая культура и спорт</vt:lpstr>
      <vt:lpstr>Жилье детям сиротам</vt:lpstr>
      <vt:lpstr>РАСХОДЫ МЕСТНОГО БЮДЖЕТА, ОСУЩЕСТВЛЯЕМЫЕ В РАМКАХ НЕПРОГРАММНЫХ НАПРАВЛЕНИЙ ДЕЯТЕЛЬНОСТИ </vt:lpstr>
      <vt:lpstr>   </vt:lpstr>
      <vt:lpstr>На 2024 год в бюджете предусмотрены  следующие муниципальные программы</vt:lpstr>
      <vt:lpstr>На 2025 год в бюджете предусмотрены  следующие муниципальные программы</vt:lpstr>
      <vt:lpstr>На 2026 год в бюджете предусмотрены  следующие муниципальные программы</vt:lpstr>
      <vt:lpstr>Презентация PowerPoint</vt:lpstr>
    </vt:vector>
  </TitlesOfParts>
  <Company>2222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опыт подключения министерства финансов Краснодарского края к государственной информационной системе о государственных и муниципальных платежах</dc:title>
  <dc:creator>Игнатьев А.В.</dc:creator>
  <cp:lastModifiedBy>Сченстная</cp:lastModifiedBy>
  <cp:revision>2262</cp:revision>
  <cp:lastPrinted>2024-01-23T05:25:21Z</cp:lastPrinted>
  <dcterms:created xsi:type="dcterms:W3CDTF">2013-04-17T07:52:47Z</dcterms:created>
  <dcterms:modified xsi:type="dcterms:W3CDTF">2024-01-30T09:30:31Z</dcterms:modified>
</cp:coreProperties>
</file>